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94"/>
  </p:notesMasterIdLst>
  <p:handoutMasterIdLst>
    <p:handoutMasterId r:id="rId195"/>
  </p:handoutMasterIdLst>
  <p:sldIdLst>
    <p:sldId id="288" r:id="rId3"/>
    <p:sldId id="313" r:id="rId4"/>
    <p:sldId id="729" r:id="rId5"/>
    <p:sldId id="845" r:id="rId6"/>
    <p:sldId id="846" r:id="rId7"/>
    <p:sldId id="847" r:id="rId8"/>
    <p:sldId id="848" r:id="rId9"/>
    <p:sldId id="849" r:id="rId10"/>
    <p:sldId id="851" r:id="rId11"/>
    <p:sldId id="852" r:id="rId12"/>
    <p:sldId id="853" r:id="rId13"/>
    <p:sldId id="854" r:id="rId14"/>
    <p:sldId id="2190" r:id="rId15"/>
    <p:sldId id="315" r:id="rId16"/>
    <p:sldId id="316" r:id="rId17"/>
    <p:sldId id="317" r:id="rId18"/>
    <p:sldId id="936" r:id="rId19"/>
    <p:sldId id="1160" r:id="rId20"/>
    <p:sldId id="2258" r:id="rId21"/>
    <p:sldId id="856" r:id="rId22"/>
    <p:sldId id="657" r:id="rId23"/>
    <p:sldId id="699" r:id="rId24"/>
    <p:sldId id="700" r:id="rId25"/>
    <p:sldId id="671" r:id="rId26"/>
    <p:sldId id="392" r:id="rId27"/>
    <p:sldId id="1820" r:id="rId28"/>
    <p:sldId id="645" r:id="rId29"/>
    <p:sldId id="712" r:id="rId30"/>
    <p:sldId id="676" r:id="rId31"/>
    <p:sldId id="733" r:id="rId32"/>
    <p:sldId id="734" r:id="rId33"/>
    <p:sldId id="686" r:id="rId34"/>
    <p:sldId id="735" r:id="rId35"/>
    <p:sldId id="697" r:id="rId36"/>
    <p:sldId id="2260" r:id="rId37"/>
    <p:sldId id="2261" r:id="rId38"/>
    <p:sldId id="646" r:id="rId39"/>
    <p:sldId id="475" r:id="rId40"/>
    <p:sldId id="2262" r:id="rId41"/>
    <p:sldId id="742" r:id="rId42"/>
    <p:sldId id="743" r:id="rId43"/>
    <p:sldId id="737" r:id="rId44"/>
    <p:sldId id="745" r:id="rId45"/>
    <p:sldId id="394" r:id="rId46"/>
    <p:sldId id="2263" r:id="rId47"/>
    <p:sldId id="457" r:id="rId48"/>
    <p:sldId id="1569" r:id="rId49"/>
    <p:sldId id="1679" r:id="rId50"/>
    <p:sldId id="1727" r:id="rId51"/>
    <p:sldId id="1726" r:id="rId52"/>
    <p:sldId id="1557" r:id="rId53"/>
    <p:sldId id="1444" r:id="rId54"/>
    <p:sldId id="319" r:id="rId55"/>
    <p:sldId id="859" r:id="rId56"/>
    <p:sldId id="750" r:id="rId57"/>
    <p:sldId id="347" r:id="rId58"/>
    <p:sldId id="751" r:id="rId59"/>
    <p:sldId id="361" r:id="rId60"/>
    <p:sldId id="362" r:id="rId61"/>
    <p:sldId id="639" r:id="rId62"/>
    <p:sldId id="469" r:id="rId63"/>
    <p:sldId id="755" r:id="rId64"/>
    <p:sldId id="766" r:id="rId65"/>
    <p:sldId id="764" r:id="rId66"/>
    <p:sldId id="464" r:id="rId67"/>
    <p:sldId id="862" r:id="rId68"/>
    <p:sldId id="867" r:id="rId69"/>
    <p:sldId id="500" r:id="rId70"/>
    <p:sldId id="2264" r:id="rId71"/>
    <p:sldId id="667" r:id="rId72"/>
    <p:sldId id="771" r:id="rId73"/>
    <p:sldId id="869" r:id="rId74"/>
    <p:sldId id="876" r:id="rId75"/>
    <p:sldId id="656" r:id="rId76"/>
    <p:sldId id="652" r:id="rId77"/>
    <p:sldId id="934" r:id="rId78"/>
    <p:sldId id="865" r:id="rId79"/>
    <p:sldId id="279" r:id="rId80"/>
    <p:sldId id="935" r:id="rId81"/>
    <p:sldId id="278" r:id="rId82"/>
    <p:sldId id="461" r:id="rId83"/>
    <p:sldId id="358" r:id="rId84"/>
    <p:sldId id="357" r:id="rId85"/>
    <p:sldId id="356" r:id="rId86"/>
    <p:sldId id="937" r:id="rId87"/>
    <p:sldId id="411" r:id="rId88"/>
    <p:sldId id="415" r:id="rId89"/>
    <p:sldId id="885" r:id="rId90"/>
    <p:sldId id="758" r:id="rId91"/>
    <p:sldId id="760" r:id="rId92"/>
    <p:sldId id="418" r:id="rId93"/>
    <p:sldId id="938" r:id="rId94"/>
    <p:sldId id="939" r:id="rId95"/>
    <p:sldId id="940" r:id="rId96"/>
    <p:sldId id="424" r:id="rId97"/>
    <p:sldId id="425" r:id="rId98"/>
    <p:sldId id="702" r:id="rId99"/>
    <p:sldId id="1889" r:id="rId100"/>
    <p:sldId id="1890" r:id="rId101"/>
    <p:sldId id="701" r:id="rId102"/>
    <p:sldId id="427" r:id="rId103"/>
    <p:sldId id="409" r:id="rId104"/>
    <p:sldId id="428" r:id="rId105"/>
    <p:sldId id="429" r:id="rId106"/>
    <p:sldId id="889" r:id="rId107"/>
    <p:sldId id="890" r:id="rId108"/>
    <p:sldId id="891" r:id="rId109"/>
    <p:sldId id="681" r:id="rId110"/>
    <p:sldId id="395" r:id="rId111"/>
    <p:sldId id="660" r:id="rId112"/>
    <p:sldId id="898" r:id="rId113"/>
    <p:sldId id="899" r:id="rId114"/>
    <p:sldId id="419" r:id="rId115"/>
    <p:sldId id="2214" r:id="rId116"/>
    <p:sldId id="2233" r:id="rId117"/>
    <p:sldId id="2234" r:id="rId118"/>
    <p:sldId id="420" r:id="rId119"/>
    <p:sldId id="421" r:id="rId120"/>
    <p:sldId id="422" r:id="rId121"/>
    <p:sldId id="423" r:id="rId122"/>
    <p:sldId id="900" r:id="rId123"/>
    <p:sldId id="1689" r:id="rId124"/>
    <p:sldId id="901" r:id="rId125"/>
    <p:sldId id="1691" r:id="rId126"/>
    <p:sldId id="1692" r:id="rId127"/>
    <p:sldId id="902" r:id="rId128"/>
    <p:sldId id="1701" r:id="rId129"/>
    <p:sldId id="1703" r:id="rId130"/>
    <p:sldId id="1704" r:id="rId131"/>
    <p:sldId id="1705" r:id="rId132"/>
    <p:sldId id="1706" r:id="rId133"/>
    <p:sldId id="1708" r:id="rId134"/>
    <p:sldId id="2213" r:id="rId135"/>
    <p:sldId id="903" r:id="rId136"/>
    <p:sldId id="904" r:id="rId137"/>
    <p:sldId id="1695" r:id="rId138"/>
    <p:sldId id="1696" r:id="rId139"/>
    <p:sldId id="1698" r:id="rId140"/>
    <p:sldId id="1699" r:id="rId141"/>
    <p:sldId id="905" r:id="rId142"/>
    <p:sldId id="920" r:id="rId143"/>
    <p:sldId id="455" r:id="rId144"/>
    <p:sldId id="456" r:id="rId145"/>
    <p:sldId id="803" r:id="rId146"/>
    <p:sldId id="2265" r:id="rId147"/>
    <p:sldId id="678" r:id="rId148"/>
    <p:sldId id="669" r:id="rId149"/>
    <p:sldId id="679" r:id="rId150"/>
    <p:sldId id="2266" r:id="rId151"/>
    <p:sldId id="2267" r:id="rId152"/>
    <p:sldId id="2268" r:id="rId153"/>
    <p:sldId id="386" r:id="rId154"/>
    <p:sldId id="631" r:id="rId155"/>
    <p:sldId id="2259" r:id="rId156"/>
    <p:sldId id="2005" r:id="rId157"/>
    <p:sldId id="844" r:id="rId158"/>
    <p:sldId id="823" r:id="rId159"/>
    <p:sldId id="824" r:id="rId160"/>
    <p:sldId id="825" r:id="rId161"/>
    <p:sldId id="826" r:id="rId162"/>
    <p:sldId id="827" r:id="rId163"/>
    <p:sldId id="828" r:id="rId164"/>
    <p:sldId id="829" r:id="rId165"/>
    <p:sldId id="830" r:id="rId166"/>
    <p:sldId id="831" r:id="rId167"/>
    <p:sldId id="832" r:id="rId168"/>
    <p:sldId id="833" r:id="rId169"/>
    <p:sldId id="834" r:id="rId170"/>
    <p:sldId id="835" r:id="rId171"/>
    <p:sldId id="836" r:id="rId172"/>
    <p:sldId id="837" r:id="rId173"/>
    <p:sldId id="2136" r:id="rId174"/>
    <p:sldId id="2137" r:id="rId175"/>
    <p:sldId id="2138" r:id="rId176"/>
    <p:sldId id="2139" r:id="rId177"/>
    <p:sldId id="2140" r:id="rId178"/>
    <p:sldId id="2141" r:id="rId179"/>
    <p:sldId id="838" r:id="rId180"/>
    <p:sldId id="839" r:id="rId181"/>
    <p:sldId id="840" r:id="rId182"/>
    <p:sldId id="841" r:id="rId183"/>
    <p:sldId id="842" r:id="rId184"/>
    <p:sldId id="808" r:id="rId185"/>
    <p:sldId id="721" r:id="rId186"/>
    <p:sldId id="723" r:id="rId187"/>
    <p:sldId id="809" r:id="rId188"/>
    <p:sldId id="728" r:id="rId189"/>
    <p:sldId id="314" r:id="rId190"/>
    <p:sldId id="635" r:id="rId191"/>
    <p:sldId id="788" r:id="rId192"/>
    <p:sldId id="276" r:id="rId193"/>
  </p:sldIdLst>
  <p:sldSz cx="9144000" cy="6858000" type="screen4x3"/>
  <p:notesSz cx="6735763" cy="9869488"/>
  <p:embeddedFontLst>
    <p:embeddedFont>
      <p:font typeface="微软雅黑" panose="020B0503020204020204" pitchFamily="34" charset="-122"/>
      <p:regular r:id="rId196"/>
      <p:bold r:id="rId197"/>
    </p:embeddedFont>
    <p:embeddedFont>
      <p:font typeface="华文细黑" panose="02010600040101010101" pitchFamily="2" charset="-122"/>
      <p:regular r:id="rId198"/>
    </p:embeddedFont>
    <p:embeddedFont>
      <p:font typeface="Arial Black" panose="020B0A04020102020204" pitchFamily="34" charset="0"/>
      <p:bold r:id="rId199"/>
    </p:embeddedFont>
    <p:embeddedFont>
      <p:font typeface="Calibri" panose="020F0502020204030204" pitchFamily="34" charset="0"/>
      <p:regular r:id="rId200"/>
      <p:bold r:id="rId201"/>
      <p:italic r:id="rId202"/>
      <p:boldItalic r:id="rId203"/>
    </p:embeddedFont>
    <p:embeddedFont>
      <p:font typeface="Cambria" panose="02040503050406030204" pitchFamily="18" charset="0"/>
      <p:regular r:id="rId204"/>
      <p:bold r:id="rId205"/>
      <p:italic r:id="rId206"/>
      <p:boldItalic r:id="rId207"/>
    </p:embeddedFont>
    <p:embeddedFont>
      <p:font typeface="Gill Sans MT" panose="020B0502020104020203" pitchFamily="34" charset="0"/>
      <p:regular r:id="rId208"/>
      <p:bold r:id="rId209"/>
      <p:italic r:id="rId210"/>
      <p:boldItalic r:id="rId211"/>
    </p:embeddedFont>
    <p:embeddedFont>
      <p:font typeface="Roboto Condensed Light" panose="02000000000000000000" pitchFamily="2" charset="0"/>
      <p:regular r:id="rId212"/>
      <p:italic r:id="rId213"/>
    </p:embeddedFont>
    <p:embeddedFont>
      <p:font typeface="Verdana" panose="020B0604030504040204" pitchFamily="34" charset="0"/>
      <p:regular r:id="rId214"/>
      <p:bold r:id="rId215"/>
      <p:italic r:id="rId216"/>
      <p:boldItalic r:id="rId217"/>
    </p:embeddedFont>
    <p:embeddedFont>
      <p:font typeface="華康粗圓體" panose="020F0709000000000000" pitchFamily="49" charset="-120"/>
      <p:regular r:id="rId218"/>
    </p:embeddedFont>
    <p:embeddedFont>
      <p:font typeface="華康新特明體" panose="02020909000000000000" pitchFamily="49" charset="-120"/>
      <p:regular r:id="rId219"/>
    </p:embeddedFont>
    <p:embeddedFont>
      <p:font typeface="微軟正黑體" panose="020B0604030504040204" pitchFamily="34" charset="-120"/>
      <p:regular r:id="rId220"/>
      <p:bold r:id="rId221"/>
    </p:embeddedFont>
    <p:embeddedFont>
      <p:font typeface="標楷體" panose="03000509000000000000" pitchFamily="65" charset="-120"/>
      <p:regular r:id="rId222"/>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7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0000FF"/>
    <a:srgbClr val="008000"/>
    <a:srgbClr val="CC00FF"/>
    <a:srgbClr val="FFCCFF"/>
    <a:srgbClr val="333399"/>
    <a:srgbClr val="00FF00"/>
    <a:srgbClr val="006600"/>
    <a:srgbClr val="E6E6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9" autoAdjust="0"/>
    <p:restoredTop sz="94641" autoAdjust="0"/>
  </p:normalViewPr>
  <p:slideViewPr>
    <p:cSldViewPr>
      <p:cViewPr varScale="1">
        <p:scale>
          <a:sx n="78" d="100"/>
          <a:sy n="78" d="100"/>
        </p:scale>
        <p:origin x="994" y="67"/>
      </p:cViewPr>
      <p:guideLst>
        <p:guide orient="horz" pos="2160"/>
        <p:guide pos="2744"/>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font" Target="fonts/font10.fntdata"/><Relationship Id="rId226"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font" Target="fonts/font21.fntdata"/><Relationship Id="rId211" Type="http://schemas.openxmlformats.org/officeDocument/2006/relationships/font" Target="fonts/font16.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font" Target="fonts/font2.fntdata"/><Relationship Id="rId206" Type="http://schemas.openxmlformats.org/officeDocument/2006/relationships/font" Target="fonts/font11.fntdata"/><Relationship Id="rId201" Type="http://schemas.openxmlformats.org/officeDocument/2006/relationships/font" Target="fonts/font6.fntdata"/><Relationship Id="rId222" Type="http://schemas.openxmlformats.org/officeDocument/2006/relationships/font" Target="fonts/font27.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font" Target="fonts/font17.fntdata"/><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font" Target="fonts/font3.fntdata"/><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font" Target="fonts/font7.fntdata"/><Relationship Id="rId207" Type="http://schemas.openxmlformats.org/officeDocument/2006/relationships/font" Target="fonts/font12.fntdata"/><Relationship Id="rId223"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font" Target="fonts/font18.fntdata"/><Relationship Id="rId218"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notesMaster" Target="notesMasters/notesMaster1.xml"/><Relationship Id="rId199" Type="http://schemas.openxmlformats.org/officeDocument/2006/relationships/font" Target="fonts/font4.fntdata"/><Relationship Id="rId203" Type="http://schemas.openxmlformats.org/officeDocument/2006/relationships/font" Target="fonts/font8.fntdata"/><Relationship Id="rId208" Type="http://schemas.openxmlformats.org/officeDocument/2006/relationships/font" Target="fonts/font13.fntdata"/><Relationship Id="rId19" Type="http://schemas.openxmlformats.org/officeDocument/2006/relationships/slide" Target="slides/slide17.xml"/><Relationship Id="rId224" Type="http://schemas.openxmlformats.org/officeDocument/2006/relationships/viewProps" Target="viewProp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font" Target="fonts/font24.fntdata"/><Relationship Id="rId3" Type="http://schemas.openxmlformats.org/officeDocument/2006/relationships/slide" Target="slides/slide1.xml"/><Relationship Id="rId214" Type="http://schemas.openxmlformats.org/officeDocument/2006/relationships/font" Target="fonts/font19.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handoutMaster" Target="handoutMasters/handoutMaster1.xml"/><Relationship Id="rId209" Type="http://schemas.openxmlformats.org/officeDocument/2006/relationships/font" Target="fonts/font14.fntdata"/><Relationship Id="rId190" Type="http://schemas.openxmlformats.org/officeDocument/2006/relationships/slide" Target="slides/slide188.xml"/><Relationship Id="rId204" Type="http://schemas.openxmlformats.org/officeDocument/2006/relationships/font" Target="fonts/font9.fntdata"/><Relationship Id="rId220" Type="http://schemas.openxmlformats.org/officeDocument/2006/relationships/font" Target="fonts/font25.fntdata"/><Relationship Id="rId225"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font" Target="fonts/font15.fntdata"/><Relationship Id="rId215" Type="http://schemas.openxmlformats.org/officeDocument/2006/relationships/font" Target="fonts/font20.fntdata"/><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font" Target="fonts/font1.fntdata"/><Relationship Id="rId200" Type="http://schemas.openxmlformats.org/officeDocument/2006/relationships/font" Target="fonts/font5.fntdata"/><Relationship Id="rId16" Type="http://schemas.openxmlformats.org/officeDocument/2006/relationships/slide" Target="slides/slide14.xml"/><Relationship Id="rId221" Type="http://schemas.openxmlformats.org/officeDocument/2006/relationships/font" Target="fonts/font26.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olidFill>
              <a:srgbClr val="3399FF"/>
            </a:solidFill>
            <a:ln>
              <a:noFill/>
            </a:ln>
          </c:spPr>
          <c:invertIfNegative val="0"/>
          <c:cat>
            <c:strRef>
              <c:f>工作表6!$F$8:$F$10</c:f>
              <c:strCache>
                <c:ptCount val="3"/>
                <c:pt idx="0">
                  <c:v>同意</c:v>
                </c:pt>
                <c:pt idx="1">
                  <c:v>尚可</c:v>
                </c:pt>
                <c:pt idx="2">
                  <c:v>其他</c:v>
                </c:pt>
              </c:strCache>
            </c:strRef>
          </c:cat>
          <c:val>
            <c:numRef>
              <c:f>工作表6!$G$8:$G$10</c:f>
              <c:numCache>
                <c:formatCode>0%</c:formatCode>
                <c:ptCount val="3"/>
                <c:pt idx="0">
                  <c:v>0.41000000000000031</c:v>
                </c:pt>
                <c:pt idx="1">
                  <c:v>0.39000000000000512</c:v>
                </c:pt>
                <c:pt idx="2">
                  <c:v>0.2</c:v>
                </c:pt>
              </c:numCache>
            </c:numRef>
          </c:val>
          <c:extLst>
            <c:ext xmlns:c16="http://schemas.microsoft.com/office/drawing/2014/chart" uri="{C3380CC4-5D6E-409C-BE32-E72D297353CC}">
              <c16:uniqueId val="{00000000-9E62-4C6A-B8AC-4604CF246328}"/>
            </c:ext>
          </c:extLst>
        </c:ser>
        <c:dLbls>
          <c:showLegendKey val="0"/>
          <c:showVal val="0"/>
          <c:showCatName val="0"/>
          <c:showSerName val="0"/>
          <c:showPercent val="0"/>
          <c:showBubbleSize val="0"/>
        </c:dLbls>
        <c:gapWidth val="150"/>
        <c:shape val="box"/>
        <c:axId val="440747216"/>
        <c:axId val="440752704"/>
        <c:axId val="0"/>
      </c:bar3DChart>
      <c:catAx>
        <c:axId val="440747216"/>
        <c:scaling>
          <c:orientation val="minMax"/>
        </c:scaling>
        <c:delete val="0"/>
        <c:axPos val="b"/>
        <c:numFmt formatCode="g/&quot;通&quot;&quot;用&quot;&quot;格&quot;&quot;式&quot;" sourceLinked="0"/>
        <c:majorTickMark val="out"/>
        <c:minorTickMark val="none"/>
        <c:tickLblPos val="nextTo"/>
        <c:crossAx val="440752704"/>
        <c:crosses val="autoZero"/>
        <c:auto val="1"/>
        <c:lblAlgn val="ctr"/>
        <c:lblOffset val="100"/>
        <c:noMultiLvlLbl val="0"/>
      </c:catAx>
      <c:valAx>
        <c:axId val="440752704"/>
        <c:scaling>
          <c:orientation val="minMax"/>
        </c:scaling>
        <c:delete val="0"/>
        <c:axPos val="l"/>
        <c:majorGridlines/>
        <c:numFmt formatCode="0%" sourceLinked="1"/>
        <c:majorTickMark val="out"/>
        <c:minorTickMark val="none"/>
        <c:tickLblPos val="nextTo"/>
        <c:crossAx val="440747216"/>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1"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A0640600-9C2E-4FC3-9017-00AF5313FD50}" type="presOf" srcId="{60603511-9ED8-4649-BE98-C6AE74C8948E}" destId="{D494690B-D544-4BFA-B42B-D33B6B8D7F60}"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607FF005-0C9F-4A9D-9554-CD023E10D2F1}" type="presOf" srcId="{C794CB2A-8943-4ED0-BB2B-4626EA71955D}" destId="{2868515F-6C95-4847-AB09-092DAFFCC335}"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EAA98120-33F6-4E41-9FAE-09BD74776E5C}" srcId="{F806D2A7-1DCB-48B6-859B-B7630E69A82D}" destId="{2586631C-72DF-4590-96CF-FD05EA0B4F37}" srcOrd="0" destOrd="0" parTransId="{8A4CDA5B-756D-4991-B1A3-4E1508806D4D}" sibTransId="{AC491ACA-D578-4C8F-819E-9466480387FF}"/>
    <dgm:cxn modelId="{F8903725-D16B-46AD-A782-2E43EAF538A3}" type="presOf" srcId="{28452A2B-1902-4CD9-8EC4-102AA633AB98}" destId="{7EE6A867-2857-4402-AB47-BA0B105F9C2E}"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BC57F15C-08A0-46AF-A049-F051F8D34A5A}" type="presOf" srcId="{2586631C-72DF-4590-96CF-FD05EA0B4F37}" destId="{FE0F0CF2-F7C9-4715-A649-B5EBA4586B74}"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52DC6C9C-D3E2-4CA0-905D-C0197F00518B}" type="presOf" srcId="{59B4A5AB-B253-4038-805F-6631BE6519E9}" destId="{1B1A4596-E86D-41A9-B811-3B3FBBF34D4E}" srcOrd="1" destOrd="0" presId="urn:microsoft.com/office/officeart/2005/8/layout/process2"/>
    <dgm:cxn modelId="{F191E0A7-C3A8-4E76-9C68-E48AE79BC11F}"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B4A1CCF6-AA83-49C3-9E4D-68EFCFB85EC7}" type="presOf" srcId="{D2D792E5-DA99-4717-B720-F93FC9AAD518}" destId="{B034C1C6-7DF2-463C-9B68-FD62C95B7EE7}" srcOrd="0" destOrd="0" presId="urn:microsoft.com/office/officeart/2005/8/layout/process2"/>
    <dgm:cxn modelId="{943FB8FD-790F-4BE3-B7CE-4D82191E533F}" type="presOf" srcId="{AC491ACA-D578-4C8F-819E-9466480387FF}" destId="{5EA27AC1-E1EA-49A5-AAE2-ADE50ABD8A1F}" srcOrd="1" destOrd="0" presId="urn:microsoft.com/office/officeart/2005/8/layout/process2"/>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2" qsCatId="3D" csTypeId="urn:microsoft.com/office/officeart/2005/8/colors/colorful1#2"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35E03E03-EDD0-4C10-86A8-8A13603A3644}" srcId="{F806D2A7-1DCB-48B6-859B-B7630E69A82D}" destId="{28452A2B-1902-4CD9-8EC4-102AA633AB98}" srcOrd="1" destOrd="0" parTransId="{BB29FA2C-D36D-41FA-B9C2-F6994DC6511F}" sibTransId="{60603511-9ED8-4649-BE98-C6AE74C8948E}"/>
    <dgm:cxn modelId="{8886E415-7F0D-45B6-8C05-6956B0089383}" srcId="{F806D2A7-1DCB-48B6-859B-B7630E69A82D}" destId="{D2D792E5-DA99-4717-B720-F93FC9AAD518}" srcOrd="2" destOrd="0" parTransId="{081339C0-D662-41F2-B739-9829E22F8982}" sibTransId="{E15451D7-AE88-44D7-BD90-6F7B5F87DDF4}"/>
    <dgm:cxn modelId="{7B850820-ADD2-409A-BF05-C6183E037BB5}" type="presOf" srcId="{28452A2B-1902-4CD9-8EC4-102AA633AB98}" destId="{7EE6A867-2857-4402-AB47-BA0B105F9C2E}"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DBF29D62-F3CC-4CE8-9AF3-74584583A1BB}" type="presOf" srcId="{F806D2A7-1DCB-48B6-859B-B7630E69A82D}" destId="{EF986BB8-4BD7-4A7F-8A6F-C8241FAEA631}"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3ADF5178-EA5F-44F9-82D9-5FBB76FB37AF}" type="presOf" srcId="{59B4A5AB-B253-4038-805F-6631BE6519E9}" destId="{1B1A4596-E86D-41A9-B811-3B3FBBF34D4E}" srcOrd="1"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121FEA9A-26E8-43FB-93DA-3FA23C710087}" type="presOf" srcId="{D2D792E5-DA99-4717-B720-F93FC9AAD518}" destId="{B034C1C6-7DF2-463C-9B68-FD62C95B7EE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CF1257B0-B1EB-4DBD-909A-9A77E24B228C}" type="presOf" srcId="{E15451D7-AE88-44D7-BD90-6F7B5F87DDF4}" destId="{7BE42010-7684-4A9A-9739-0282900D3D82}" srcOrd="1" destOrd="0" presId="urn:microsoft.com/office/officeart/2005/8/layout/process2"/>
    <dgm:cxn modelId="{257DA2FC-4E39-49E6-8048-97CD393C288C}" type="presOf" srcId="{AC491ACA-D578-4C8F-819E-9466480387FF}" destId="{94372483-7177-43C0-BF99-82560AE20F47}" srcOrd="0" destOrd="0" presId="urn:microsoft.com/office/officeart/2005/8/layout/process2"/>
    <dgm:cxn modelId="{EFF712FF-0E45-4C38-996E-6BC5DD7239B3}" type="presOf" srcId="{60603511-9ED8-4649-BE98-C6AE74C8948E}" destId="{D494690B-D544-4BFA-B42B-D33B6B8D7F60}" srcOrd="0"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3"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台商子女學校或海外返國就讀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戶籍不在本區者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6F269914-7C65-4B0D-A31F-65625C269472}" srcId="{BA7EEF56-AF01-482D-8897-03805D42A5F0}" destId="{F31FF26B-48A7-4546-A3CC-EE8BAA38DDE9}" srcOrd="3" destOrd="0" parTransId="{C45A9C26-291B-4888-B81D-D66CDA61F055}" sibTransId="{83CF4BBD-C4D6-42E3-8E50-8CF07A10E185}"/>
    <dgm:cxn modelId="{EE3B3C17-F14F-4906-BC0A-530AB96829D2}" type="presOf" srcId="{F31FF26B-48A7-4546-A3CC-EE8BAA38DDE9}" destId="{CDB21CEF-4B40-4F7A-80A9-601EA1ECCBB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EC8EA83E-206D-4F42-99BC-C47D534571FF}" type="presOf" srcId="{FD86508D-C749-46BE-9C0B-252E0A03175B}" destId="{87C32EE2-572F-4BE5-8A0C-937DB636B144}" srcOrd="0" destOrd="0" presId="urn:microsoft.com/office/officeart/2008/layout/VerticalCurvedList"/>
    <dgm:cxn modelId="{1898C840-EBC6-44CE-AB86-54D200605520}" type="presOf" srcId="{AAEA369D-0E0E-4901-AEF7-AE0FABEEDC69}" destId="{E9EB7000-EEF1-41C1-A9AF-46DE3ABA9938}" srcOrd="0" destOrd="0" presId="urn:microsoft.com/office/officeart/2008/layout/VerticalCurvedList"/>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834D768-EED4-4914-96BE-ECA5C9BB4AAF}" type="presOf" srcId="{23DE841E-1F55-42CA-8FE3-6641073BF411}" destId="{382CD61E-7CD0-4883-BE6D-7B88BD103B18}"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D0BC0AA3-38A6-4D85-BF9C-A57F863B1AEE}" type="presOf" srcId="{BA7EEF56-AF01-482D-8897-03805D42A5F0}" destId="{C456F6BB-C661-4D40-8BB4-C33A27D08A39}" srcOrd="0" destOrd="0" presId="urn:microsoft.com/office/officeart/2008/layout/VerticalCurvedList"/>
    <dgm:cxn modelId="{8904B3AB-E566-48DD-A64D-0D863A928994}" type="presOf" srcId="{451A33EE-0F18-45FA-A84E-F89B16632175}" destId="{C848A82E-AB00-4DFB-8002-DA6488437830}" srcOrd="0" destOrd="0" presId="urn:microsoft.com/office/officeart/2008/layout/VerticalCurvedList"/>
    <dgm:cxn modelId="{E10471CC-FC55-4243-BC6A-F038772703CF}" srcId="{BA7EEF56-AF01-482D-8897-03805D42A5F0}" destId="{AAEA369D-0E0E-4901-AEF7-AE0FABEEDC69}" srcOrd="1" destOrd="0" parTransId="{9906F1E7-BC4F-4DDC-AB86-45F57F2515ED}" sibTransId="{7D0EB60E-B984-4F4E-B45C-3725F90C299C}"/>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pPr>
            <a:spcAft>
              <a:spcPts val="0"/>
            </a:spcAft>
          </a:pPr>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pPr>
            <a:spcAft>
              <a:spcPts val="0"/>
            </a:spcAft>
          </a:pPr>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育</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才</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custT="1"/>
      <dgm:spPr/>
      <dgm:t>
        <a:bodyPr/>
        <a:lstStyle/>
        <a:p>
          <a:r>
            <a:rPr lang="zh-TW" altLang="en-US" sz="1400" dirty="0">
              <a:latin typeface="微軟正黑體" panose="020B0604030504040204" pitchFamily="34" charset="-120"/>
              <a:ea typeface="微軟正黑體" panose="020B0604030504040204" pitchFamily="34" charset="-120"/>
            </a:rPr>
            <a:t>進修部</a:t>
          </a:r>
          <a:br>
            <a:rPr lang="en-US" altLang="zh-TW" sz="1400" dirty="0">
              <a:latin typeface="微軟正黑體" panose="020B0604030504040204" pitchFamily="34" charset="-120"/>
              <a:ea typeface="微軟正黑體" panose="020B0604030504040204" pitchFamily="34" charset="-120"/>
            </a:rPr>
          </a:b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夜間上課</a:t>
          </a:r>
          <a:r>
            <a:rPr lang="en-US" altLang="zh-TW" sz="1200" dirty="0">
              <a:latin typeface="微軟正黑體" panose="020B0604030504040204" pitchFamily="34" charset="-120"/>
              <a:ea typeface="微軟正黑體" panose="020B0604030504040204" pitchFamily="34" charset="-120"/>
            </a:rPr>
            <a:t>)</a:t>
          </a:r>
          <a:endParaRPr lang="zh-TW" altLang="en-US" sz="1200"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原住民教育實驗專班獨招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pt>
    <dgm:pt modelId="{8D5A562F-58FA-41F8-BF91-00729025D366}" type="pres">
      <dgm:prSet presAssocID="{E4F8F687-97A3-48FB-81AD-5D1052194391}" presName="horzTwo" presStyleCnt="0"/>
      <dgm:spPr/>
    </dgm:pt>
  </dgm:ptLst>
  <dgm:cxnLst>
    <dgm:cxn modelId="{5F6B900C-B6C7-4B06-B746-68762515C348}" srcId="{33BB5BE4-219B-4F28-A576-3BBF3E18E676}" destId="{B82D9824-BDDD-4B79-A3AD-B816E4D11328}" srcOrd="1" destOrd="0" parTransId="{C5386810-243E-4F72-BFEF-FC91F3665F9F}" sibTransId="{4CA4C455-9ECF-41B1-B8AE-951CB24D8B09}"/>
    <dgm:cxn modelId="{E4DD1E10-59B9-4F12-BCF6-E313C1C568A4}" type="presOf" srcId="{6B2382DE-E238-4D60-9578-0B89A91ACB1E}" destId="{CB279AC3-8530-45C6-9ACE-059E58C90F44}" srcOrd="0" destOrd="0" presId="urn:microsoft.com/office/officeart/2005/8/layout/hierarchy4"/>
    <dgm:cxn modelId="{2B777C10-A178-409D-ACAB-625F6988D6CB}" type="presOf" srcId="{980143D8-5BC1-4E54-91F0-3EE07A09AB93}" destId="{C44CE77C-8AAD-4C28-A975-B2ED6D2742A5}"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D33B9E13-A380-4D02-A634-1BF1B97F5160}" srcId="{A932157F-6267-4762-957D-DA80B1918CA3}" destId="{963F4337-B393-413A-8791-AF74E033C73B}" srcOrd="5" destOrd="0" parTransId="{46B3F6D4-84D0-4183-A92D-7023E568E5DA}" sibTransId="{E89149C7-D50A-42F6-9A47-643966B66F41}"/>
    <dgm:cxn modelId="{C3AEEF21-2B9E-46E6-B802-6A7116C2477A}" type="presOf" srcId="{CF1E36E4-8AF6-4A0B-BEC6-C640B1FDD269}" destId="{076D2783-5CC3-45B5-9807-B74B1A0C5D7D}" srcOrd="0" destOrd="0" presId="urn:microsoft.com/office/officeart/2005/8/layout/hierarchy4"/>
    <dgm:cxn modelId="{33F62028-836B-4AC4-A19D-338A8899068C}" type="presOf" srcId="{C8C74428-63CB-4C3E-98FA-F5C2496CA0BD}" destId="{FA20F802-8C16-4168-9C76-EED6BF0DB712}" srcOrd="0" destOrd="0" presId="urn:microsoft.com/office/officeart/2005/8/layout/hierarchy4"/>
    <dgm:cxn modelId="{5920632B-A18D-4511-BCFE-44F1F1EAB46A}" type="presOf" srcId="{9030C1D2-D1B5-45FC-948F-38002E109957}" destId="{AC472CE3-231B-4AFD-9A66-877B0CED303A}"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A53038-A5B5-4ED7-B70B-3BE612FCA64D}" type="presOf" srcId="{4F24B5EB-F6A0-4BE5-9290-423D589540A0}" destId="{5D430034-0DA6-451A-9A81-6C8C9464EC31}" srcOrd="0" destOrd="0" presId="urn:microsoft.com/office/officeart/2005/8/layout/hierarchy4"/>
    <dgm:cxn modelId="{A0CCC03A-BC17-46F9-A6D9-F1FFB73A175D}" type="presOf" srcId="{963F4337-B393-413A-8791-AF74E033C73B}" destId="{270D18AD-B365-4E07-A554-F38DA99F1C4F}" srcOrd="0" destOrd="0" presId="urn:microsoft.com/office/officeart/2005/8/layout/hierarchy4"/>
    <dgm:cxn modelId="{7107873E-7148-47A3-9097-63B65A7FFBE1}" srcId="{4F24B5EB-F6A0-4BE5-9290-423D589540A0}" destId="{ACD2ADE9-5AA1-4032-A6E5-C136FEA87072}" srcOrd="3" destOrd="0" parTransId="{47C25A14-EA7F-435B-ACFD-A86E732992B3}" sibTransId="{D549B012-DF7E-4273-AB97-3AB0AF7EA912}"/>
    <dgm:cxn modelId="{78D0BA5F-8B54-431A-8F41-D111FE01D3F8}" type="presOf" srcId="{E4F8F687-97A3-48FB-81AD-5D1052194391}" destId="{B0BB2200-82A3-475D-8599-4B46A87108E5}" srcOrd="0" destOrd="0" presId="urn:microsoft.com/office/officeart/2005/8/layout/hierarchy4"/>
    <dgm:cxn modelId="{816A6D61-74BE-4313-B8AD-BB3FDA2833FB}" srcId="{A932157F-6267-4762-957D-DA80B1918CA3}" destId="{C64CED96-2086-4F42-B14E-EFA8264D5334}" srcOrd="0" destOrd="0" parTransId="{9B96C2AC-6003-4725-9BEB-647BBC58B05D}" sibTransId="{1846079C-3CBF-4F14-8C76-A3B50A14C7F1}"/>
    <dgm:cxn modelId="{48F6F242-F6A4-4131-918B-45C595B97ACD}" srcId="{4F24B5EB-F6A0-4BE5-9290-423D589540A0}" destId="{33BB5BE4-219B-4F28-A576-3BBF3E18E676}" srcOrd="2" destOrd="0" parTransId="{EE05013A-AD74-4978-8F73-290C79091642}" sibTransId="{C54B1884-90EC-4B18-BBCD-0FE016DD59D1}"/>
    <dgm:cxn modelId="{D6065F64-3A51-458B-9230-6A94D827E633}" type="presOf" srcId="{6F0A6698-CFD3-4B29-BC50-B16CFD6CB5F4}" destId="{FA501999-D116-46D7-9550-698514E6D6C3}" srcOrd="0" destOrd="0" presId="urn:microsoft.com/office/officeart/2005/8/layout/hierarchy4"/>
    <dgm:cxn modelId="{44725D74-4BE6-47A3-9890-3E8F0FA8DF86}" type="presOf" srcId="{ACD2ADE9-5AA1-4032-A6E5-C136FEA87072}" destId="{6441CAC8-8694-4966-A2F8-CE151AAE83AD}" srcOrd="0" destOrd="0" presId="urn:microsoft.com/office/officeart/2005/8/layout/hierarchy4"/>
    <dgm:cxn modelId="{B6CB2776-0E04-4F59-B174-18791564BF5B}" srcId="{4F24B5EB-F6A0-4BE5-9290-423D589540A0}" destId="{0BE9943A-9B4D-4965-BD7D-E3E49424A93D}" srcOrd="1" destOrd="0" parTransId="{5F0A198C-9BCD-45C8-8E48-E6DCD9DAA646}" sibTransId="{DE05D580-ECC1-456D-9D87-24B8F6300B5F}"/>
    <dgm:cxn modelId="{C90F607B-BAB4-473C-9BB7-F13872022A9C}" srcId="{0BE9943A-9B4D-4965-BD7D-E3E49424A93D}" destId="{3BFB33C3-55B4-4443-B120-B06F84DC5F08}" srcOrd="0" destOrd="0" parTransId="{37056AD4-6130-4219-9831-BC131B7F86AB}" sibTransId="{A90A556D-3936-4B07-AC45-602800DF7342}"/>
    <dgm:cxn modelId="{7660D981-9D51-4258-844C-6E6C1842C240}" type="presOf" srcId="{B82D9824-BDDD-4B79-A3AD-B816E4D11328}" destId="{B298EA4A-2AF4-402A-A09A-E042F0649D62}"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3C25E594-5ED3-4D52-8E2B-15265179BB84}" srcId="{A932157F-6267-4762-957D-DA80B1918CA3}" destId="{9030C1D2-D1B5-45FC-948F-38002E109957}" srcOrd="3" destOrd="0" parTransId="{C80E535E-86F0-40FF-A4D6-1C9648A04F53}" sibTransId="{E5FF2F8D-A66B-4730-BD20-FDE91EE9FCF7}"/>
    <dgm:cxn modelId="{2BB582A4-C66D-4E46-8D4B-81C9BBC28602}" type="presOf" srcId="{31375079-5796-4497-A3D3-ADCF8383A967}" destId="{2E12250F-9A1D-4B1E-B48B-66F70D986141}"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A868CDB4-1A16-4589-A05A-6A583A20A2AC}" srcId="{A932157F-6267-4762-957D-DA80B1918CA3}" destId="{980143D8-5BC1-4E54-91F0-3EE07A09AB93}" srcOrd="1" destOrd="0" parTransId="{1B9D0363-5315-45F9-870D-9DF2241732E3}" sibTransId="{1368B160-1B00-44B1-B65E-525C6FC1B199}"/>
    <dgm:cxn modelId="{A77B32C5-69B3-4EA9-8305-23A1C5F5B9DD}" type="presOf" srcId="{C64CED96-2086-4F42-B14E-EFA8264D5334}" destId="{D5469BDE-54AC-485E-99FA-0F30F13B7F69}"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F9470ACE-C179-4A10-91DE-3370E4EBA1D7}" srcId="{ACD2ADE9-5AA1-4032-A6E5-C136FEA87072}" destId="{E4F8F687-97A3-48FB-81AD-5D1052194391}" srcOrd="3" destOrd="0" parTransId="{DD548DC6-FB06-41F4-A4A8-FD0AF91A52E1}" sibTransId="{D245ABFE-EF56-4882-885E-CAC26A81B892}"/>
    <dgm:cxn modelId="{FFBBA9D0-955B-4C5D-B236-1953EDCE8B9F}" srcId="{4F24B5EB-F6A0-4BE5-9290-423D589540A0}" destId="{A932157F-6267-4762-957D-DA80B1918CA3}" srcOrd="0" destOrd="0" parTransId="{B111BB52-B3A7-4E97-9B60-EFE5C8A6BBA8}" sibTransId="{340EAC9D-F669-416A-999E-B700E4B704D8}"/>
    <dgm:cxn modelId="{8014B7D4-05CC-4570-A1CC-D3477EFB92F0}" type="presOf" srcId="{D671B9BA-9886-4D7B-B08A-126126D5A011}" destId="{44BB3D60-0B9D-4CC9-B9AD-7EE09DD42334}" srcOrd="0" destOrd="0" presId="urn:microsoft.com/office/officeart/2005/8/layout/hierarchy4"/>
    <dgm:cxn modelId="{3543A8DD-1176-4531-81F7-274214AF110B}" type="presOf" srcId="{3BFB33C3-55B4-4443-B120-B06F84DC5F08}" destId="{33F69DC1-B179-4B38-89CA-41358F72ED0F}" srcOrd="0" destOrd="0" presId="urn:microsoft.com/office/officeart/2005/8/layout/hierarchy4"/>
    <dgm:cxn modelId="{ADAB4DEB-1C45-491E-B0DA-0648FDC8A35B}" type="presOf" srcId="{ED919A4E-57A7-4D81-A36F-FE6F0950226C}" destId="{7313FB75-63E2-4290-A8D6-89F436D8D071}" srcOrd="0" destOrd="0" presId="urn:microsoft.com/office/officeart/2005/8/layout/hierarchy4"/>
    <dgm:cxn modelId="{7E3FFEEF-A04D-4F17-B7E4-616AD4E830B6}" type="presOf" srcId="{0BE9943A-9B4D-4965-BD7D-E3E49424A93D}" destId="{92A75359-50C9-45C8-818E-9A549C711345}" srcOrd="0" destOrd="0" presId="urn:microsoft.com/office/officeart/2005/8/layout/hierarchy4"/>
    <dgm:cxn modelId="{E4C7EDF0-B196-4362-A348-E681D63B192F}" srcId="{A932157F-6267-4762-957D-DA80B1918CA3}" destId="{D671B9BA-9886-4D7B-B08A-126126D5A011}" srcOrd="2" destOrd="0" parTransId="{132F2129-D4C7-492C-B5DD-A02CCEF66726}" sibTransId="{6B86294A-7241-45DE-82D8-978599D3B2FE}"/>
    <dgm:cxn modelId="{DA8802F4-63F9-4D69-8B16-CC1140DB7B19}" type="presOf" srcId="{33BB5BE4-219B-4F28-A576-3BBF3E18E676}" destId="{3AEE5B77-D5A3-4FF8-A3E3-1CC75BA92444}" srcOrd="0" destOrd="0" presId="urn:microsoft.com/office/officeart/2005/8/layout/hierarchy4"/>
    <dgm:cxn modelId="{148C4FF5-F67D-4E5F-814A-76E120FE5422}" type="presOf" srcId="{A932157F-6267-4762-957D-DA80B1918CA3}" destId="{80EF2D5C-67B9-443A-BE45-FAA3395AD690}" srcOrd="0" destOrd="0" presId="urn:microsoft.com/office/officeart/2005/8/layout/hierarchy4"/>
    <dgm:cxn modelId="{D0ACA7F5-1CF8-474C-B61C-E8E92E89F5FA}" type="presOf" srcId="{B0FC14D0-DC12-4C67-9DD7-B10B26A0C96B}" destId="{073669CE-D996-45DA-BEF8-294ACD873069}"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7A8F9A59-F768-4EE6-8C5A-B2FCA3A884BA}" type="presParOf" srcId="{5D430034-0DA6-451A-9A81-6C8C9464EC31}" destId="{1ABD2FE1-F12F-40DA-852F-0684C0CB649C}" srcOrd="0" destOrd="0" presId="urn:microsoft.com/office/officeart/2005/8/layout/hierarchy4"/>
    <dgm:cxn modelId="{0BABA8A5-EC63-4DE5-97C5-64286046E306}" type="presParOf" srcId="{1ABD2FE1-F12F-40DA-852F-0684C0CB649C}" destId="{80EF2D5C-67B9-443A-BE45-FAA3395AD690}" srcOrd="0" destOrd="0" presId="urn:microsoft.com/office/officeart/2005/8/layout/hierarchy4"/>
    <dgm:cxn modelId="{52BCD6ED-9E8A-47F9-968C-1CDA5316DDDC}" type="presParOf" srcId="{1ABD2FE1-F12F-40DA-852F-0684C0CB649C}" destId="{B5D1385D-DD5C-4893-B7A6-F4AA22B584A9}" srcOrd="1" destOrd="0" presId="urn:microsoft.com/office/officeart/2005/8/layout/hierarchy4"/>
    <dgm:cxn modelId="{0E692E7A-0402-4638-B6C8-24840F927DD2}" type="presParOf" srcId="{1ABD2FE1-F12F-40DA-852F-0684C0CB649C}" destId="{746B29D1-FDCE-4C3D-966F-3422B18A7232}" srcOrd="2" destOrd="0" presId="urn:microsoft.com/office/officeart/2005/8/layout/hierarchy4"/>
    <dgm:cxn modelId="{8023F25E-FAFB-41EB-AE2C-5732902FB2C5}" type="presParOf" srcId="{746B29D1-FDCE-4C3D-966F-3422B18A7232}" destId="{9B5D2B6A-30B3-40C1-8C4F-5E01DF64FC4D}" srcOrd="0" destOrd="0" presId="urn:microsoft.com/office/officeart/2005/8/layout/hierarchy4"/>
    <dgm:cxn modelId="{EE340070-DB56-4ABA-B9F6-AC7E03B98A01}" type="presParOf" srcId="{9B5D2B6A-30B3-40C1-8C4F-5E01DF64FC4D}" destId="{D5469BDE-54AC-485E-99FA-0F30F13B7F69}" srcOrd="0" destOrd="0" presId="urn:microsoft.com/office/officeart/2005/8/layout/hierarchy4"/>
    <dgm:cxn modelId="{66EDDEF1-C3CC-488D-9065-A074D35FDEBA}" type="presParOf" srcId="{9B5D2B6A-30B3-40C1-8C4F-5E01DF64FC4D}" destId="{1297EC47-F91F-4728-B0B1-66D0F3EF6F93}" srcOrd="1" destOrd="0" presId="urn:microsoft.com/office/officeart/2005/8/layout/hierarchy4"/>
    <dgm:cxn modelId="{2A1659CA-31EE-4AEB-ABC5-D979A4F3B8BF}" type="presParOf" srcId="{746B29D1-FDCE-4C3D-966F-3422B18A7232}" destId="{CE894556-0D44-4EDC-9CA3-CDD03AE9B2D2}" srcOrd="1" destOrd="0" presId="urn:microsoft.com/office/officeart/2005/8/layout/hierarchy4"/>
    <dgm:cxn modelId="{D1F53739-9C5A-413A-8CB6-012A5C71A94A}" type="presParOf" srcId="{746B29D1-FDCE-4C3D-966F-3422B18A7232}" destId="{03ECDE96-BF90-489C-B33E-354617EA172F}" srcOrd="2" destOrd="0" presId="urn:microsoft.com/office/officeart/2005/8/layout/hierarchy4"/>
    <dgm:cxn modelId="{726A2530-AD0D-42D9-A1A2-9C914C23E0AB}" type="presParOf" srcId="{03ECDE96-BF90-489C-B33E-354617EA172F}" destId="{C44CE77C-8AAD-4C28-A975-B2ED6D2742A5}" srcOrd="0" destOrd="0" presId="urn:microsoft.com/office/officeart/2005/8/layout/hierarchy4"/>
    <dgm:cxn modelId="{9A7D2771-9751-48B3-88BC-FDE4D885B88C}" type="presParOf" srcId="{03ECDE96-BF90-489C-B33E-354617EA172F}" destId="{D51783D0-3D14-4CDE-A80D-B2E8A47AB4C3}" srcOrd="1" destOrd="0" presId="urn:microsoft.com/office/officeart/2005/8/layout/hierarchy4"/>
    <dgm:cxn modelId="{51A43D10-0EE6-4593-A8F6-0180328CE3E0}" type="presParOf" srcId="{746B29D1-FDCE-4C3D-966F-3422B18A7232}" destId="{797C79DE-43ED-4902-90FF-70D08F425C73}" srcOrd="3" destOrd="0" presId="urn:microsoft.com/office/officeart/2005/8/layout/hierarchy4"/>
    <dgm:cxn modelId="{6CA00E79-F364-492D-8539-3D1D43EB96D2}" type="presParOf" srcId="{746B29D1-FDCE-4C3D-966F-3422B18A7232}" destId="{079ADDAF-F3E7-4F07-A92D-8350FC061702}" srcOrd="4" destOrd="0" presId="urn:microsoft.com/office/officeart/2005/8/layout/hierarchy4"/>
    <dgm:cxn modelId="{F15399EB-97B1-4444-B6C6-B02FE39CBE68}" type="presParOf" srcId="{079ADDAF-F3E7-4F07-A92D-8350FC061702}" destId="{44BB3D60-0B9D-4CC9-B9AD-7EE09DD42334}" srcOrd="0" destOrd="0" presId="urn:microsoft.com/office/officeart/2005/8/layout/hierarchy4"/>
    <dgm:cxn modelId="{67C38010-EBA0-438B-9732-1C48860C76A3}" type="presParOf" srcId="{079ADDAF-F3E7-4F07-A92D-8350FC061702}" destId="{B9AAD9D0-1CAB-4948-AB7F-41BFAB94DF8F}" srcOrd="1" destOrd="0" presId="urn:microsoft.com/office/officeart/2005/8/layout/hierarchy4"/>
    <dgm:cxn modelId="{E2382028-58C7-44E6-8E63-7AD18F76790C}" type="presParOf" srcId="{746B29D1-FDCE-4C3D-966F-3422B18A7232}" destId="{0989B16B-67CE-408F-B497-433C39D21DAC}" srcOrd="5" destOrd="0" presId="urn:microsoft.com/office/officeart/2005/8/layout/hierarchy4"/>
    <dgm:cxn modelId="{C4EAAF90-1299-444A-A227-6853FF7C95D2}" type="presParOf" srcId="{746B29D1-FDCE-4C3D-966F-3422B18A7232}" destId="{360CBD53-966C-407A-AF9D-ECF3039AF616}" srcOrd="6" destOrd="0" presId="urn:microsoft.com/office/officeart/2005/8/layout/hierarchy4"/>
    <dgm:cxn modelId="{07FAC6F1-D279-4E76-94A4-BB1B8F40A892}" type="presParOf" srcId="{360CBD53-966C-407A-AF9D-ECF3039AF616}" destId="{AC472CE3-231B-4AFD-9A66-877B0CED303A}" srcOrd="0" destOrd="0" presId="urn:microsoft.com/office/officeart/2005/8/layout/hierarchy4"/>
    <dgm:cxn modelId="{B451CA2C-A4C6-4120-A58A-48F16E63C83B}" type="presParOf" srcId="{360CBD53-966C-407A-AF9D-ECF3039AF616}" destId="{7B35481C-FF0A-499B-A553-EDE96D9046D3}" srcOrd="1" destOrd="0" presId="urn:microsoft.com/office/officeart/2005/8/layout/hierarchy4"/>
    <dgm:cxn modelId="{0C2FBFE8-4509-42A2-A8B4-40EFA06BABBB}" type="presParOf" srcId="{746B29D1-FDCE-4C3D-966F-3422B18A7232}" destId="{51AD76E3-E997-4C56-91B9-8EEC7E99ED44}" srcOrd="7" destOrd="0" presId="urn:microsoft.com/office/officeart/2005/8/layout/hierarchy4"/>
    <dgm:cxn modelId="{048C6FA0-CF8B-47A7-9572-1FD4FA8431C7}" type="presParOf" srcId="{746B29D1-FDCE-4C3D-966F-3422B18A7232}" destId="{DDAE983C-7E73-4925-93FB-98A9CFF1E1E2}" srcOrd="8" destOrd="0" presId="urn:microsoft.com/office/officeart/2005/8/layout/hierarchy4"/>
    <dgm:cxn modelId="{B7A32FE4-A0A0-4C8B-8068-59EE4C19E3BB}" type="presParOf" srcId="{DDAE983C-7E73-4925-93FB-98A9CFF1E1E2}" destId="{FA501999-D116-46D7-9550-698514E6D6C3}" srcOrd="0" destOrd="0" presId="urn:microsoft.com/office/officeart/2005/8/layout/hierarchy4"/>
    <dgm:cxn modelId="{B40FBAC7-1E2C-43A2-810E-6C4B6FD040AC}" type="presParOf" srcId="{DDAE983C-7E73-4925-93FB-98A9CFF1E1E2}" destId="{9F3B0758-E08B-4CEB-B7D6-1686EF649790}" srcOrd="1" destOrd="0" presId="urn:microsoft.com/office/officeart/2005/8/layout/hierarchy4"/>
    <dgm:cxn modelId="{DBC6CAE8-A2FC-43C9-8839-39D51DA8AF0F}" type="presParOf" srcId="{746B29D1-FDCE-4C3D-966F-3422B18A7232}" destId="{45B49A2B-4B83-4678-824C-9671F0350E89}" srcOrd="9" destOrd="0" presId="urn:microsoft.com/office/officeart/2005/8/layout/hierarchy4"/>
    <dgm:cxn modelId="{38620131-DD2A-47A7-9D35-F03BCE8F5083}" type="presParOf" srcId="{746B29D1-FDCE-4C3D-966F-3422B18A7232}" destId="{D9F68FEC-746D-465A-96BC-91738E166B0E}" srcOrd="10" destOrd="0" presId="urn:microsoft.com/office/officeart/2005/8/layout/hierarchy4"/>
    <dgm:cxn modelId="{262905D7-3FA7-4D20-9B74-D2702E96AD8F}" type="presParOf" srcId="{D9F68FEC-746D-465A-96BC-91738E166B0E}" destId="{270D18AD-B365-4E07-A554-F38DA99F1C4F}" srcOrd="0" destOrd="0" presId="urn:microsoft.com/office/officeart/2005/8/layout/hierarchy4"/>
    <dgm:cxn modelId="{B6B6FD7C-EA51-4B29-BBF1-A8FE8F7D9559}" type="presParOf" srcId="{D9F68FEC-746D-465A-96BC-91738E166B0E}" destId="{361E9A0B-A198-47B3-8C33-546D0AB8F454}" srcOrd="1" destOrd="0" presId="urn:microsoft.com/office/officeart/2005/8/layout/hierarchy4"/>
    <dgm:cxn modelId="{EEB01244-6B6B-4930-B3A3-22FA9F1A6621}" type="presParOf" srcId="{746B29D1-FDCE-4C3D-966F-3422B18A7232}" destId="{351C1222-BDFD-4ADB-9387-AA0CD8705475}" srcOrd="11" destOrd="0" presId="urn:microsoft.com/office/officeart/2005/8/layout/hierarchy4"/>
    <dgm:cxn modelId="{68B9C6F2-0925-468B-BDFA-140CA7AEFC3D}" type="presParOf" srcId="{746B29D1-FDCE-4C3D-966F-3422B18A7232}" destId="{B2D483D3-F568-4149-959B-64637B744660}" srcOrd="12" destOrd="0" presId="urn:microsoft.com/office/officeart/2005/8/layout/hierarchy4"/>
    <dgm:cxn modelId="{BD0B364A-E772-4D6A-B555-862722D831A5}" type="presParOf" srcId="{B2D483D3-F568-4149-959B-64637B744660}" destId="{CB279AC3-8530-45C6-9ACE-059E58C90F44}" srcOrd="0" destOrd="0" presId="urn:microsoft.com/office/officeart/2005/8/layout/hierarchy4"/>
    <dgm:cxn modelId="{FBFD938A-80D0-4764-990D-31666BF431A3}" type="presParOf" srcId="{B2D483D3-F568-4149-959B-64637B744660}" destId="{DE953A79-0BDA-4DCD-8143-14E01A698B3B}" srcOrd="1" destOrd="0" presId="urn:microsoft.com/office/officeart/2005/8/layout/hierarchy4"/>
    <dgm:cxn modelId="{16C43222-87BA-47F4-9C01-ABF0D8ABCD6C}" type="presParOf" srcId="{5D430034-0DA6-451A-9A81-6C8C9464EC31}" destId="{CC961ADD-1161-47DD-8716-6C7E49A1D413}" srcOrd="1" destOrd="0" presId="urn:microsoft.com/office/officeart/2005/8/layout/hierarchy4"/>
    <dgm:cxn modelId="{631223EA-050E-4F39-BFF6-CE0A690C85EB}" type="presParOf" srcId="{5D430034-0DA6-451A-9A81-6C8C9464EC31}" destId="{A2DD9FB5-802C-4375-AF8C-1D44562CE507}" srcOrd="2" destOrd="0" presId="urn:microsoft.com/office/officeart/2005/8/layout/hierarchy4"/>
    <dgm:cxn modelId="{018E3D71-C1ED-4F04-BF29-0B9702E71C0E}" type="presParOf" srcId="{A2DD9FB5-802C-4375-AF8C-1D44562CE507}" destId="{92A75359-50C9-45C8-818E-9A549C711345}" srcOrd="0" destOrd="0" presId="urn:microsoft.com/office/officeart/2005/8/layout/hierarchy4"/>
    <dgm:cxn modelId="{FABC4609-3D5F-4AEA-A387-5183DBB68F20}" type="presParOf" srcId="{A2DD9FB5-802C-4375-AF8C-1D44562CE507}" destId="{AB9AED3F-BB1D-4C2F-957C-D0608798C1CE}" srcOrd="1" destOrd="0" presId="urn:microsoft.com/office/officeart/2005/8/layout/hierarchy4"/>
    <dgm:cxn modelId="{DC34DD54-58A3-47E2-9BB6-43D4BB22730F}" type="presParOf" srcId="{A2DD9FB5-802C-4375-AF8C-1D44562CE507}" destId="{CE3922BF-7451-4F8F-B374-10E0C6557D6C}" srcOrd="2" destOrd="0" presId="urn:microsoft.com/office/officeart/2005/8/layout/hierarchy4"/>
    <dgm:cxn modelId="{B55292CA-181E-4F96-A036-5CC24DD1A52E}" type="presParOf" srcId="{CE3922BF-7451-4F8F-B374-10E0C6557D6C}" destId="{2C3082C3-7EDA-47A2-A482-A5839C4E0725}" srcOrd="0" destOrd="0" presId="urn:microsoft.com/office/officeart/2005/8/layout/hierarchy4"/>
    <dgm:cxn modelId="{3392D5DD-ACBF-4D09-BC71-92CB605EF7E5}" type="presParOf" srcId="{2C3082C3-7EDA-47A2-A482-A5839C4E0725}" destId="{33F69DC1-B179-4B38-89CA-41358F72ED0F}" srcOrd="0" destOrd="0" presId="urn:microsoft.com/office/officeart/2005/8/layout/hierarchy4"/>
    <dgm:cxn modelId="{EC99DFF4-D918-4EB0-9F86-465910B5CA0B}" type="presParOf" srcId="{2C3082C3-7EDA-47A2-A482-A5839C4E0725}" destId="{08F5E543-ED6D-4D57-89C5-DF7A0AC101F5}" srcOrd="1" destOrd="0" presId="urn:microsoft.com/office/officeart/2005/8/layout/hierarchy4"/>
    <dgm:cxn modelId="{50B23AB4-36A3-4B9B-BD60-F916C6776294}" type="presParOf" srcId="{CE3922BF-7451-4F8F-B374-10E0C6557D6C}" destId="{07CC2AA7-B9EC-41D8-B51D-4111D02B85ED}" srcOrd="1" destOrd="0" presId="urn:microsoft.com/office/officeart/2005/8/layout/hierarchy4"/>
    <dgm:cxn modelId="{86B899FD-10CB-4096-9656-03071B06E988}" type="presParOf" srcId="{CE3922BF-7451-4F8F-B374-10E0C6557D6C}" destId="{A385FAD6-718C-4D02-80D3-DAD29318D8A3}" srcOrd="2" destOrd="0" presId="urn:microsoft.com/office/officeart/2005/8/layout/hierarchy4"/>
    <dgm:cxn modelId="{8D1661EE-10C3-4208-9CE1-6AB35EB85C39}" type="presParOf" srcId="{A385FAD6-718C-4D02-80D3-DAD29318D8A3}" destId="{073669CE-D996-45DA-BEF8-294ACD873069}" srcOrd="0" destOrd="0" presId="urn:microsoft.com/office/officeart/2005/8/layout/hierarchy4"/>
    <dgm:cxn modelId="{B958B9FF-EB54-43B6-A661-B43063716F2B}" type="presParOf" srcId="{A385FAD6-718C-4D02-80D3-DAD29318D8A3}" destId="{0E06578C-B26C-48A2-B23A-B19D9106CA7C}" srcOrd="1" destOrd="0" presId="urn:microsoft.com/office/officeart/2005/8/layout/hierarchy4"/>
    <dgm:cxn modelId="{DF4FC95D-2AB0-4187-BD63-36415F055FCD}" type="presParOf" srcId="{5D430034-0DA6-451A-9A81-6C8C9464EC31}" destId="{88341EE5-0818-4938-BFDF-BFB0733C294E}" srcOrd="3" destOrd="0" presId="urn:microsoft.com/office/officeart/2005/8/layout/hierarchy4"/>
    <dgm:cxn modelId="{14238A1C-0EED-4E63-B00F-7817424B7700}" type="presParOf" srcId="{5D430034-0DA6-451A-9A81-6C8C9464EC31}" destId="{F35F8E3E-D133-4E6E-9D4C-60E3DF31B5CF}" srcOrd="4" destOrd="0" presId="urn:microsoft.com/office/officeart/2005/8/layout/hierarchy4"/>
    <dgm:cxn modelId="{D15C0D31-46DF-43A1-9DAA-1C7340313F32}" type="presParOf" srcId="{F35F8E3E-D133-4E6E-9D4C-60E3DF31B5CF}" destId="{3AEE5B77-D5A3-4FF8-A3E3-1CC75BA92444}" srcOrd="0" destOrd="0" presId="urn:microsoft.com/office/officeart/2005/8/layout/hierarchy4"/>
    <dgm:cxn modelId="{9089423B-4535-4E54-A572-1271A69EC4DC}" type="presParOf" srcId="{F35F8E3E-D133-4E6E-9D4C-60E3DF31B5CF}" destId="{CE044548-1E02-46DD-9AE6-83DC8A1841A3}" srcOrd="1" destOrd="0" presId="urn:microsoft.com/office/officeart/2005/8/layout/hierarchy4"/>
    <dgm:cxn modelId="{520D5F8C-F2C8-460A-BA63-BDDF8E863AB3}" type="presParOf" srcId="{F35F8E3E-D133-4E6E-9D4C-60E3DF31B5CF}" destId="{DEF8F1A1-3A37-4F1D-95CF-152CF7CEC033}" srcOrd="2" destOrd="0" presId="urn:microsoft.com/office/officeart/2005/8/layout/hierarchy4"/>
    <dgm:cxn modelId="{7C98229E-7C19-4F8F-AC40-1B80E872CC09}" type="presParOf" srcId="{DEF8F1A1-3A37-4F1D-95CF-152CF7CEC033}" destId="{A49B7F30-230B-41E2-95CA-39ABF91DCEF9}" srcOrd="0" destOrd="0" presId="urn:microsoft.com/office/officeart/2005/8/layout/hierarchy4"/>
    <dgm:cxn modelId="{1529AA9A-5AFA-471E-989A-EE141BE4158C}" type="presParOf" srcId="{A49B7F30-230B-41E2-95CA-39ABF91DCEF9}" destId="{FA20F802-8C16-4168-9C76-EED6BF0DB712}" srcOrd="0" destOrd="0" presId="urn:microsoft.com/office/officeart/2005/8/layout/hierarchy4"/>
    <dgm:cxn modelId="{D218F319-C1BC-4781-B875-26407D3C2384}" type="presParOf" srcId="{A49B7F30-230B-41E2-95CA-39ABF91DCEF9}" destId="{BA368880-5BAE-4CED-B9C7-5AFFF82DD038}" srcOrd="1" destOrd="0" presId="urn:microsoft.com/office/officeart/2005/8/layout/hierarchy4"/>
    <dgm:cxn modelId="{35CC6FA4-08DC-4AED-AD0E-EF4B1DE2DFCA}" type="presParOf" srcId="{DEF8F1A1-3A37-4F1D-95CF-152CF7CEC033}" destId="{A9C5D345-2CED-43A0-8980-395920C2634B}" srcOrd="1" destOrd="0" presId="urn:microsoft.com/office/officeart/2005/8/layout/hierarchy4"/>
    <dgm:cxn modelId="{6CA9D36D-A2B5-44E8-9504-510B92CBD111}" type="presParOf" srcId="{DEF8F1A1-3A37-4F1D-95CF-152CF7CEC033}" destId="{8F567A47-9E27-4B92-9629-713035C46ACA}" srcOrd="2" destOrd="0" presId="urn:microsoft.com/office/officeart/2005/8/layout/hierarchy4"/>
    <dgm:cxn modelId="{0520863A-D6C8-4DC2-B6BC-90A478CF0742}" type="presParOf" srcId="{8F567A47-9E27-4B92-9629-713035C46ACA}" destId="{B298EA4A-2AF4-402A-A09A-E042F0649D62}" srcOrd="0" destOrd="0" presId="urn:microsoft.com/office/officeart/2005/8/layout/hierarchy4"/>
    <dgm:cxn modelId="{06E4842C-437D-4225-9602-3CACDE1F8FF6}" type="presParOf" srcId="{8F567A47-9E27-4B92-9629-713035C46ACA}" destId="{FC1B41A6-DAFC-490B-8AC9-D2821CF95A6E}" srcOrd="1" destOrd="0" presId="urn:microsoft.com/office/officeart/2005/8/layout/hierarchy4"/>
    <dgm:cxn modelId="{916181D5-5981-4AFB-95B0-8BEE268437EE}" type="presParOf" srcId="{5D430034-0DA6-451A-9A81-6C8C9464EC31}" destId="{CF055B26-AA2A-4BAA-936A-64B54885B8F9}" srcOrd="5" destOrd="0" presId="urn:microsoft.com/office/officeart/2005/8/layout/hierarchy4"/>
    <dgm:cxn modelId="{91693954-D4DA-4CC5-906F-88660AA6DB32}" type="presParOf" srcId="{5D430034-0DA6-451A-9A81-6C8C9464EC31}" destId="{CD44953C-6AE6-4AA0-ACC9-0FE06EB83ABF}" srcOrd="6" destOrd="0" presId="urn:microsoft.com/office/officeart/2005/8/layout/hierarchy4"/>
    <dgm:cxn modelId="{B9D34CDC-4C3B-437E-B219-A5E4F43620C5}" type="presParOf" srcId="{CD44953C-6AE6-4AA0-ACC9-0FE06EB83ABF}" destId="{6441CAC8-8694-4966-A2F8-CE151AAE83AD}" srcOrd="0" destOrd="0" presId="urn:microsoft.com/office/officeart/2005/8/layout/hierarchy4"/>
    <dgm:cxn modelId="{FED9FDE9-4E31-42C7-8A3C-814EDAEC351D}" type="presParOf" srcId="{CD44953C-6AE6-4AA0-ACC9-0FE06EB83ABF}" destId="{3EF8C036-36FC-4D61-B227-3B8256D258BA}" srcOrd="1" destOrd="0" presId="urn:microsoft.com/office/officeart/2005/8/layout/hierarchy4"/>
    <dgm:cxn modelId="{548FA839-F83C-4E06-8962-CD9A69E98335}" type="presParOf" srcId="{CD44953C-6AE6-4AA0-ACC9-0FE06EB83ABF}" destId="{7C167653-6668-4E48-96EE-1EA275D19363}" srcOrd="2" destOrd="0" presId="urn:microsoft.com/office/officeart/2005/8/layout/hierarchy4"/>
    <dgm:cxn modelId="{21D3B411-4ABF-4C8E-93C2-AE14B6545618}" type="presParOf" srcId="{7C167653-6668-4E48-96EE-1EA275D19363}" destId="{53AFF464-C13D-493D-8608-70C52A94B5CE}" srcOrd="0" destOrd="0" presId="urn:microsoft.com/office/officeart/2005/8/layout/hierarchy4"/>
    <dgm:cxn modelId="{FB3565AC-0E79-456F-9905-B7DD0C68DFD8}" type="presParOf" srcId="{53AFF464-C13D-493D-8608-70C52A94B5CE}" destId="{076D2783-5CC3-45B5-9807-B74B1A0C5D7D}" srcOrd="0" destOrd="0" presId="urn:microsoft.com/office/officeart/2005/8/layout/hierarchy4"/>
    <dgm:cxn modelId="{6B9533AA-B2C1-497D-A28C-27B3662997A1}" type="presParOf" srcId="{53AFF464-C13D-493D-8608-70C52A94B5CE}" destId="{91064EBD-D9E3-498E-89CA-13A39494D998}" srcOrd="1" destOrd="0" presId="urn:microsoft.com/office/officeart/2005/8/layout/hierarchy4"/>
    <dgm:cxn modelId="{A7D035C7-7DDD-4D7C-B799-A65A7BB22CD9}" type="presParOf" srcId="{7C167653-6668-4E48-96EE-1EA275D19363}" destId="{1D9FE111-6B7A-46ED-820F-68DD1246DB01}" srcOrd="1" destOrd="0" presId="urn:microsoft.com/office/officeart/2005/8/layout/hierarchy4"/>
    <dgm:cxn modelId="{AA8C7B29-9624-497C-A677-FCA6695615C5}" type="presParOf" srcId="{7C167653-6668-4E48-96EE-1EA275D19363}" destId="{69BAB07C-19EF-4550-9D1A-E2CBE53C8C74}" srcOrd="2" destOrd="0" presId="urn:microsoft.com/office/officeart/2005/8/layout/hierarchy4"/>
    <dgm:cxn modelId="{26D0F024-5516-4733-BF21-DD4E23B7F142}" type="presParOf" srcId="{69BAB07C-19EF-4550-9D1A-E2CBE53C8C74}" destId="{7313FB75-63E2-4290-A8D6-89F436D8D071}" srcOrd="0" destOrd="0" presId="urn:microsoft.com/office/officeart/2005/8/layout/hierarchy4"/>
    <dgm:cxn modelId="{ED92F016-8184-49E0-B755-DC9FD5AEC38B}" type="presParOf" srcId="{69BAB07C-19EF-4550-9D1A-E2CBE53C8C74}" destId="{DF043E0F-6078-4085-B222-CD18AC06CD06}" srcOrd="1" destOrd="0" presId="urn:microsoft.com/office/officeart/2005/8/layout/hierarchy4"/>
    <dgm:cxn modelId="{E7F20669-9417-49B1-8072-39FE04DB40C9}" type="presParOf" srcId="{7C167653-6668-4E48-96EE-1EA275D19363}" destId="{1BBE0A3B-70C2-45E3-9064-4F6FB3954F3C}" srcOrd="3" destOrd="0" presId="urn:microsoft.com/office/officeart/2005/8/layout/hierarchy4"/>
    <dgm:cxn modelId="{EF4D37AE-D57B-41C6-9ACD-C492C6370D51}" type="presParOf" srcId="{7C167653-6668-4E48-96EE-1EA275D19363}" destId="{6D87B6DC-F99F-4C04-B82A-13F47786C444}" srcOrd="4" destOrd="0" presId="urn:microsoft.com/office/officeart/2005/8/layout/hierarchy4"/>
    <dgm:cxn modelId="{26705603-4D42-4A77-A494-76AF674172BE}" type="presParOf" srcId="{6D87B6DC-F99F-4C04-B82A-13F47786C444}" destId="{2E12250F-9A1D-4B1E-B48B-66F70D986141}" srcOrd="0" destOrd="0" presId="urn:microsoft.com/office/officeart/2005/8/layout/hierarchy4"/>
    <dgm:cxn modelId="{5BE9671F-C1F9-4D3E-A377-73642CA8FB8F}" type="presParOf" srcId="{6D87B6DC-F99F-4C04-B82A-13F47786C444}" destId="{4624FF05-88DF-4ABD-B222-3C9FA388ADE7}" srcOrd="1" destOrd="0" presId="urn:microsoft.com/office/officeart/2005/8/layout/hierarchy4"/>
    <dgm:cxn modelId="{64B0279E-B8E6-4380-ACFD-765CDFE1B66D}" type="presParOf" srcId="{7C167653-6668-4E48-96EE-1EA275D19363}" destId="{30E443EE-80A4-493A-A392-56214F0DE7D6}" srcOrd="5" destOrd="0" presId="urn:microsoft.com/office/officeart/2005/8/layout/hierarchy4"/>
    <dgm:cxn modelId="{8CF2AC5F-381F-4AB7-9594-59F95681E0B5}" type="presParOf" srcId="{7C167653-6668-4E48-96EE-1EA275D19363}" destId="{AADC4983-B6D6-4C62-AAAB-04AA850DCD22}" srcOrd="6" destOrd="0" presId="urn:microsoft.com/office/officeart/2005/8/layout/hierarchy4"/>
    <dgm:cxn modelId="{2BF4E05B-F973-4B08-9B5D-EAB4F3BCCDEC}" type="presParOf" srcId="{AADC4983-B6D6-4C62-AAAB-04AA850DCD22}" destId="{B0BB2200-82A3-475D-8599-4B46A87108E5}" srcOrd="0" destOrd="0" presId="urn:microsoft.com/office/officeart/2005/8/layout/hierarchy4"/>
    <dgm:cxn modelId="{E93D0957-9A3D-4F56-BA42-2C1D6F74E31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03BA98EB-3410-4AC2-9525-50A48C21B58D}">
      <dgm:prSet phldrT="[文字]"/>
      <dgm:spPr/>
      <dgm:t>
        <a:bodyPr/>
        <a:lstStyle/>
        <a:p>
          <a:r>
            <a:rPr lang="zh-TW" altLang="en-US" dirty="0">
              <a:latin typeface="微軟正黑體" panose="020B0604030504040204" pitchFamily="34" charset="-120"/>
              <a:ea typeface="微軟正黑體" panose="020B0604030504040204" pitchFamily="34" charset="-120"/>
            </a:rPr>
            <a:t>舞蹈班</a:t>
          </a:r>
        </a:p>
      </dgm:t>
    </dgm:pt>
    <dgm:pt modelId="{CAE588F2-614F-41E5-9A05-44D57470C33D}" type="parTrans" cxnId="{C0F2E12B-DD64-46D7-A0C8-D298023E380D}">
      <dgm:prSet/>
      <dgm:spPr/>
      <dgm:t>
        <a:bodyPr/>
        <a:lstStyle/>
        <a:p>
          <a:endParaRPr lang="zh-TW" altLang="en-US"/>
        </a:p>
      </dgm:t>
    </dgm:pt>
    <dgm:pt modelId="{19868AA3-9ABF-4945-8651-73A0D53362BC}" type="sibTrans" cxnId="{C0F2E12B-DD64-46D7-A0C8-D298023E380D}">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pt>
    <dgm:pt modelId="{BC5F3506-B0B0-4D4D-92A0-A0325D311C2B}" type="pres">
      <dgm:prSet presAssocID="{7B41672E-13BC-45CA-A8C0-DFEE7E66FFFD}" presName="node" presStyleLbl="node1" presStyleIdx="0" presStyleCnt="4">
        <dgm:presLayoutVars>
          <dgm:bulletEnabled val="1"/>
        </dgm:presLayoutVars>
      </dgm:prSet>
      <dgm:spPr/>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4">
        <dgm:presLayoutVars>
          <dgm:bulletEnabled val="1"/>
        </dgm:presLayoutVars>
      </dgm:prSet>
      <dgm:spPr/>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4">
        <dgm:presLayoutVars>
          <dgm:bulletEnabled val="1"/>
        </dgm:presLayoutVars>
      </dgm:prSet>
      <dgm:spPr/>
    </dgm:pt>
    <dgm:pt modelId="{08EF6064-B4A7-41F5-87BF-CAC47442897D}" type="pres">
      <dgm:prSet presAssocID="{FDC73A00-BFE7-43C9-8412-5C299AAA8395}" presName="sibTrans" presStyleCnt="0"/>
      <dgm:spPr/>
    </dgm:pt>
    <dgm:pt modelId="{53501698-7716-4B27-8E92-4352AD5F3C57}" type="pres">
      <dgm:prSet presAssocID="{03BA98EB-3410-4AC2-9525-50A48C21B58D}" presName="node" presStyleLbl="node1" presStyleIdx="3" presStyleCnt="4">
        <dgm:presLayoutVars>
          <dgm:bulletEnabled val="1"/>
        </dgm:presLayoutVars>
      </dgm:prSet>
      <dgm:spPr/>
    </dgm:pt>
  </dgm:ptLst>
  <dgm:cxnLst>
    <dgm:cxn modelId="{C0F2E12B-DD64-46D7-A0C8-D298023E380D}" srcId="{B06ADC0B-CE67-4554-80A6-269F3901A660}" destId="{03BA98EB-3410-4AC2-9525-50A48C21B58D}" srcOrd="3" destOrd="0" parTransId="{CAE588F2-614F-41E5-9A05-44D57470C33D}" sibTransId="{19868AA3-9ABF-4945-8651-73A0D53362BC}"/>
    <dgm:cxn modelId="{0E3BD06F-340A-484A-96BE-7C6DE50085C2}" type="presOf" srcId="{F65EECDC-887E-4794-A737-F45F4593D3ED}" destId="{5307D0F3-DAEB-453A-8F77-B62AFD0EE8B1}" srcOrd="0" destOrd="0" presId="urn:microsoft.com/office/officeart/2005/8/layout/default#3"/>
    <dgm:cxn modelId="{43E63F77-835E-479E-9FDC-21FD0A59B45C}" type="presOf" srcId="{03BA98EB-3410-4AC2-9525-50A48C21B58D}" destId="{53501698-7716-4B27-8E92-4352AD5F3C57}" srcOrd="0" destOrd="0" presId="urn:microsoft.com/office/officeart/2005/8/layout/default#3"/>
    <dgm:cxn modelId="{DFA06193-1A26-40FB-B15E-1218E7B5DE65}" type="presOf" srcId="{B06ADC0B-CE67-4554-80A6-269F3901A660}" destId="{1613F6BD-4843-4AB6-8D30-34319E5FB951}" srcOrd="0" destOrd="0" presId="urn:microsoft.com/office/officeart/2005/8/layout/default#3"/>
    <dgm:cxn modelId="{7FA0379E-7F9C-4735-8631-C22DC9C31B96}" type="presOf" srcId="{7B41672E-13BC-45CA-A8C0-DFEE7E66FFFD}" destId="{BC5F3506-B0B0-4D4D-92A0-A0325D311C2B}" srcOrd="0" destOrd="0" presId="urn:microsoft.com/office/officeart/2005/8/layout/default#3"/>
    <dgm:cxn modelId="{41ACAEB1-E735-43C4-AFEB-E7EF50076F48}" type="presOf" srcId="{A97A58C7-93F8-4992-A2D2-816919293D65}" destId="{ED9595D8-CF84-442F-A796-F95CB2A66DB3}"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45373FF-164A-4578-925A-508D94A481D2}" type="presParOf" srcId="{1613F6BD-4843-4AB6-8D30-34319E5FB951}" destId="{BC5F3506-B0B0-4D4D-92A0-A0325D311C2B}" srcOrd="0" destOrd="0" presId="urn:microsoft.com/office/officeart/2005/8/layout/default#3"/>
    <dgm:cxn modelId="{9FA767C2-0C04-418B-965A-E7F582E510D7}" type="presParOf" srcId="{1613F6BD-4843-4AB6-8D30-34319E5FB951}" destId="{5A40B1C0-B66A-47B9-BFEE-C2C9AE02CDFE}" srcOrd="1" destOrd="0" presId="urn:microsoft.com/office/officeart/2005/8/layout/default#3"/>
    <dgm:cxn modelId="{68A3C2E9-93DC-4E0B-B9DF-E7280DA3CD28}" type="presParOf" srcId="{1613F6BD-4843-4AB6-8D30-34319E5FB951}" destId="{ED9595D8-CF84-442F-A796-F95CB2A66DB3}" srcOrd="2" destOrd="0" presId="urn:microsoft.com/office/officeart/2005/8/layout/default#3"/>
    <dgm:cxn modelId="{65564217-7D79-47C4-A4FD-F52090641A7A}" type="presParOf" srcId="{1613F6BD-4843-4AB6-8D30-34319E5FB951}" destId="{0B8489BC-FC8A-4376-9081-441D4A4EFB13}" srcOrd="3" destOrd="0" presId="urn:microsoft.com/office/officeart/2005/8/layout/default#3"/>
    <dgm:cxn modelId="{48FF8C8E-48C4-42D4-8F3F-662740C9BE34}" type="presParOf" srcId="{1613F6BD-4843-4AB6-8D30-34319E5FB951}" destId="{5307D0F3-DAEB-453A-8F77-B62AFD0EE8B1}" srcOrd="4" destOrd="0" presId="urn:microsoft.com/office/officeart/2005/8/layout/default#3"/>
    <dgm:cxn modelId="{EBD24E6F-9072-448B-BD85-611562F22E8D}" type="presParOf" srcId="{1613F6BD-4843-4AB6-8D30-34319E5FB951}" destId="{08EF6064-B4A7-41F5-87BF-CAC47442897D}" srcOrd="5" destOrd="0" presId="urn:microsoft.com/office/officeart/2005/8/layout/default#3"/>
    <dgm:cxn modelId="{BC27DF3A-7C26-4300-8C6D-9F43AB4BF404}" type="presParOf" srcId="{1613F6BD-4843-4AB6-8D30-34319E5FB951}" destId="{53501698-7716-4B27-8E92-4352AD5F3C57}" srcOrd="6"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分）</a:t>
          </a:r>
          <a:endParaRPr lang="zh-TW" altLang="en-US" dirty="0">
            <a:solidFill>
              <a:srgbClr val="FF0000"/>
            </a:solidFill>
            <a:effectLst>
              <a:outerShdw blurRad="38100" dist="38100" dir="2700000" algn="tl">
                <a:srgbClr val="000000">
                  <a:alpha val="43137"/>
                </a:srgbClr>
              </a:outerShdw>
            </a:effectLst>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分）</a:t>
          </a:r>
          <a:endParaRPr lang="zh-TW" altLang="en-US" dirty="0">
            <a:solidFill>
              <a:srgbClr val="FFFF00"/>
            </a:solidFill>
            <a:effectLst>
              <a:outerShdw blurRad="38100" dist="38100" dir="2700000" algn="tl">
                <a:srgbClr val="000000">
                  <a:alpha val="43137"/>
                </a:srgbClr>
              </a:outerShdw>
            </a:effectLst>
          </a:endParaRPr>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89EE0610-743D-4226-9EDF-60CC4F7E3A1B}" type="presOf" srcId="{5A6311CB-0A7F-4017-AD33-666B10CA6727}" destId="{C783A362-4F56-4422-B23C-1799C71A5667}"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2AAE3F4B-CB56-400D-8071-0069D4FEEF2C}" type="presOf" srcId="{36EF0EC0-60A4-4C1A-9356-01B0251FFD65}" destId="{D2007AEC-647D-47B0-B4C8-FF0881230684}"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FEAAB772-BCCF-4F18-A79F-7A6895AEE6F9}" type="presOf" srcId="{C7CE2D37-D75A-401F-9AC1-CFEFF8361B00}" destId="{4B763022-987E-4813-B217-C6DBC14CE2C6}" srcOrd="0" destOrd="0" presId="urn:microsoft.com/office/officeart/2008/layout/HorizontalMultiLevelHierarchy"/>
    <dgm:cxn modelId="{1352E474-74C6-4B02-9AA7-1A9DC3F9EDAF}" type="presOf" srcId="{423E522E-F39B-4288-92D4-75938BD88936}" destId="{ECFF81C6-020D-4BA8-B313-602951EFCD15}" srcOrd="1"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516ED7B-5ABA-4FEA-8A43-DA1F56B0C6C8}"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BFF11483-DFA7-40FE-A428-70F1B934397E}" type="presOf" srcId="{C7CE2D37-D75A-401F-9AC1-CFEFF8361B00}" destId="{76260727-C795-4CA5-BCD3-8B4DC0C82E2A}"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BFA7648F-0CA9-476D-BE2D-6B2B20776F41}" type="presOf" srcId="{39EC5172-4BC3-4BA1-952B-BAC716F7257E}" destId="{FE5079DA-EFC3-4922-A063-981745543C78}" srcOrd="0"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1EB7E2AB-B64E-4E1E-B3CC-F89B0368C512}" type="presOf" srcId="{CE0711CA-AB88-42F3-9B58-9D9798B18A1F}" destId="{4DCC8F3E-F709-4B42-99CB-9E754E86A040}"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3A20DDDC-2410-4D3E-BC63-3C9265920845}" type="presOf" srcId="{423E522E-F39B-4288-92D4-75938BD88936}" destId="{D4F9D83C-9DCD-4181-B117-CB9FA91F3AE2}"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DAB56BEF-4CA1-4120-BF1F-4BB0508ACC7F}" type="presOf" srcId="{0BCEE368-3431-44B9-BC39-8D043A9AFB6B}" destId="{74391852-20B6-4874-955D-801FF57834EE}" srcOrd="0"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pt>
    <dgm:pt modelId="{47015758-2E79-4791-9121-BDFE8F5B96AA}" type="pres">
      <dgm:prSet presAssocID="{45E39A56-40CC-4E96-9015-DA7B915A0C87}" presName="level3hierChild" presStyleCnt="0"/>
      <dgm:spPr/>
    </dgm:pt>
  </dgm:ptLst>
  <dgm:cxnLst>
    <dgm:cxn modelId="{8B23FB01-83FF-4C3D-A60B-41C0D0F19812}" type="presOf" srcId="{CE0711CA-AB88-42F3-9B58-9D9798B18A1F}" destId="{925884E4-ECEB-467E-BFE0-3FFC322DBD5B}" srcOrd="1"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A37600D-BBFB-4921-A7D2-D6EBDB79EBCF}" type="presOf" srcId="{0BCEE368-3431-44B9-BC39-8D043A9AFB6B}" destId="{3758A0D4-2C40-4658-B762-D5ED70FF1E54}" srcOrd="1"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BC45DE20-AD43-4CCF-9144-5FEAF7AC4F6E}" type="presOf" srcId="{0BCEE368-3431-44B9-BC39-8D043A9AFB6B}" destId="{74391852-20B6-4874-955D-801FF57834EE}"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825DE95F-3A4E-49F7-A6AA-DD511618D6F7}"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25088B4B-C0F0-4C0B-BF48-DFC8394AB16F}" type="presOf" srcId="{135AEF2C-5110-4C4E-8844-0F140ACF302D}" destId="{C36D933B-DC2E-49DB-B383-FA9682E4DD3D}"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8DC76589-CBE9-45C8-A7F9-9EFFFC84FB11}" type="presOf" srcId="{39EC5172-4BC3-4BA1-952B-BAC716F7257E}" destId="{FE5079DA-EFC3-4922-A063-981745543C78}" srcOrd="0" destOrd="0" presId="urn:microsoft.com/office/officeart/2008/layout/HorizontalMultiLevelHierarchy"/>
    <dgm:cxn modelId="{4F35D18A-6697-47AC-846C-19E97D530D11}" type="presOf" srcId="{1C39AB6F-243F-410C-8C0A-F831AA0B0142}" destId="{EE9A99F2-3E14-4D11-917F-B58A06B280AB}" srcOrd="0" destOrd="0" presId="urn:microsoft.com/office/officeart/2008/layout/HorizontalMultiLevelHierarchy"/>
    <dgm:cxn modelId="{8CD05499-D266-4056-A997-DEA894DDAD57}" type="presOf" srcId="{66707873-FE4E-4F02-A241-93CC8F117438}" destId="{E7DD4E41-BC36-48D7-9C26-C49247D78B79}" srcOrd="0"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7737ABD-BC28-43FB-A7F2-F8DDF6DD7592}"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199921CE-12C1-46BA-92F2-D212564D8DF2}" type="presOf" srcId="{C7CE2D37-D75A-401F-9AC1-CFEFF8361B00}" destId="{76260727-C795-4CA5-BCD3-8B4DC0C82E2A}" srcOrd="1"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pt>
  </dgm:ptLst>
  <dgm:cxnLst>
    <dgm:cxn modelId="{C6707904-DF71-46BD-90B8-3C8B9DDB8AAC}" srcId="{9C88BBAE-5981-45A1-9B76-4955B50C2393}" destId="{237C07C9-3CB1-4F17-9FE2-E6B0DD9B7C5F}" srcOrd="2" destOrd="0" parTransId="{0A77314A-0948-44F2-A832-07542256A76C}" sibTransId="{A3BB2EA9-A1B4-4990-88C2-557FCC0BCD73}"/>
    <dgm:cxn modelId="{BBDEEB1E-1AC2-41B2-8BDE-8788306FB251}" srcId="{9C88BBAE-5981-45A1-9B76-4955B50C2393}" destId="{17BD30AD-4BFD-432F-8ABD-BF050D54F194}" srcOrd="0" destOrd="0" parTransId="{B75974A4-1265-4C86-829F-E3C12A1CA01B}" sibTransId="{2E259930-FCAB-42C4-96E8-61D808A38092}"/>
    <dgm:cxn modelId="{5F23962B-F047-49F0-8754-7E24C6A3DD0D}" type="presOf" srcId="{72AE74D2-DF66-4197-929A-99C503D1FBB1}" destId="{A21E0AAE-D738-4B6E-B402-EC190601BA55}" srcOrd="0" destOrd="0" presId="urn:microsoft.com/office/officeart/2005/8/layout/hProcess6"/>
    <dgm:cxn modelId="{5029AC66-6ACF-46C2-AB19-05A164462754}" type="presOf" srcId="{EE81CD8A-B7F4-4739-933C-86024BCC2686}" destId="{455BB206-F7A9-44F4-BB83-D6B4039EF170}"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AE0FF071-CE9C-4660-9000-6FFB3C7DDBDF}" type="presOf" srcId="{17BD30AD-4BFD-432F-8ABD-BF050D54F194}" destId="{BBE21DD7-8852-4648-BA7E-F4D212A0E1B5}" srcOrd="0" destOrd="0" presId="urn:microsoft.com/office/officeart/2005/8/layout/hProcess6"/>
    <dgm:cxn modelId="{4CF0A35A-ACF0-4955-943A-6BC09AE6129E}" type="presOf" srcId="{9C88BBAE-5981-45A1-9B76-4955B50C2393}" destId="{0CC8E1BD-EC54-4718-B436-394616173E75}" srcOrd="0" destOrd="0" presId="urn:microsoft.com/office/officeart/2005/8/layout/hProcess6"/>
    <dgm:cxn modelId="{FBEA3580-008E-4B4D-8B88-F5CD260BE0EF}" type="presOf" srcId="{237C07C9-3CB1-4F17-9FE2-E6B0DD9B7C5F}" destId="{0EB5E962-D3EF-418A-9782-ABAF9847757F}" srcOrd="0" destOrd="0" presId="urn:microsoft.com/office/officeart/2005/8/layout/hProcess6"/>
    <dgm:cxn modelId="{6713528E-12A3-4F4B-9D4E-774EB28B523D}" type="presOf" srcId="{EE9E1251-B2C9-4E8C-BF4E-980EFF437423}" destId="{E7F3DAB7-DCB4-4E62-9480-B63376FA94B9}" srcOrd="0" destOrd="0" presId="urn:microsoft.com/office/officeart/2005/8/layout/hProcess6"/>
    <dgm:cxn modelId="{65873C92-3CF1-464A-8D36-EEE4C8028A0D}" srcId="{9C88BBAE-5981-45A1-9B76-4955B50C2393}" destId="{EE81CD8A-B7F4-4739-933C-86024BCC2686}" srcOrd="4" destOrd="0" parTransId="{BCC285F8-E5CA-487D-97A7-4309CA8CE80F}" sibTransId="{259C32C3-A87D-46A3-B6DA-9C39624393E0}"/>
    <dgm:cxn modelId="{460F0E94-D512-4632-9D9E-546D020D0C71}" type="presOf" srcId="{9C4633F5-57D1-4304-999A-8B2CA139A6DF}" destId="{47819AF0-5541-412A-ABB5-F1FB207327CD}"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pt>
  </dgm:ptLst>
  <dgm:cxnLst>
    <dgm:cxn modelId="{4F341912-FD47-4DAE-9BD5-4171710B4B9B}" type="presOf" srcId="{17BD30AD-4BFD-432F-8ABD-BF050D54F194}" destId="{BBE21DD7-8852-4648-BA7E-F4D212A0E1B5}" srcOrd="0" destOrd="0" presId="urn:microsoft.com/office/officeart/2005/8/layout/hProcess6"/>
    <dgm:cxn modelId="{8B763617-CAE6-42B1-BCAC-BECB29CECD00}" type="presOf" srcId="{EE81CD8A-B7F4-4739-933C-86024BCC2686}" destId="{455BB206-F7A9-44F4-BB83-D6B4039EF170}"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9A5FAF26-1A8D-4A17-8DA1-0EAF6A9E065B}" type="presOf" srcId="{72AE74D2-DF66-4197-929A-99C503D1FBB1}" destId="{A21E0AAE-D738-4B6E-B402-EC190601BA55}"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65873C92-3CF1-464A-8D36-EEE4C8028A0D}" srcId="{9C88BBAE-5981-45A1-9B76-4955B50C2393}" destId="{EE81CD8A-B7F4-4739-933C-86024BCC2686}" srcOrd="2" destOrd="0" parTransId="{BCC285F8-E5CA-487D-97A7-4309CA8CE80F}" sibTransId="{259C32C3-A87D-46A3-B6DA-9C39624393E0}"/>
    <dgm:cxn modelId="{5E42E298-EFDA-499D-8BE8-A66497DC34DC}" srcId="{9C88BBAE-5981-45A1-9B76-4955B50C2393}" destId="{72AE74D2-DF66-4197-929A-99C503D1FBB1}" srcOrd="3" destOrd="0" parTransId="{F2D3FFD0-0210-45B9-BBED-A6D790D09813}" sibTransId="{3679B2C6-E0FD-4A63-8E1F-357A056C9206}"/>
    <dgm:cxn modelId="{1BC480D9-2D07-4D08-B1CA-AF3884D993F1}" srcId="{9C88BBAE-5981-45A1-9B76-4955B50C2393}" destId="{9C4633F5-57D1-4304-999A-8B2CA139A6DF}" srcOrd="1" destOrd="0" parTransId="{EBCB7D0F-C10A-4D90-AC3C-E7C3B9D22176}" sibTransId="{FA2581DB-E54D-4F8C-9BE5-01FA2054539D}"/>
    <dgm:cxn modelId="{465459FB-E1D3-41F6-A447-7E304A5CAFB8}" type="presOf" srcId="{9C88BBAE-5981-45A1-9B76-4955B50C2393}" destId="{0CC8E1BD-EC54-4718-B436-394616173E7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r>
            <a:rPr lang="en-US" altLang="zh-TW" sz="2000" b="1" dirty="0">
              <a:effectLst/>
              <a:latin typeface="微軟正黑體" panose="020B0604030504040204" pitchFamily="34" charset="-120"/>
              <a:ea typeface="微軟正黑體" panose="020B0604030504040204" pitchFamily="34" charset="-120"/>
              <a:cs typeface="Times New Roman"/>
            </a:rPr>
            <a:t>...</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教育會考其實</a:t>
          </a:r>
          <a:r>
            <a:rPr lang="zh-TW" altLang="en-US" sz="2800" b="1" dirty="0">
              <a:solidFill>
                <a:srgbClr val="00FF00"/>
              </a:solidFill>
              <a:effectLst/>
              <a:latin typeface="微軟正黑體" panose="020B0604030504040204" pitchFamily="34" charset="-120"/>
              <a:ea typeface="微軟正黑體" panose="020B0604030504040204" pitchFamily="34" charset="-120"/>
              <a:cs typeface="Times New Roman"/>
            </a:rPr>
            <a:t>不是入學測驗</a:t>
          </a:r>
          <a:r>
            <a:rPr lang="zh-TW" altLang="en-US" sz="2000" b="1" dirty="0">
              <a:effectLst/>
              <a:latin typeface="微軟正黑體" panose="020B0604030504040204" pitchFamily="34" charset="-120"/>
              <a:ea typeface="微軟正黑體" panose="020B0604030504040204" pitchFamily="34" charset="-120"/>
              <a:cs typeface="Times New Roman"/>
            </a:rPr>
            <a:t>，而是學力檢測，需補救教學</a:t>
          </a:r>
          <a:r>
            <a:rPr lang="en-US" altLang="zh-TW" sz="2000" b="1" dirty="0">
              <a:effectLst/>
              <a:latin typeface="微軟正黑體" panose="020B0604030504040204" pitchFamily="34" charset="-120"/>
              <a:ea typeface="微軟正黑體" panose="020B0604030504040204" pitchFamily="34" charset="-120"/>
              <a:cs typeface="Times New Roman"/>
            </a:rPr>
            <a:t>…</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pt>
    <dgm:pt modelId="{1FDD6BE3-A495-4529-8BD5-BBEED7568913}" type="pres">
      <dgm:prSet presAssocID="{C7252B3D-21FC-41DD-B06B-07F0D36A080B}" presName="parentText" presStyleLbl="node1" presStyleIdx="0" presStyleCnt="4" custScaleX="139410">
        <dgm:presLayoutVars>
          <dgm:chMax val="0"/>
          <dgm:bulletEnabled val="1"/>
        </dgm:presLayoutVars>
      </dgm:prSet>
      <dgm:spPr/>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pt>
    <dgm:pt modelId="{AE97788F-1D2D-43D0-8405-F2F4C8F82FEE}" type="pres">
      <dgm:prSet presAssocID="{4527FA2F-F884-47AC-B85E-16F570448C28}" presName="parentText" presStyleLbl="node1" presStyleIdx="1" presStyleCnt="4" custScaleX="128834" custLinFactNeighborX="3448" custLinFactNeighborY="-14042">
        <dgm:presLayoutVars>
          <dgm:chMax val="0"/>
          <dgm:bulletEnabled val="1"/>
        </dgm:presLayoutVars>
      </dgm:prSet>
      <dgm:spPr/>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pt>
    <dgm:pt modelId="{899DC2BC-1485-4AAB-8BC8-02ABF441F375}" type="pres">
      <dgm:prSet presAssocID="{F76749AD-C233-4B05-9700-B9D6FFC78C6D}" presName="parentText" presStyleLbl="node1" presStyleIdx="2" presStyleCnt="4">
        <dgm:presLayoutVars>
          <dgm:chMax val="0"/>
          <dgm:bulletEnabled val="1"/>
        </dgm:presLayoutVars>
      </dgm:prSet>
      <dgm:spPr/>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pt>
    <dgm:pt modelId="{288BDC68-7FF6-45F7-B766-AE2C63685B77}" type="pres">
      <dgm:prSet presAssocID="{A08B5763-B652-4334-A971-957028A4B52C}" presName="parentText" presStyleLbl="node1" presStyleIdx="3" presStyleCnt="4">
        <dgm:presLayoutVars>
          <dgm:chMax val="0"/>
          <dgm:bulletEnabled val="1"/>
        </dgm:presLayoutVars>
      </dgm:prSet>
      <dgm:spPr/>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1FAB5E0D-1F3A-4617-BA0D-C944DDEEA61F}" type="presOf" srcId="{4527FA2F-F884-47AC-B85E-16F570448C28}" destId="{0B447D73-6443-42D3-BE64-EE7DF09914DD}" srcOrd="0" destOrd="0" presId="urn:microsoft.com/office/officeart/2005/8/layout/list1"/>
    <dgm:cxn modelId="{7E7B1330-5DC3-4A42-9D9C-3B35E90E0CDB}" srcId="{5250EA93-0296-44BD-83A3-29A7749017EE}" destId="{F76749AD-C233-4B05-9700-B9D6FFC78C6D}" srcOrd="2" destOrd="0" parTransId="{5D76E61F-3AFD-41A8-A82A-9C42BED1042A}" sibTransId="{53B6DEC9-A2AA-444E-BC77-BCCD089C3E62}"/>
    <dgm:cxn modelId="{5C451F36-7197-447F-B893-E09B0C03B302}"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A21F1856-FBBC-46F3-841B-49708D177E26}" type="presOf" srcId="{C7252B3D-21FC-41DD-B06B-07F0D36A080B}" destId="{4A623D9C-D460-4468-BC18-C905E6FFD5DA}" srcOrd="0" destOrd="0" presId="urn:microsoft.com/office/officeart/2005/8/layout/list1"/>
    <dgm:cxn modelId="{F7ADD858-F7B8-433C-B781-DB8CFC654996}" type="presOf" srcId="{4527FA2F-F884-47AC-B85E-16F570448C28}" destId="{AE97788F-1D2D-43D0-8405-F2F4C8F82FEE}" srcOrd="1" destOrd="0" presId="urn:microsoft.com/office/officeart/2005/8/layout/list1"/>
    <dgm:cxn modelId="{7DA21F81-FD6D-4FFA-8329-3822ECBC3FC3}" type="presOf" srcId="{F76749AD-C233-4B05-9700-B9D6FFC78C6D}" destId="{899DC2BC-1485-4AAB-8BC8-02ABF441F375}" srcOrd="1" destOrd="0" presId="urn:microsoft.com/office/officeart/2005/8/layout/list1"/>
    <dgm:cxn modelId="{B8F6918C-B333-45D3-86D6-C25ADEC5E293}" type="presOf" srcId="{A08B5763-B652-4334-A971-957028A4B52C}" destId="{288BDC68-7FF6-45F7-B766-AE2C63685B77}" srcOrd="1" destOrd="0" presId="urn:microsoft.com/office/officeart/2005/8/layout/list1"/>
    <dgm:cxn modelId="{01E61494-4CF2-4CEF-9906-5973834CDE7D}" type="presOf" srcId="{F76749AD-C233-4B05-9700-B9D6FFC78C6D}" destId="{9116D1E0-5AF7-49B3-949A-243598C59048}" srcOrd="0" destOrd="0" presId="urn:microsoft.com/office/officeart/2005/8/layout/list1"/>
    <dgm:cxn modelId="{5470B6A5-B4C9-4E2D-AC85-57FFC5AFED98}" srcId="{5250EA93-0296-44BD-83A3-29A7749017EE}" destId="{A08B5763-B652-4334-A971-957028A4B52C}" srcOrd="3" destOrd="0" parTransId="{AF5CAC5D-EFBA-4689-9862-6BBAF4565D78}" sibTransId="{808A8188-DCF7-447C-BB7F-129116E06FED}"/>
    <dgm:cxn modelId="{91C65CAE-5194-429B-AF7F-FC10E41C311D}" type="presOf" srcId="{A08B5763-B652-4334-A971-957028A4B52C}" destId="{D82DD2B2-91F4-4FB0-A778-D7A0258FC69C}"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8FFA58E1-FEF3-401B-A81C-AEC8A8519C76}" type="presOf" srcId="{5250EA93-0296-44BD-83A3-29A7749017EE}" destId="{1C0352F3-2997-47B8-9618-C01DF67B359E}" srcOrd="0" destOrd="0" presId="urn:microsoft.com/office/officeart/2005/8/layout/list1"/>
    <dgm:cxn modelId="{38967838-FE9B-4A1F-B202-DA438DEDFBAE}" type="presParOf" srcId="{1C0352F3-2997-47B8-9618-C01DF67B359E}" destId="{C184BFDC-1C05-4103-B52B-9A174F0FAC46}" srcOrd="0" destOrd="0" presId="urn:microsoft.com/office/officeart/2005/8/layout/list1"/>
    <dgm:cxn modelId="{FCBB7206-F1E4-4CFE-B01D-3BBA815E4B6B}" type="presParOf" srcId="{C184BFDC-1C05-4103-B52B-9A174F0FAC46}" destId="{4A623D9C-D460-4468-BC18-C905E6FFD5DA}" srcOrd="0" destOrd="0" presId="urn:microsoft.com/office/officeart/2005/8/layout/list1"/>
    <dgm:cxn modelId="{2D4D4EEF-9B8C-486D-863D-3933D93D62F6}" type="presParOf" srcId="{C184BFDC-1C05-4103-B52B-9A174F0FAC46}" destId="{1FDD6BE3-A495-4529-8BD5-BBEED7568913}" srcOrd="1" destOrd="0" presId="urn:microsoft.com/office/officeart/2005/8/layout/list1"/>
    <dgm:cxn modelId="{DA8449C6-1BB5-438B-9734-48177943431A}" type="presParOf" srcId="{1C0352F3-2997-47B8-9618-C01DF67B359E}" destId="{9FBE15A6-B6D3-42F0-81C7-9CA08ADFE762}" srcOrd="1" destOrd="0" presId="urn:microsoft.com/office/officeart/2005/8/layout/list1"/>
    <dgm:cxn modelId="{03B8950F-95E6-4AA0-A4C2-B755A97711AF}" type="presParOf" srcId="{1C0352F3-2997-47B8-9618-C01DF67B359E}" destId="{403A98F8-8211-4709-B15F-E9F38BDD2858}" srcOrd="2" destOrd="0" presId="urn:microsoft.com/office/officeart/2005/8/layout/list1"/>
    <dgm:cxn modelId="{2DB7A5F2-12D8-45CB-BF3C-977997FA76E8}" type="presParOf" srcId="{1C0352F3-2997-47B8-9618-C01DF67B359E}" destId="{F4D8F90A-D96F-43F7-9EAD-BBF9C1161546}" srcOrd="3" destOrd="0" presId="urn:microsoft.com/office/officeart/2005/8/layout/list1"/>
    <dgm:cxn modelId="{E36A1F18-7708-4835-AB15-85B78D6DF2B3}" type="presParOf" srcId="{1C0352F3-2997-47B8-9618-C01DF67B359E}" destId="{8FF3BAB1-B58E-4D95-8F2B-062AEC8EBA3A}" srcOrd="4" destOrd="0" presId="urn:microsoft.com/office/officeart/2005/8/layout/list1"/>
    <dgm:cxn modelId="{39A7AB54-0D5F-478E-ACB6-FF42EB9F612A}" type="presParOf" srcId="{8FF3BAB1-B58E-4D95-8F2B-062AEC8EBA3A}" destId="{0B447D73-6443-42D3-BE64-EE7DF09914DD}" srcOrd="0" destOrd="0" presId="urn:microsoft.com/office/officeart/2005/8/layout/list1"/>
    <dgm:cxn modelId="{DBC6E8A0-A916-48F2-AA23-5E30A927115A}" type="presParOf" srcId="{8FF3BAB1-B58E-4D95-8F2B-062AEC8EBA3A}" destId="{AE97788F-1D2D-43D0-8405-F2F4C8F82FEE}" srcOrd="1" destOrd="0" presId="urn:microsoft.com/office/officeart/2005/8/layout/list1"/>
    <dgm:cxn modelId="{244A52B5-B54C-460C-BEDA-05988BAC8F54}" type="presParOf" srcId="{1C0352F3-2997-47B8-9618-C01DF67B359E}" destId="{D5E9BFE3-B72B-4625-9670-FCCDBA6B6CD9}" srcOrd="5" destOrd="0" presId="urn:microsoft.com/office/officeart/2005/8/layout/list1"/>
    <dgm:cxn modelId="{16E96C85-C966-48AC-93BD-F06480E57FF7}" type="presParOf" srcId="{1C0352F3-2997-47B8-9618-C01DF67B359E}" destId="{3BEAAE17-8B03-485B-914E-70A644277BE4}" srcOrd="6" destOrd="0" presId="urn:microsoft.com/office/officeart/2005/8/layout/list1"/>
    <dgm:cxn modelId="{AFFBD5B8-F5CE-468E-80EC-B9E7615C979E}" type="presParOf" srcId="{1C0352F3-2997-47B8-9618-C01DF67B359E}" destId="{6B40BE7F-55B4-4EA5-A25A-907B91E17168}" srcOrd="7" destOrd="0" presId="urn:microsoft.com/office/officeart/2005/8/layout/list1"/>
    <dgm:cxn modelId="{C81EC4C7-06BB-4FF0-8632-DEE1364DB1DA}" type="presParOf" srcId="{1C0352F3-2997-47B8-9618-C01DF67B359E}" destId="{B8B44AEB-0ECF-43D4-B784-D2BA8993549F}" srcOrd="8" destOrd="0" presId="urn:microsoft.com/office/officeart/2005/8/layout/list1"/>
    <dgm:cxn modelId="{E6436C33-E7C5-4A51-A878-57A6AE586450}" type="presParOf" srcId="{B8B44AEB-0ECF-43D4-B784-D2BA8993549F}" destId="{9116D1E0-5AF7-49B3-949A-243598C59048}" srcOrd="0" destOrd="0" presId="urn:microsoft.com/office/officeart/2005/8/layout/list1"/>
    <dgm:cxn modelId="{831354F2-36F9-4214-9649-72DC232AEBBC}" type="presParOf" srcId="{B8B44AEB-0ECF-43D4-B784-D2BA8993549F}" destId="{899DC2BC-1485-4AAB-8BC8-02ABF441F375}" srcOrd="1" destOrd="0" presId="urn:microsoft.com/office/officeart/2005/8/layout/list1"/>
    <dgm:cxn modelId="{40118898-0818-42AE-8989-DAFCD98A8719}" type="presParOf" srcId="{1C0352F3-2997-47B8-9618-C01DF67B359E}" destId="{69101F56-B615-434C-B8EF-6B28F80225C5}" srcOrd="9" destOrd="0" presId="urn:microsoft.com/office/officeart/2005/8/layout/list1"/>
    <dgm:cxn modelId="{BDF888EF-F9AC-44B2-886D-46B4D9794CF9}" type="presParOf" srcId="{1C0352F3-2997-47B8-9618-C01DF67B359E}" destId="{506904CF-0AE5-4F3C-9E8A-003E324F86C8}" srcOrd="10" destOrd="0" presId="urn:microsoft.com/office/officeart/2005/8/layout/list1"/>
    <dgm:cxn modelId="{FAACF068-CB43-464B-B48C-A35188942BD5}" type="presParOf" srcId="{1C0352F3-2997-47B8-9618-C01DF67B359E}" destId="{FEBA894A-0A0E-408C-AE0E-9E4EF9BB0024}" srcOrd="11" destOrd="0" presId="urn:microsoft.com/office/officeart/2005/8/layout/list1"/>
    <dgm:cxn modelId="{13737433-36DA-4530-B99A-AFE7339F6747}" type="presParOf" srcId="{1C0352F3-2997-47B8-9618-C01DF67B359E}" destId="{8EFF5A3D-6565-46AC-A645-AFEC17999D17}" srcOrd="12" destOrd="0" presId="urn:microsoft.com/office/officeart/2005/8/layout/list1"/>
    <dgm:cxn modelId="{D2193871-348F-4631-BE64-8C70B87EBC8C}" type="presParOf" srcId="{8EFF5A3D-6565-46AC-A645-AFEC17999D17}" destId="{D82DD2B2-91F4-4FB0-A778-D7A0258FC69C}" srcOrd="0" destOrd="0" presId="urn:microsoft.com/office/officeart/2005/8/layout/list1"/>
    <dgm:cxn modelId="{E61F72F9-A2DB-410B-BF9F-B0BB53E92B4F}" type="presParOf" srcId="{8EFF5A3D-6565-46AC-A645-AFEC17999D17}" destId="{288BDC68-7FF6-45F7-B766-AE2C63685B77}" srcOrd="1" destOrd="0" presId="urn:microsoft.com/office/officeart/2005/8/layout/list1"/>
    <dgm:cxn modelId="{52B8D180-6C28-411C-BF1F-5444F958C579}" type="presParOf" srcId="{1C0352F3-2997-47B8-9618-C01DF67B359E}" destId="{061F6F95-9C52-4E54-9AA6-A48947C5D0CC}" srcOrd="13" destOrd="0" presId="urn:microsoft.com/office/officeart/2005/8/layout/list1"/>
    <dgm:cxn modelId="{379ED26A-8B20-4D32-A451-BF75BEF39F76}"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zh-TW" altLang="en-US"/>
        </a:p>
      </dgm:t>
    </dgm:pt>
    <dgm:pt modelId="{FD86508D-C749-46BE-9C0B-252E0A03175B}">
      <dgm:prSet phldrT="[文字]" custT="1"/>
      <dgm:spPr/>
      <dgm:t>
        <a:bodyPr/>
        <a:lstStyle/>
        <a:p>
          <a:r>
            <a:rPr lang="zh-TW" altLang="en-US" sz="1600" b="1" dirty="0">
              <a:latin typeface="微軟正黑體" pitchFamily="34" charset="-120"/>
              <a:ea typeface="微軟正黑體" pitchFamily="34" charset="-120"/>
            </a:rPr>
            <a:t>就讀國中所在之就學區未設置學生適性選擇之群別或產業特殊類科</a:t>
          </a:r>
        </a:p>
      </dgm:t>
    </dgm:pt>
    <dgm:pt modelId="{48531431-C640-48EC-9BBD-61F2004D7B4E}" type="parTrans" cxnId="{47FB0F8F-D251-48BA-ADE3-4F1ED0CB1DD2}">
      <dgm:prSet/>
      <dgm:spPr/>
      <dgm:t>
        <a:bodyPr/>
        <a:lstStyle/>
        <a:p>
          <a:endParaRPr lang="zh-TW" altLang="en-US" b="1">
            <a:solidFill>
              <a:srgbClr val="660066"/>
            </a:solidFill>
            <a:latin typeface="微軟正黑體" pitchFamily="34" charset="-120"/>
            <a:ea typeface="微軟正黑體" pitchFamily="34" charset="-120"/>
          </a:endParaRPr>
        </a:p>
      </dgm:t>
    </dgm:pt>
    <dgm:pt modelId="{451A33EE-0F18-45FA-A84E-F89B16632175}" type="sibTrans" cxnId="{47FB0F8F-D251-48BA-ADE3-4F1ED0CB1DD2}">
      <dgm:prSet/>
      <dgm:spPr/>
      <dgm:t>
        <a:bodyPr/>
        <a:lstStyle/>
        <a:p>
          <a:endParaRPr lang="zh-TW" altLang="en-US" b="1">
            <a:solidFill>
              <a:srgbClr val="660066"/>
            </a:solidFill>
            <a:latin typeface="微軟正黑體" pitchFamily="34" charset="-120"/>
            <a:ea typeface="微軟正黑體" pitchFamily="34" charset="-120"/>
          </a:endParaRPr>
        </a:p>
      </dgm:t>
    </dgm:pt>
    <dgm:pt modelId="{AAEA369D-0E0E-4901-AEF7-AE0FABEEDC69}">
      <dgm:prSet phldrT="[文字]" custT="1"/>
      <dgm:spPr/>
      <dgm:t>
        <a:bodyPr/>
        <a:lstStyle/>
        <a:p>
          <a:r>
            <a:rPr lang="zh-TW" altLang="en-US" sz="2000" b="1" dirty="0">
              <a:latin typeface="微軟正黑體" pitchFamily="34" charset="-120"/>
              <a:ea typeface="微軟正黑體" pitchFamily="34" charset="-120"/>
            </a:rPr>
            <a:t>因搬家遷徙至本區居住</a:t>
          </a:r>
        </a:p>
      </dgm:t>
    </dgm:pt>
    <dgm:pt modelId="{9906F1E7-BC4F-4DDC-AB86-45F57F2515ED}" type="parTrans" cxnId="{E10471CC-FC55-4243-BC6A-F038772703CF}">
      <dgm:prSet/>
      <dgm:spPr/>
      <dgm:t>
        <a:bodyPr/>
        <a:lstStyle/>
        <a:p>
          <a:endParaRPr lang="zh-TW" altLang="en-US" b="1">
            <a:solidFill>
              <a:srgbClr val="660066"/>
            </a:solidFill>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solidFill>
              <a:srgbClr val="660066"/>
            </a:solidFill>
            <a:latin typeface="微軟正黑體" pitchFamily="34" charset="-120"/>
            <a:ea typeface="微軟正黑體" pitchFamily="34" charset="-120"/>
          </a:endParaRPr>
        </a:p>
      </dgm:t>
    </dgm:pt>
    <dgm:pt modelId="{353A6386-A744-4B00-8851-DC63F0946C8F}">
      <dgm:prSet phldrT="[文字]"/>
      <dgm:spPr/>
      <dgm:t>
        <a:bodyPr/>
        <a:lstStyle/>
        <a:p>
          <a:r>
            <a:rPr lang="zh-TW" altLang="en-US" b="1" dirty="0">
              <a:latin typeface="微軟正黑體" pitchFamily="34" charset="-120"/>
              <a:ea typeface="微軟正黑體" pitchFamily="34" charset="-120"/>
            </a:rPr>
            <a:t>返回戶籍所在地</a:t>
          </a:r>
        </a:p>
      </dgm:t>
    </dgm:pt>
    <dgm:pt modelId="{BFCDE4D9-3115-466F-AEF8-C9CEF0548972}" type="parTrans" cxnId="{83DF7D2A-B24A-429F-8A2C-40AA96495D22}">
      <dgm:prSet/>
      <dgm:spPr/>
      <dgm:t>
        <a:bodyPr/>
        <a:lstStyle/>
        <a:p>
          <a:endParaRPr lang="zh-TW" altLang="en-US" b="1">
            <a:solidFill>
              <a:srgbClr val="660066"/>
            </a:solidFill>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solidFill>
              <a:srgbClr val="660066"/>
            </a:solidFill>
            <a:latin typeface="微軟正黑體" pitchFamily="34" charset="-120"/>
            <a:ea typeface="微軟正黑體" pitchFamily="34" charset="-120"/>
          </a:endParaRPr>
        </a:p>
      </dgm:t>
    </dgm:pt>
    <dgm:pt modelId="{23DE841E-1F55-42CA-8FE3-6641073BF411}">
      <dgm:prSet phldrT="[文字]"/>
      <dgm:spPr/>
      <dgm:t>
        <a:bodyPr/>
        <a:lstStyle/>
        <a:p>
          <a:r>
            <a:rPr lang="zh-TW" altLang="en-US" b="1" dirty="0">
              <a:latin typeface="微軟正黑體" pitchFamily="34" charset="-120"/>
              <a:ea typeface="微軟正黑體" pitchFamily="34" charset="-120"/>
            </a:rPr>
            <a:t>其他特殊原因</a:t>
          </a:r>
        </a:p>
      </dgm:t>
    </dgm:pt>
    <dgm:pt modelId="{B8B9A280-8CE5-4B42-B1C9-B4F53C372A92}" type="parTrans" cxnId="{CFD04448-C054-4D0D-A2CC-BCA85E86946B}">
      <dgm:prSet/>
      <dgm:spPr/>
      <dgm:t>
        <a:bodyPr/>
        <a:lstStyle/>
        <a:p>
          <a:endParaRPr lang="zh-TW" altLang="en-US" b="1">
            <a:solidFill>
              <a:srgbClr val="660066"/>
            </a:solidFill>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b="1">
            <a:solidFill>
              <a:srgbClr val="660066"/>
            </a:solidFill>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4"/>
      <dgm:spPr/>
    </dgm:pt>
    <dgm:pt modelId="{C848A82E-AB00-4DFB-8002-DA6488437830}" type="pres">
      <dgm:prSet presAssocID="{BA7EEF56-AF01-482D-8897-03805D42A5F0}" presName="conn" presStyleLbl="parChTrans1D2" presStyleIdx="0" presStyleCnt="1"/>
      <dgm:spPr/>
    </dgm:pt>
    <dgm:pt modelId="{F0C6216E-3EB7-45F9-A99C-A6D8F768FFE4}" type="pres">
      <dgm:prSet presAssocID="{BA7EEF56-AF01-482D-8897-03805D42A5F0}" presName="extraNode" presStyleLbl="node1" presStyleIdx="0" presStyleCnt="4"/>
      <dgm:spPr/>
    </dgm:pt>
    <dgm:pt modelId="{92766C3A-1B80-4366-92B4-450C7B381070}" type="pres">
      <dgm:prSet presAssocID="{BA7EEF56-AF01-482D-8897-03805D42A5F0}" presName="dstNode" presStyleLbl="node1" presStyleIdx="0" presStyleCnt="4"/>
      <dgm:spPr/>
    </dgm:pt>
    <dgm:pt modelId="{87C32EE2-572F-4BE5-8A0C-937DB636B144}" type="pres">
      <dgm:prSet presAssocID="{FD86508D-C749-46BE-9C0B-252E0A03175B}" presName="text_1" presStyleLbl="node1" presStyleIdx="0" presStyleCnt="4" custScaleX="105223" custLinFactNeighborX="1653" custLinFactNeighborY="-3624">
        <dgm:presLayoutVars>
          <dgm:bulletEnabled val="1"/>
        </dgm:presLayoutVars>
      </dgm:prSet>
      <dgm:spPr/>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4" custScaleX="100099" custScaleY="100099" custLinFactNeighborX="-22097" custLinFactNeighborY="0"/>
      <dgm:spPr/>
    </dgm:pt>
    <dgm:pt modelId="{E9EB7000-EEF1-41C1-A9AF-46DE3ABA9938}" type="pres">
      <dgm:prSet presAssocID="{AAEA369D-0E0E-4901-AEF7-AE0FABEEDC69}" presName="text_2" presStyleLbl="node1" presStyleIdx="1" presStyleCnt="4" custScaleX="97072" custLinFactNeighborX="-1513" custLinFactNeighborY="2039">
        <dgm:presLayoutVars>
          <dgm:bulletEnabled val="1"/>
        </dgm:presLayoutVars>
      </dgm:prSet>
      <dgm:spPr/>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4"/>
      <dgm:spPr/>
    </dgm:pt>
    <dgm:pt modelId="{E4FF4302-3C06-4B82-AB1B-4AE28D155572}" type="pres">
      <dgm:prSet presAssocID="{353A6386-A744-4B00-8851-DC63F0946C8F}" presName="text_3" presStyleLbl="node1" presStyleIdx="2" presStyleCnt="4" custScaleX="86959" custLinFactNeighborX="-4547" custLinFactNeighborY="3722">
        <dgm:presLayoutVars>
          <dgm:bulletEnabled val="1"/>
        </dgm:presLayoutVars>
      </dgm:prSet>
      <dgm:spPr/>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4"/>
      <dgm:spPr/>
    </dgm:pt>
    <dgm:pt modelId="{8068CC11-EE08-4467-A884-2E8384B3DDD4}" type="pres">
      <dgm:prSet presAssocID="{23DE841E-1F55-42CA-8FE3-6641073BF411}" presName="text_4" presStyleLbl="node1" presStyleIdx="3" presStyleCnt="4" custScaleX="82600" custLinFactNeighborX="-7269" custLinFactNeighborY="-1517">
        <dgm:presLayoutVars>
          <dgm:bulletEnabled val="1"/>
        </dgm:presLayoutVars>
      </dgm:prSet>
      <dgm:spPr/>
    </dgm:pt>
    <dgm:pt modelId="{F0080A90-F7A7-488F-A0CF-55FE27A062C0}" type="pres">
      <dgm:prSet presAssocID="{23DE841E-1F55-42CA-8FE3-6641073BF411}" presName="accent_4" presStyleCnt="0"/>
      <dgm:spPr/>
    </dgm:pt>
    <dgm:pt modelId="{E2F369BC-B8E5-43AC-98C5-00BD2BCA4FFB}" type="pres">
      <dgm:prSet presAssocID="{23DE841E-1F55-42CA-8FE3-6641073BF411}" presName="accentRepeatNode" presStyleLbl="solidFgAcc1" presStyleIdx="3" presStyleCnt="4"/>
      <dgm:spPr/>
    </dgm:pt>
  </dgm:ptLst>
  <dgm:cxnLst>
    <dgm:cxn modelId="{2BFB1221-3382-407C-A479-7E60CF616B9D}" type="presOf" srcId="{353A6386-A744-4B00-8851-DC63F0946C8F}" destId="{E4FF4302-3C06-4B82-AB1B-4AE28D155572}"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CFD04448-C054-4D0D-A2CC-BCA85E86946B}" srcId="{BA7EEF56-AF01-482D-8897-03805D42A5F0}" destId="{23DE841E-1F55-42CA-8FE3-6641073BF411}" srcOrd="3" destOrd="0" parTransId="{B8B9A280-8CE5-4B42-B1C9-B4F53C372A92}" sibTransId="{EEB52794-52A4-4118-859C-9D5B5B121259}"/>
    <dgm:cxn modelId="{96A46C48-C262-4D2E-9660-8D52240C67E4}" type="presOf" srcId="{451A33EE-0F18-45FA-A84E-F89B16632175}" destId="{C848A82E-AB00-4DFB-8002-DA6488437830}" srcOrd="0" destOrd="0" presId="urn:microsoft.com/office/officeart/2008/layout/VerticalCurvedList"/>
    <dgm:cxn modelId="{B1A0896E-F441-45EE-8595-E0940CD7169D}" type="presOf" srcId="{FD86508D-C749-46BE-9C0B-252E0A03175B}" destId="{87C32EE2-572F-4BE5-8A0C-937DB636B144}" srcOrd="0" destOrd="0" presId="urn:microsoft.com/office/officeart/2008/layout/VerticalCurvedList"/>
    <dgm:cxn modelId="{DB6DD153-C5BD-4EBF-A5C5-DC96C64EB88E}" type="presOf" srcId="{BA7EEF56-AF01-482D-8897-03805D42A5F0}" destId="{C456F6BB-C661-4D40-8BB4-C33A27D08A39}"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DC2986A7-6CB4-4DD9-A08C-DB281682E2BD}" type="presOf" srcId="{AAEA369D-0E0E-4901-AEF7-AE0FABEEDC69}" destId="{E9EB7000-EEF1-41C1-A9AF-46DE3ABA9938}" srcOrd="0" destOrd="0" presId="urn:microsoft.com/office/officeart/2008/layout/VerticalCurvedList"/>
    <dgm:cxn modelId="{E10471CC-FC55-4243-BC6A-F038772703CF}" srcId="{BA7EEF56-AF01-482D-8897-03805D42A5F0}" destId="{AAEA369D-0E0E-4901-AEF7-AE0FABEEDC69}" srcOrd="1" destOrd="0" parTransId="{9906F1E7-BC4F-4DDC-AB86-45F57F2515ED}" sibTransId="{7D0EB60E-B984-4F4E-B45C-3725F90C299C}"/>
    <dgm:cxn modelId="{8006FFE1-380D-4BE0-BA83-87457A976C8A}" type="presOf" srcId="{23DE841E-1F55-42CA-8FE3-6641073BF411}" destId="{8068CC11-EE08-4467-A884-2E8384B3DDD4}" srcOrd="0" destOrd="0" presId="urn:microsoft.com/office/officeart/2008/layout/VerticalCurvedList"/>
    <dgm:cxn modelId="{1EDC57D4-D052-4393-9EB1-8145899DA5A7}" type="presParOf" srcId="{C456F6BB-C661-4D40-8BB4-C33A27D08A39}" destId="{6FEB6BE4-AA9B-4DFF-974D-4A3773B99717}" srcOrd="0" destOrd="0" presId="urn:microsoft.com/office/officeart/2008/layout/VerticalCurvedList"/>
    <dgm:cxn modelId="{77655EF0-AA63-4F2B-83FA-41B887ECC7CD}" type="presParOf" srcId="{6FEB6BE4-AA9B-4DFF-974D-4A3773B99717}" destId="{27425C58-1CE4-48FE-8709-AF0EA22D1C74}" srcOrd="0" destOrd="0" presId="urn:microsoft.com/office/officeart/2008/layout/VerticalCurvedList"/>
    <dgm:cxn modelId="{0957F95F-0B43-4DD6-83DD-0F9502EFAC3A}" type="presParOf" srcId="{27425C58-1CE4-48FE-8709-AF0EA22D1C74}" destId="{B0293681-D7C8-4846-9D93-348F4CF2A018}" srcOrd="0" destOrd="0" presId="urn:microsoft.com/office/officeart/2008/layout/VerticalCurvedList"/>
    <dgm:cxn modelId="{D69E0BA4-BE0D-461E-B5CA-F0466A248619}" type="presParOf" srcId="{27425C58-1CE4-48FE-8709-AF0EA22D1C74}" destId="{C848A82E-AB00-4DFB-8002-DA6488437830}" srcOrd="1" destOrd="0" presId="urn:microsoft.com/office/officeart/2008/layout/VerticalCurvedList"/>
    <dgm:cxn modelId="{93B37E55-940F-49A1-A633-9642A20609BF}" type="presParOf" srcId="{27425C58-1CE4-48FE-8709-AF0EA22D1C74}" destId="{F0C6216E-3EB7-45F9-A99C-A6D8F768FFE4}" srcOrd="2" destOrd="0" presId="urn:microsoft.com/office/officeart/2008/layout/VerticalCurvedList"/>
    <dgm:cxn modelId="{0E32E29F-4F89-42E1-9043-53E8150304BF}" type="presParOf" srcId="{27425C58-1CE4-48FE-8709-AF0EA22D1C74}" destId="{92766C3A-1B80-4366-92B4-450C7B381070}" srcOrd="3" destOrd="0" presId="urn:microsoft.com/office/officeart/2008/layout/VerticalCurvedList"/>
    <dgm:cxn modelId="{7827B751-D031-4739-A1B0-CC11409E16EC}" type="presParOf" srcId="{6FEB6BE4-AA9B-4DFF-974D-4A3773B99717}" destId="{87C32EE2-572F-4BE5-8A0C-937DB636B144}" srcOrd="1" destOrd="0" presId="urn:microsoft.com/office/officeart/2008/layout/VerticalCurvedList"/>
    <dgm:cxn modelId="{B84AF816-0991-4137-B4B2-F1A8E1044169}" type="presParOf" srcId="{6FEB6BE4-AA9B-4DFF-974D-4A3773B99717}" destId="{E583E0BE-2B7F-473F-8D75-0594A505B486}" srcOrd="2" destOrd="0" presId="urn:microsoft.com/office/officeart/2008/layout/VerticalCurvedList"/>
    <dgm:cxn modelId="{82BE8944-98F7-4E33-926C-3580BD25C25F}" type="presParOf" srcId="{E583E0BE-2B7F-473F-8D75-0594A505B486}" destId="{F86C117C-AAE0-48D2-843F-93FA4FFFAFCD}" srcOrd="0" destOrd="0" presId="urn:microsoft.com/office/officeart/2008/layout/VerticalCurvedList"/>
    <dgm:cxn modelId="{9CBDB595-1A3C-455D-905D-BDB07AF4B014}" type="presParOf" srcId="{6FEB6BE4-AA9B-4DFF-974D-4A3773B99717}" destId="{E9EB7000-EEF1-41C1-A9AF-46DE3ABA9938}" srcOrd="3" destOrd="0" presId="urn:microsoft.com/office/officeart/2008/layout/VerticalCurvedList"/>
    <dgm:cxn modelId="{049F89AE-10FF-4D0B-A3EF-B6F43D955EAE}" type="presParOf" srcId="{6FEB6BE4-AA9B-4DFF-974D-4A3773B99717}" destId="{4E123BE5-6808-481A-8057-E071E3954EAE}" srcOrd="4" destOrd="0" presId="urn:microsoft.com/office/officeart/2008/layout/VerticalCurvedList"/>
    <dgm:cxn modelId="{12D83DA8-C600-4DED-AE8F-9178DD0FE5D6}" type="presParOf" srcId="{4E123BE5-6808-481A-8057-E071E3954EAE}" destId="{205BFE64-89B3-4879-8DA6-087207728515}" srcOrd="0" destOrd="0" presId="urn:microsoft.com/office/officeart/2008/layout/VerticalCurvedList"/>
    <dgm:cxn modelId="{E8927610-48F9-4479-9216-188D461C1DA9}" type="presParOf" srcId="{6FEB6BE4-AA9B-4DFF-974D-4A3773B99717}" destId="{E4FF4302-3C06-4B82-AB1B-4AE28D155572}" srcOrd="5" destOrd="0" presId="urn:microsoft.com/office/officeart/2008/layout/VerticalCurvedList"/>
    <dgm:cxn modelId="{D22184FD-1617-418A-A9B0-BEB73900C9CC}" type="presParOf" srcId="{6FEB6BE4-AA9B-4DFF-974D-4A3773B99717}" destId="{1F6B5742-B79B-4869-BD82-D667794F87E2}" srcOrd="6" destOrd="0" presId="urn:microsoft.com/office/officeart/2008/layout/VerticalCurvedList"/>
    <dgm:cxn modelId="{85A96FB6-0A16-4637-B3F8-AF10691E6677}" type="presParOf" srcId="{1F6B5742-B79B-4869-BD82-D667794F87E2}" destId="{5B008F7F-FB57-4E27-91DE-4C6153DD672E}" srcOrd="0" destOrd="0" presId="urn:microsoft.com/office/officeart/2008/layout/VerticalCurvedList"/>
    <dgm:cxn modelId="{1A0D88C8-F1B5-464F-88C6-DC6028536EBD}" type="presParOf" srcId="{6FEB6BE4-AA9B-4DFF-974D-4A3773B99717}" destId="{8068CC11-EE08-4467-A884-2E8384B3DDD4}" srcOrd="7" destOrd="0" presId="urn:microsoft.com/office/officeart/2008/layout/VerticalCurvedList"/>
    <dgm:cxn modelId="{8CC14BB0-43B4-4553-B2C3-0AD53F524917}" type="presParOf" srcId="{6FEB6BE4-AA9B-4DFF-974D-4A3773B99717}" destId="{F0080A90-F7A7-488F-A0CF-55FE27A062C0}" srcOrd="8" destOrd="0" presId="urn:microsoft.com/office/officeart/2008/layout/VerticalCurvedList"/>
    <dgm:cxn modelId="{58C83F7F-ABD9-48DA-96CE-FCBAAD257EF1}" type="presParOf" srcId="{F0080A90-F7A7-488F-A0CF-55FE27A062C0}"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5880" rIns="55880" bIns="5588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51137" y="298949"/>
        <a:ext cx="6837452" cy="598282"/>
      </dsp:txXfrm>
    </dsp:sp>
    <dsp:sp modelId="{F86C117C-AAE0-48D2-843F-93FA4FFFAFCD}">
      <dsp:nvSpPr>
        <dsp:cNvPr id="0" name=""/>
        <dsp:cNvSpPr/>
      </dsp:nvSpPr>
      <dsp: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5880" rIns="55880" bIns="5588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solidFill>
                <a:sysClr val="window" lastClr="FFFFFF"/>
              </a:solidFill>
              <a:latin typeface="微軟正黑體" pitchFamily="34" charset="-120"/>
              <a:ea typeface="微軟正黑體" pitchFamily="34" charset="-120"/>
              <a:cs typeface="+mn-cs"/>
            </a:rPr>
            <a:t>因搬家遷徙至本區居住者</a:t>
          </a:r>
        </a:p>
      </dsp:txBody>
      <dsp:txXfrm>
        <a:off x="879848" y="1196085"/>
        <a:ext cx="6408741" cy="598282"/>
      </dsp:txXfrm>
    </dsp:sp>
    <dsp:sp modelId="{205BFE64-89B3-4879-8DA6-087207728515}">
      <dsp:nvSpPr>
        <dsp:cNvPr id="0" name=""/>
        <dsp:cNvSpPr/>
      </dsp:nvSpPr>
      <dsp: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5880" rIns="55880" bIns="5588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11428" y="2093221"/>
        <a:ext cx="6277161" cy="598282"/>
      </dsp:txXfrm>
    </dsp:sp>
    <dsp:sp modelId="{5B008F7F-FB57-4E27-91DE-4C6153DD672E}">
      <dsp:nvSpPr>
        <dsp:cNvPr id="0" name=""/>
        <dsp:cNvSpPr/>
      </dsp:nvSpPr>
      <dsp: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5880" rIns="55880" bIns="5588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solidFill>
                <a:sysClr val="window" lastClr="FFFFFF"/>
              </a:solidFill>
              <a:latin typeface="微軟正黑體" pitchFamily="34" charset="-120"/>
              <a:ea typeface="微軟正黑體" pitchFamily="34" charset="-120"/>
              <a:cs typeface="+mn-cs"/>
            </a:rPr>
            <a:t>台商子女學校或海外返國就讀</a:t>
          </a:r>
          <a:r>
            <a:rPr lang="en-US" altLang="zh-TW" sz="2200" b="1" kern="1200" dirty="0">
              <a:solidFill>
                <a:sysClr val="window" lastClr="FFFFFF"/>
              </a:solidFill>
              <a:latin typeface="微軟正黑體" pitchFamily="34" charset="-120"/>
              <a:ea typeface="微軟正黑體" pitchFamily="34" charset="-120"/>
              <a:cs typeface="+mn-cs"/>
            </a:rPr>
            <a:t>(</a:t>
          </a:r>
          <a:r>
            <a:rPr lang="zh-TW" altLang="en-US" sz="2200" b="1" kern="1200" dirty="0">
              <a:solidFill>
                <a:sysClr val="window" lastClr="FFFFFF"/>
              </a:solidFill>
              <a:latin typeface="微軟正黑體" pitchFamily="34" charset="-120"/>
              <a:ea typeface="微軟正黑體" pitchFamily="34" charset="-120"/>
              <a:cs typeface="+mn-cs"/>
            </a:rPr>
            <a:t>戶籍不在本區者</a:t>
          </a:r>
          <a:r>
            <a:rPr lang="en-US" altLang="zh-TW" sz="2200" b="1" kern="1200" dirty="0">
              <a:solidFill>
                <a:sysClr val="window" lastClr="FFFFFF"/>
              </a:solidFill>
              <a:latin typeface="微軟正黑體" pitchFamily="34" charset="-120"/>
              <a:ea typeface="微軟正黑體" pitchFamily="34" charset="-120"/>
              <a:cs typeface="+mn-cs"/>
            </a:rPr>
            <a:t>)</a:t>
          </a:r>
          <a:endParaRPr lang="zh-TW" altLang="en-US" sz="2200" b="1" kern="1200" dirty="0">
            <a:solidFill>
              <a:sysClr val="window" lastClr="FFFFFF"/>
            </a:solidFill>
            <a:latin typeface="微軟正黑體" pitchFamily="34" charset="-120"/>
            <a:ea typeface="微軟正黑體" pitchFamily="34" charset="-120"/>
            <a:cs typeface="+mn-cs"/>
          </a:endParaRPr>
        </a:p>
      </dsp:txBody>
      <dsp:txXfrm>
        <a:off x="879848" y="2990357"/>
        <a:ext cx="6408741" cy="598282"/>
      </dsp:txXfrm>
    </dsp:sp>
    <dsp:sp modelId="{5A4A8DDD-51A4-4AFB-8689-F8BDCA08A075}">
      <dsp:nvSpPr>
        <dsp:cNvPr id="0" name=""/>
        <dsp:cNvSpPr/>
      </dsp:nvSpPr>
      <dsp: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5880" rIns="55880" bIns="5588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solidFill>
                <a:sysClr val="window" lastClr="FFFFFF"/>
              </a:solidFill>
              <a:latin typeface="微軟正黑體" pitchFamily="34" charset="-120"/>
              <a:ea typeface="微軟正黑體" pitchFamily="34" charset="-120"/>
              <a:cs typeface="+mn-cs"/>
            </a:rPr>
            <a:t>其他特殊原因</a:t>
          </a:r>
        </a:p>
      </dsp:txBody>
      <dsp:txXfrm>
        <a:off x="451137" y="3887493"/>
        <a:ext cx="6837452" cy="598282"/>
      </dsp:txXfrm>
    </dsp:sp>
    <dsp:sp modelId="{E2F369BC-B8E5-43AC-98C5-00BD2BCA4FFB}">
      <dsp:nvSpPr>
        <dsp:cNvPr id="0" name=""/>
        <dsp:cNvSpPr/>
      </dsp:nvSpPr>
      <dsp: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1387" y="329"/>
          <a:ext cx="3929176"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ts val="0"/>
            </a:spcAft>
            <a:buNone/>
          </a:pPr>
          <a:r>
            <a:rPr lang="zh-TW" altLang="en-US" sz="3100" kern="1200" dirty="0">
              <a:latin typeface="微軟正黑體" panose="020B0604030504040204" pitchFamily="34" charset="-120"/>
              <a:ea typeface="微軟正黑體" panose="020B0604030504040204" pitchFamily="34" charset="-120"/>
            </a:rPr>
            <a:t>高級中等學校</a:t>
          </a:r>
          <a:endParaRPr lang="en-US" altLang="zh-TW" sz="3100" kern="1200" dirty="0">
            <a:latin typeface="微軟正黑體" panose="020B0604030504040204" pitchFamily="34" charset="-120"/>
            <a:ea typeface="微軟正黑體" panose="020B0604030504040204" pitchFamily="34" charset="-120"/>
          </a:endParaRPr>
        </a:p>
        <a:p>
          <a:pPr marL="0" lvl="0" indent="0" algn="ctr" defTabSz="1377950">
            <a:lnSpc>
              <a:spcPct val="90000"/>
            </a:lnSpc>
            <a:spcBef>
              <a:spcPct val="0"/>
            </a:spcBef>
            <a:spcAft>
              <a:spcPts val="0"/>
            </a:spcAft>
            <a:buNone/>
          </a:pPr>
          <a:r>
            <a:rPr lang="zh-TW" altLang="en-US" sz="3100" kern="1200" dirty="0">
              <a:latin typeface="微軟正黑體" panose="020B0604030504040204" pitchFamily="34" charset="-120"/>
              <a:ea typeface="微軟正黑體" panose="020B0604030504040204" pitchFamily="34" charset="-120"/>
            </a:rPr>
            <a:t>免試入學</a:t>
          </a:r>
        </a:p>
      </dsp:txBody>
      <dsp:txXfrm>
        <a:off x="74984" y="73926"/>
        <a:ext cx="3781982" cy="2365596"/>
      </dsp:txXfrm>
    </dsp:sp>
    <dsp:sp modelId="{D5469BDE-54AC-485E-99FA-0F30F13B7F69}">
      <dsp:nvSpPr>
        <dsp:cNvPr id="0" name=""/>
        <dsp:cNvSpPr/>
      </dsp:nvSpPr>
      <dsp:spPr>
        <a:xfrm>
          <a:off x="138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試辦學習區完全免試入學</a:t>
          </a:r>
        </a:p>
      </dsp:txBody>
      <dsp:txXfrm>
        <a:off x="16723" y="2758799"/>
        <a:ext cx="492938" cy="2482118"/>
      </dsp:txXfrm>
    </dsp:sp>
    <dsp:sp modelId="{C44CE77C-8AAD-4C28-A975-B2ED6D2742A5}">
      <dsp:nvSpPr>
        <dsp:cNvPr id="0" name=""/>
        <dsp:cNvSpPr/>
      </dsp:nvSpPr>
      <dsp:spPr>
        <a:xfrm>
          <a:off x="568981"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直升入學</a:t>
          </a:r>
        </a:p>
      </dsp:txBody>
      <dsp:txXfrm>
        <a:off x="584317" y="2758799"/>
        <a:ext cx="492938" cy="2482118"/>
      </dsp:txXfrm>
    </dsp:sp>
    <dsp:sp modelId="{44BB3D60-0B9D-4CC9-B9AD-7EE09DD42334}">
      <dsp:nvSpPr>
        <dsp:cNvPr id="0" name=""/>
        <dsp:cNvSpPr/>
      </dsp:nvSpPr>
      <dsp:spPr>
        <a:xfrm>
          <a:off x="1136576"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151912" y="2758799"/>
        <a:ext cx="492938" cy="2482118"/>
      </dsp:txXfrm>
    </dsp:sp>
    <dsp:sp modelId="{AC472CE3-231B-4AFD-9A66-877B0CED303A}">
      <dsp:nvSpPr>
        <dsp:cNvPr id="0" name=""/>
        <dsp:cNvSpPr/>
      </dsp:nvSpPr>
      <dsp:spPr>
        <a:xfrm>
          <a:off x="170417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原住民教育實驗專班獨招</a:t>
          </a:r>
        </a:p>
      </dsp:txBody>
      <dsp:txXfrm>
        <a:off x="1719506" y="2758799"/>
        <a:ext cx="492938" cy="2482118"/>
      </dsp:txXfrm>
    </dsp:sp>
    <dsp:sp modelId="{FA501999-D116-46D7-9550-698514E6D6C3}">
      <dsp:nvSpPr>
        <dsp:cNvPr id="0" name=""/>
        <dsp:cNvSpPr/>
      </dsp:nvSpPr>
      <dsp:spPr>
        <a:xfrm>
          <a:off x="227176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287100" y="2758799"/>
        <a:ext cx="492938" cy="2482118"/>
      </dsp:txXfrm>
    </dsp:sp>
    <dsp:sp modelId="{270D18AD-B365-4E07-A554-F38DA99F1C4F}">
      <dsp:nvSpPr>
        <dsp:cNvPr id="0" name=""/>
        <dsp:cNvSpPr/>
      </dsp:nvSpPr>
      <dsp:spPr>
        <a:xfrm>
          <a:off x="283935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進修部</a:t>
          </a:r>
          <a:br>
            <a:rPr lang="en-US" altLang="zh-TW" sz="1400" kern="1200" dirty="0">
              <a:latin typeface="微軟正黑體" panose="020B0604030504040204" pitchFamily="34" charset="-120"/>
              <a:ea typeface="微軟正黑體" panose="020B0604030504040204" pitchFamily="34" charset="-120"/>
            </a:rPr>
          </a:br>
          <a:r>
            <a:rPr lang="en-US" altLang="zh-TW" sz="1200" kern="1200" dirty="0">
              <a:latin typeface="微軟正黑體" panose="020B0604030504040204" pitchFamily="34" charset="-120"/>
              <a:ea typeface="微軟正黑體" panose="020B0604030504040204" pitchFamily="34" charset="-120"/>
            </a:rPr>
            <a:t>(</a:t>
          </a:r>
          <a:r>
            <a:rPr lang="zh-TW" altLang="en-US" sz="1200" kern="1200" dirty="0">
              <a:latin typeface="微軟正黑體" panose="020B0604030504040204" pitchFamily="34" charset="-120"/>
              <a:ea typeface="微軟正黑體" panose="020B0604030504040204" pitchFamily="34" charset="-120"/>
            </a:rPr>
            <a:t>夜間上課</a:t>
          </a:r>
          <a:r>
            <a:rPr lang="en-US" altLang="zh-TW" sz="1200" kern="1200" dirty="0">
              <a:latin typeface="微軟正黑體" panose="020B0604030504040204" pitchFamily="34" charset="-120"/>
              <a:ea typeface="微軟正黑體" panose="020B0604030504040204" pitchFamily="34" charset="-120"/>
            </a:rPr>
            <a:t>)</a:t>
          </a:r>
          <a:endParaRPr lang="zh-TW" altLang="en-US" sz="1200" kern="1200" dirty="0">
            <a:latin typeface="微軟正黑體" panose="020B0604030504040204" pitchFamily="34" charset="-120"/>
            <a:ea typeface="微軟正黑體" panose="020B0604030504040204" pitchFamily="34" charset="-120"/>
          </a:endParaRPr>
        </a:p>
      </dsp:txBody>
      <dsp:txXfrm>
        <a:off x="2854694" y="2758799"/>
        <a:ext cx="492938" cy="2482118"/>
      </dsp:txXfrm>
    </dsp:sp>
    <dsp:sp modelId="{CB279AC3-8530-45C6-9ACE-059E58C90F44}">
      <dsp:nvSpPr>
        <dsp:cNvPr id="0" name=""/>
        <dsp:cNvSpPr/>
      </dsp:nvSpPr>
      <dsp:spPr>
        <a:xfrm>
          <a:off x="340695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422289" y="2758799"/>
        <a:ext cx="492938" cy="2482118"/>
      </dsp:txXfrm>
    </dsp:sp>
    <dsp:sp modelId="{92A75359-50C9-45C8-818E-9A549C711345}">
      <dsp:nvSpPr>
        <dsp:cNvPr id="0" name=""/>
        <dsp:cNvSpPr/>
      </dsp:nvSpPr>
      <dsp:spPr>
        <a:xfrm>
          <a:off x="4018530"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五專免試入學</a:t>
          </a:r>
        </a:p>
      </dsp:txBody>
      <dsp:txXfrm>
        <a:off x="4050490" y="32289"/>
        <a:ext cx="1027285" cy="2448870"/>
      </dsp:txXfrm>
    </dsp:sp>
    <dsp:sp modelId="{33F69DC1-B179-4B38-89CA-41358F72ED0F}">
      <dsp:nvSpPr>
        <dsp:cNvPr id="0" name=""/>
        <dsp:cNvSpPr/>
      </dsp:nvSpPr>
      <dsp:spPr>
        <a:xfrm>
          <a:off x="401853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4033866" y="2758799"/>
        <a:ext cx="492938" cy="2482118"/>
      </dsp:txXfrm>
    </dsp:sp>
    <dsp:sp modelId="{073669CE-D996-45DA-BEF8-294ACD873069}">
      <dsp:nvSpPr>
        <dsp:cNvPr id="0" name=""/>
        <dsp:cNvSpPr/>
      </dsp:nvSpPr>
      <dsp:spPr>
        <a:xfrm>
          <a:off x="4586125"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601461" y="2758799"/>
        <a:ext cx="492938" cy="2482118"/>
      </dsp:txXfrm>
    </dsp:sp>
    <dsp:sp modelId="{3AEE5B77-D5A3-4FF8-A3E3-1CC75BA92444}">
      <dsp:nvSpPr>
        <dsp:cNvPr id="0" name=""/>
        <dsp:cNvSpPr/>
      </dsp:nvSpPr>
      <dsp:spPr>
        <a:xfrm>
          <a:off x="5197702"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特色招生</a:t>
          </a:r>
        </a:p>
      </dsp:txBody>
      <dsp:txXfrm>
        <a:off x="5229662" y="32289"/>
        <a:ext cx="1027285" cy="2448870"/>
      </dsp:txXfrm>
    </dsp:sp>
    <dsp:sp modelId="{FA20F802-8C16-4168-9C76-EED6BF0DB712}">
      <dsp:nvSpPr>
        <dsp:cNvPr id="0" name=""/>
        <dsp:cNvSpPr/>
      </dsp:nvSpPr>
      <dsp:spPr>
        <a:xfrm>
          <a:off x="5197702"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體</a:t>
          </a:r>
          <a:endParaRPr lang="en-US" altLang="zh-TW" sz="1400" kern="1200" dirty="0">
            <a:latin typeface="微軟正黑體" panose="020B0604030504040204" pitchFamily="34" charset="-120"/>
            <a:ea typeface="微軟正黑體" panose="020B0604030504040204" pitchFamily="34" charset="-120"/>
          </a:endParaRPr>
        </a:p>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育</a:t>
          </a:r>
          <a:endParaRPr lang="en-US" altLang="zh-TW" sz="1400" kern="1200" dirty="0">
            <a:latin typeface="微軟正黑體" panose="020B0604030504040204" pitchFamily="34" charset="-120"/>
            <a:ea typeface="微軟正黑體" panose="020B0604030504040204" pitchFamily="34" charset="-120"/>
          </a:endParaRPr>
        </a:p>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班</a:t>
          </a:r>
        </a:p>
      </dsp:txBody>
      <dsp:txXfrm>
        <a:off x="5213038" y="2758799"/>
        <a:ext cx="492938" cy="2482118"/>
      </dsp:txXfrm>
    </dsp:sp>
    <dsp:sp modelId="{B298EA4A-2AF4-402A-A09A-E042F0649D62}">
      <dsp:nvSpPr>
        <dsp:cNvPr id="0" name=""/>
        <dsp:cNvSpPr/>
      </dsp:nvSpPr>
      <dsp:spPr>
        <a:xfrm>
          <a:off x="576529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藝</a:t>
          </a:r>
          <a:endParaRPr lang="en-US" altLang="zh-TW" sz="1400" kern="1200" dirty="0">
            <a:latin typeface="微軟正黑體" panose="020B0604030504040204" pitchFamily="34" charset="-120"/>
            <a:ea typeface="微軟正黑體" panose="020B0604030504040204" pitchFamily="34" charset="-120"/>
          </a:endParaRPr>
        </a:p>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才</a:t>
          </a:r>
          <a:endParaRPr lang="en-US" altLang="zh-TW" sz="1400" kern="1200" dirty="0">
            <a:latin typeface="微軟正黑體" panose="020B0604030504040204" pitchFamily="34" charset="-120"/>
            <a:ea typeface="微軟正黑體" panose="020B0604030504040204" pitchFamily="34" charset="-120"/>
          </a:endParaRPr>
        </a:p>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班</a:t>
          </a:r>
        </a:p>
      </dsp:txBody>
      <dsp:txXfrm>
        <a:off x="5780633" y="2758799"/>
        <a:ext cx="492938" cy="2482118"/>
      </dsp:txXfrm>
    </dsp:sp>
    <dsp:sp modelId="{6441CAC8-8694-4966-A2F8-CE151AAE83AD}">
      <dsp:nvSpPr>
        <dsp:cNvPr id="0" name=""/>
        <dsp:cNvSpPr/>
      </dsp:nvSpPr>
      <dsp:spPr>
        <a:xfrm>
          <a:off x="6376874" y="329"/>
          <a:ext cx="2226393"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其他</a:t>
          </a:r>
        </a:p>
      </dsp:txBody>
      <dsp:txXfrm>
        <a:off x="6442083" y="65538"/>
        <a:ext cx="2095975" cy="2382372"/>
      </dsp:txXfrm>
    </dsp:sp>
    <dsp:sp modelId="{076D2783-5CC3-45B5-9807-B74B1A0C5D7D}">
      <dsp:nvSpPr>
        <dsp:cNvPr id="0" name=""/>
        <dsp:cNvSpPr/>
      </dsp:nvSpPr>
      <dsp:spPr>
        <a:xfrm>
          <a:off x="637687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392210" y="2758799"/>
        <a:ext cx="492938" cy="2482118"/>
      </dsp:txXfrm>
    </dsp:sp>
    <dsp:sp modelId="{7313FB75-63E2-4290-A8D6-89F436D8D071}">
      <dsp:nvSpPr>
        <dsp:cNvPr id="0" name=""/>
        <dsp:cNvSpPr/>
      </dsp:nvSpPr>
      <dsp:spPr>
        <a:xfrm>
          <a:off x="694446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建教合作班</a:t>
          </a:r>
        </a:p>
      </dsp:txBody>
      <dsp:txXfrm>
        <a:off x="6959804" y="2758799"/>
        <a:ext cx="492938" cy="2482118"/>
      </dsp:txXfrm>
    </dsp:sp>
    <dsp:sp modelId="{2E12250F-9A1D-4B1E-B48B-66F70D986141}">
      <dsp:nvSpPr>
        <dsp:cNvPr id="0" name=""/>
        <dsp:cNvSpPr/>
      </dsp:nvSpPr>
      <dsp:spPr>
        <a:xfrm>
          <a:off x="751206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27399" y="2758799"/>
        <a:ext cx="492938" cy="2482118"/>
      </dsp:txXfrm>
    </dsp:sp>
    <dsp:sp modelId="{B0BB2200-82A3-475D-8599-4B46A87108E5}">
      <dsp:nvSpPr>
        <dsp:cNvPr id="0" name=""/>
        <dsp:cNvSpPr/>
      </dsp:nvSpPr>
      <dsp:spPr>
        <a:xfrm>
          <a:off x="807965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094993" y="2758799"/>
        <a:ext cx="492938" cy="24821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744"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美術班</a:t>
          </a:r>
        </a:p>
      </dsp:txBody>
      <dsp:txXfrm>
        <a:off x="744" y="2177107"/>
        <a:ext cx="2902148" cy="1741289"/>
      </dsp:txXfrm>
    </dsp:sp>
    <dsp:sp modelId="{53501698-7716-4B27-8E92-4352AD5F3C57}">
      <dsp:nvSpPr>
        <dsp:cNvPr id="0" name=""/>
        <dsp:cNvSpPr/>
      </dsp:nvSpPr>
      <dsp:spPr>
        <a:xfrm>
          <a:off x="3193107"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舞蹈班</a:t>
          </a:r>
        </a:p>
      </dsp:txBody>
      <dsp:txXfrm>
        <a:off x="3193107" y="2177107"/>
        <a:ext cx="2902148" cy="1741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分）</a:t>
          </a:r>
          <a:endParaRPr lang="zh-TW" altLang="en-US" sz="1200" kern="1200" dirty="0">
            <a:solidFill>
              <a:srgbClr val="FFFF00"/>
            </a:solidFill>
            <a:effectLst>
              <a:outerShdw blurRad="38100" dist="38100" dir="2700000" algn="tl">
                <a:srgbClr val="000000">
                  <a:alpha val="43137"/>
                </a:srgbClr>
              </a:outerShdw>
            </a:effectLst>
          </a:endParaRPr>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分）</a:t>
          </a:r>
          <a:endParaRPr lang="zh-TW" altLang="en-US" sz="1200" kern="1200" dirty="0">
            <a:solidFill>
              <a:srgbClr val="FF0000"/>
            </a:solidFill>
            <a:effectLst>
              <a:outerShdw blurRad="38100" dist="38100" dir="2700000" algn="tl">
                <a:srgbClr val="000000">
                  <a:alpha val="43137"/>
                </a:srgbClr>
              </a:outerShdw>
            </a:effectLst>
          </a:endParaRPr>
        </a:p>
      </dsp:txBody>
      <dsp:txXfrm>
        <a:off x="2424090" y="3473069"/>
        <a:ext cx="1883409" cy="4627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buNone/>
          </a:pP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en-US" sz="2400" b="1" kern="1200" dirty="0">
              <a:solidFill>
                <a:srgbClr val="CCECFF"/>
              </a:solidFill>
              <a:latin typeface="微軟正黑體" pitchFamily="34" charset="-120"/>
              <a:ea typeface="微軟正黑體" pitchFamily="34" charset="-120"/>
              <a:cs typeface="+mn-cs"/>
            </a:rPr>
            <a:t>資格</a:t>
          </a:r>
        </a:p>
        <a:p>
          <a:pPr marL="0" lvl="0" indent="0" algn="ctr" defTabSz="1066800">
            <a:lnSpc>
              <a:spcPct val="90000"/>
            </a:lnSpc>
            <a:spcBef>
              <a:spcPct val="0"/>
            </a:spcBef>
            <a:spcAft>
              <a:spcPts val="0"/>
            </a:spcAft>
            <a:buNone/>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志願序</a:t>
          </a:r>
          <a:endParaRPr lang="en-US" altLang="zh-TW" sz="2400" b="1" kern="1200" dirty="0">
            <a:solidFill>
              <a:srgbClr val="FFCC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均衡</a:t>
          </a:r>
          <a:endParaRPr lang="en-US" altLang="zh-TW" sz="2400" b="1" kern="1200" dirty="0">
            <a:solidFill>
              <a:srgbClr val="FFCC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學習</a:t>
          </a:r>
          <a:endParaRPr lang="en-US" altLang="zh-TW" sz="2400" b="1" kern="1200" dirty="0">
            <a:solidFill>
              <a:srgbClr val="FFCC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rgbClr val="FFFFCC"/>
              </a:solidFill>
              <a:latin typeface="微軟正黑體" pitchFamily="34" charset="-120"/>
              <a:ea typeface="微軟正黑體" pitchFamily="34" charset="-120"/>
              <a:cs typeface="+mn-cs"/>
            </a:rPr>
            <a:t>多元</a:t>
          </a:r>
          <a:endParaRPr lang="en-US" altLang="zh-TW" sz="2000" b="1" kern="1200" dirty="0">
            <a:solidFill>
              <a:srgbClr val="FFFFCC"/>
            </a:solidFill>
            <a:latin typeface="微軟正黑體" pitchFamily="34" charset="-120"/>
            <a:ea typeface="微軟正黑體"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rgbClr val="FFFFCC"/>
              </a:solidFill>
              <a:latin typeface="微軟正黑體" pitchFamily="34" charset="-120"/>
              <a:ea typeface="微軟正黑體" pitchFamily="34" charset="-120"/>
              <a:cs typeface="+mn-cs"/>
            </a:rPr>
            <a:t>學習</a:t>
          </a:r>
          <a:endParaRPr lang="en-US" altLang="zh-TW" sz="2000" b="1" kern="1200" dirty="0">
            <a:solidFill>
              <a:srgbClr val="FFFFCC"/>
            </a:solidFill>
            <a:latin typeface="微軟正黑體" pitchFamily="34" charset="-120"/>
            <a:ea typeface="微軟正黑體"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rgbClr val="FFFFCC"/>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zh-TW" altLang="en-US" sz="2400" b="1" kern="1200" dirty="0">
              <a:solidFill>
                <a:srgbClr val="CCFFCC"/>
              </a:solidFill>
              <a:latin typeface="微軟正黑體" pitchFamily="34" charset="-120"/>
              <a:ea typeface="微軟正黑體" pitchFamily="34" charset="-120"/>
              <a:cs typeface="+mn-cs"/>
            </a:rPr>
            <a:t>適性</a:t>
          </a:r>
          <a:endParaRPr lang="en-US" altLang="zh-TW" sz="2400" b="1" kern="1200" dirty="0">
            <a:solidFill>
              <a:srgbClr val="CCFFCC"/>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CCFFCC"/>
              </a:solidFill>
              <a:latin typeface="微軟正黑體" pitchFamily="34" charset="-120"/>
              <a:ea typeface="微軟正黑體" pitchFamily="34" charset="-120"/>
              <a:cs typeface="+mn-cs"/>
            </a:rPr>
            <a:t>發展</a:t>
          </a:r>
          <a:endParaRPr lang="en-US" altLang="zh-TW" sz="2400" b="1" kern="1200" dirty="0">
            <a:solidFill>
              <a:srgbClr val="CCFFCC"/>
            </a:solidFill>
            <a:latin typeface="微軟正黑體" pitchFamily="34" charset="-120"/>
            <a:ea typeface="微軟正黑體" pitchFamily="34" charset="-120"/>
            <a:cs typeface="+mn-cs"/>
          </a:endParaRPr>
        </a:p>
        <a:p>
          <a:pPr marL="0" lvl="0" indent="0" algn="ctr" defTabSz="1066800">
            <a:lnSpc>
              <a:spcPct val="90000"/>
            </a:lnSpc>
            <a:spcBef>
              <a:spcPct val="0"/>
            </a:spcBef>
            <a:spcAft>
              <a:spcPts val="0"/>
            </a:spcAft>
            <a:buNone/>
          </a:pPr>
          <a:r>
            <a:rPr lang="zh-TW" altLang="en-US" sz="2400" b="1" kern="1200" dirty="0">
              <a:solidFill>
                <a:srgbClr val="CCFFCC"/>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buNone/>
          </a:pP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國中</a:t>
          </a: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會考</a:t>
          </a: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總積分</a:t>
          </a:r>
        </a:p>
        <a:p>
          <a:pPr marL="0" lvl="0" indent="0" algn="ctr" defTabSz="1066800">
            <a:lnSpc>
              <a:spcPct val="90000"/>
            </a:lnSpc>
            <a:spcBef>
              <a:spcPct val="0"/>
            </a:spcBef>
            <a:spcAft>
              <a:spcPts val="0"/>
            </a:spcAft>
            <a:buNone/>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altLang="zh-TW" sz="2400" b="1" kern="1200" dirty="0">
            <a:solidFill>
              <a:srgbClr val="FFFFCC"/>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FFFFCC"/>
              </a:solidFill>
              <a:latin typeface="微軟正黑體" pitchFamily="34" charset="-120"/>
              <a:ea typeface="微軟正黑體" pitchFamily="34" charset="-120"/>
              <a:cs typeface="+mn-cs"/>
            </a:rPr>
            <a:t>會考成績逐科比序</a:t>
          </a:r>
        </a:p>
        <a:p>
          <a:pPr marL="0" lvl="0" indent="0" algn="ctr" defTabSz="1066800">
            <a:lnSpc>
              <a:spcPct val="90000"/>
            </a:lnSpc>
            <a:spcBef>
              <a:spcPct val="0"/>
            </a:spcBef>
            <a:spcAft>
              <a:spcPct val="35000"/>
            </a:spcAft>
            <a:buNone/>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73597" y="253323"/>
          <a:ext cx="1656002" cy="2390129"/>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CC"/>
              </a:solidFill>
              <a:latin typeface="微軟正黑體" pitchFamily="34" charset="-120"/>
              <a:ea typeface="微軟正黑體" pitchFamily="34" charset="-120"/>
              <a:cs typeface="+mn-cs"/>
            </a:rPr>
            <a:t>會考成績逐科標示</a:t>
          </a:r>
        </a:p>
      </dsp:txBody>
      <dsp:txXfrm>
        <a:off x="6654435" y="334161"/>
        <a:ext cx="1494326" cy="2228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07042" y="59699"/>
          <a:ext cx="794440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rtl="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教育會考其實</a:t>
          </a:r>
          <a:r>
            <a:rPr lang="zh-TW" altLang="en-US" sz="2800" b="1" kern="1200" dirty="0">
              <a:solidFill>
                <a:srgbClr val="00FF00"/>
              </a:solidFill>
              <a:effectLst/>
              <a:latin typeface="微軟正黑體" panose="020B0604030504040204" pitchFamily="34" charset="-120"/>
              <a:ea typeface="微軟正黑體" panose="020B0604030504040204" pitchFamily="34" charset="-120"/>
              <a:cs typeface="Times New Roman"/>
            </a:rPr>
            <a:t>不是入學測驗</a:t>
          </a:r>
          <a:r>
            <a:rPr lang="zh-TW" altLang="en-US" sz="2000" b="1" kern="1200" dirty="0">
              <a:effectLst/>
              <a:latin typeface="微軟正黑體" panose="020B0604030504040204" pitchFamily="34" charset="-120"/>
              <a:ea typeface="微軟正黑體" panose="020B0604030504040204" pitchFamily="34" charset="-120"/>
              <a:cs typeface="Times New Roman"/>
            </a:rPr>
            <a:t>，而是學力檢測，需補救教學</a:t>
          </a:r>
          <a:r>
            <a:rPr lang="en-US" altLang="zh-TW" sz="2000" b="1" kern="1200" dirty="0">
              <a:effectLst/>
              <a:latin typeface="微軟正黑體" panose="020B0604030504040204" pitchFamily="34" charset="-120"/>
              <a:ea typeface="微軟正黑體" panose="020B0604030504040204" pitchFamily="34" charset="-120"/>
              <a:cs typeface="Times New Roman"/>
            </a:rPr>
            <a:t>…</a:t>
          </a:r>
          <a:endParaRPr lang="zh-TW" altLang="en-US" sz="2000" b="1" kern="1200" dirty="0">
            <a:latin typeface="微軟正黑體" panose="020B0604030504040204" pitchFamily="34" charset="-120"/>
            <a:ea typeface="微軟正黑體" panose="020B0604030504040204" pitchFamily="34" charset="-120"/>
          </a:endParaRPr>
        </a:p>
      </dsp:txBody>
      <dsp:txXfrm>
        <a:off x="450273" y="102930"/>
        <a:ext cx="785794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32046" y="1296144"/>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rtl="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r>
            <a:rPr lang="en-US" altLang="zh-TW" sz="2000" b="1" kern="1200" dirty="0">
              <a:effectLst/>
              <a:latin typeface="微軟正黑體" panose="020B0604030504040204" pitchFamily="34" charset="-120"/>
              <a:ea typeface="微軟正黑體" panose="020B0604030504040204" pitchFamily="34" charset="-120"/>
              <a:cs typeface="Times New Roman"/>
            </a:rPr>
            <a:t>...</a:t>
          </a:r>
          <a:endParaRPr lang="zh-TW" altLang="en-US" sz="2000" kern="1200" dirty="0"/>
        </a:p>
      </dsp:txBody>
      <dsp:txXfrm>
        <a:off x="475277" y="1339375"/>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a:lnSpc>
              <a:spcPct val="90000"/>
            </a:lnSpc>
            <a:spcBef>
              <a:spcPct val="0"/>
            </a:spcBef>
            <a:spcAft>
              <a:spcPct val="35000"/>
            </a:spcAft>
            <a:buNone/>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168885" y="-783865"/>
          <a:ext cx="6093692" cy="6093692"/>
        </a:xfrm>
        <a:prstGeom prst="blockArc">
          <a:avLst>
            <a:gd name="adj1" fmla="val 18900000"/>
            <a:gd name="adj2" fmla="val 2700000"/>
            <a:gd name="adj3" fmla="val 354"/>
          </a:avLst>
        </a:pr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366314" y="322722"/>
          <a:ext cx="4181873" cy="69627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7" tIns="40640" rIns="40640" bIns="40640" numCol="1" spcCol="1270" anchor="ctr" anchorCtr="0">
          <a:noAutofit/>
        </a:bodyPr>
        <a:lstStyle/>
        <a:p>
          <a:pPr marL="0" lvl="0" indent="0" algn="l" defTabSz="711200">
            <a:lnSpc>
              <a:spcPct val="90000"/>
            </a:lnSpc>
            <a:spcBef>
              <a:spcPct val="0"/>
            </a:spcBef>
            <a:spcAft>
              <a:spcPct val="35000"/>
            </a:spcAft>
            <a:buNone/>
          </a:pPr>
          <a:r>
            <a:rPr lang="zh-TW" altLang="en-US" sz="1600" b="1" kern="1200" dirty="0">
              <a:latin typeface="微軟正黑體" pitchFamily="34" charset="-120"/>
              <a:ea typeface="微軟正黑體" pitchFamily="34" charset="-120"/>
            </a:rPr>
            <a:t>就讀國中所在之就學區未設置學生適性選擇之群別或產業特殊類科</a:t>
          </a:r>
        </a:p>
      </dsp:txBody>
      <dsp:txXfrm>
        <a:off x="366314" y="322722"/>
        <a:ext cx="4181873" cy="696273"/>
      </dsp:txXfrm>
    </dsp:sp>
    <dsp:sp modelId="{F86C117C-AAE0-48D2-843F-93FA4FFFAFCD}">
      <dsp:nvSpPr>
        <dsp:cNvPr id="0" name=""/>
        <dsp:cNvSpPr/>
      </dsp:nvSpPr>
      <dsp:spPr>
        <a:xfrm>
          <a:off x="0" y="260490"/>
          <a:ext cx="871204" cy="871204"/>
        </a:xfrm>
        <a:prstGeom prst="ellipse">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EB7000-EEF1-41C1-A9AF-46DE3ABA9938}">
      <dsp:nvSpPr>
        <dsp:cNvPr id="0" name=""/>
        <dsp:cNvSpPr/>
      </dsp:nvSpPr>
      <dsp:spPr>
        <a:xfrm>
          <a:off x="856952" y="1406745"/>
          <a:ext cx="3470427" cy="696273"/>
        </a:xfrm>
        <a:prstGeom prst="rect">
          <a:avLst/>
        </a:prstGeom>
        <a:solidFill>
          <a:schemeClr val="accent3">
            <a:hueOff val="-314791"/>
            <a:satOff val="-15812"/>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7" tIns="50800" rIns="50800" bIns="5080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latin typeface="微軟正黑體" pitchFamily="34" charset="-120"/>
              <a:ea typeface="微軟正黑體" pitchFamily="34" charset="-120"/>
            </a:rPr>
            <a:t>因搬家遷徙至本區居住</a:t>
          </a:r>
        </a:p>
      </dsp:txBody>
      <dsp:txXfrm>
        <a:off x="856952" y="1406745"/>
        <a:ext cx="3470427" cy="696273"/>
      </dsp:txXfrm>
    </dsp:sp>
    <dsp:sp modelId="{205BFE64-89B3-4879-8DA6-087207728515}">
      <dsp:nvSpPr>
        <dsp:cNvPr id="0" name=""/>
        <dsp:cNvSpPr/>
      </dsp:nvSpPr>
      <dsp:spPr>
        <a:xfrm>
          <a:off x="423533" y="1305513"/>
          <a:ext cx="870342" cy="870342"/>
        </a:xfrm>
        <a:prstGeom prst="ellipse">
          <a:avLst/>
        </a:prstGeom>
        <a:solidFill>
          <a:schemeClr val="lt1">
            <a:hueOff val="0"/>
            <a:satOff val="0"/>
            <a:lumOff val="0"/>
            <a:alphaOff val="0"/>
          </a:schemeClr>
        </a:solidFill>
        <a:ln w="15875" cap="flat" cmpd="sng" algn="ctr">
          <a:solidFill>
            <a:schemeClr val="accent3">
              <a:hueOff val="-314791"/>
              <a:satOff val="-15812"/>
              <a:lumOff val="-5490"/>
              <a:alphaOff val="0"/>
            </a:schemeClr>
          </a:solidFill>
          <a:prstDash val="solid"/>
        </a:ln>
        <a:effectLst/>
      </dsp:spPr>
      <dsp:style>
        <a:lnRef idx="2">
          <a:scrgbClr r="0" g="0" b="0"/>
        </a:lnRef>
        <a:fillRef idx="1">
          <a:scrgbClr r="0" g="0" b="0"/>
        </a:fillRef>
        <a:effectRef idx="0">
          <a:scrgbClr r="0" g="0" b="0"/>
        </a:effectRef>
        <a:fontRef idx="minor"/>
      </dsp:style>
    </dsp:sp>
    <dsp:sp modelId="{E4FF4302-3C06-4B82-AB1B-4AE28D155572}">
      <dsp:nvSpPr>
        <dsp:cNvPr id="0" name=""/>
        <dsp:cNvSpPr/>
      </dsp:nvSpPr>
      <dsp:spPr>
        <a:xfrm>
          <a:off x="929259" y="2463055"/>
          <a:ext cx="3108876" cy="696273"/>
        </a:xfrm>
        <a:prstGeom prst="rect">
          <a:avLst/>
        </a:prstGeom>
        <a:solidFill>
          <a:schemeClr val="accent3">
            <a:hueOff val="-629581"/>
            <a:satOff val="-31625"/>
            <a:lumOff val="-10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7" tIns="68580" rIns="68580" bIns="68580" numCol="1" spcCol="1270" anchor="ctr" anchorCtr="0">
          <a:noAutofit/>
        </a:bodyPr>
        <a:lstStyle/>
        <a:p>
          <a:pPr marL="0" lvl="0" indent="0" algn="l" defTabSz="1200150">
            <a:lnSpc>
              <a:spcPct val="90000"/>
            </a:lnSpc>
            <a:spcBef>
              <a:spcPct val="0"/>
            </a:spcBef>
            <a:spcAft>
              <a:spcPct val="35000"/>
            </a:spcAft>
            <a:buNone/>
          </a:pPr>
          <a:r>
            <a:rPr lang="zh-TW" altLang="en-US" sz="2700" b="1" kern="1200" dirty="0">
              <a:latin typeface="微軟正黑體" pitchFamily="34" charset="-120"/>
              <a:ea typeface="微軟正黑體" pitchFamily="34" charset="-120"/>
            </a:rPr>
            <a:t>返回戶籍所在地</a:t>
          </a:r>
        </a:p>
      </dsp:txBody>
      <dsp:txXfrm>
        <a:off x="929259" y="2463055"/>
        <a:ext cx="3108876" cy="696273"/>
      </dsp:txXfrm>
    </dsp:sp>
    <dsp:sp modelId="{5B008F7F-FB57-4E27-91DE-4C6153DD672E}">
      <dsp:nvSpPr>
        <dsp:cNvPr id="0" name=""/>
        <dsp:cNvSpPr/>
      </dsp:nvSpPr>
      <dsp:spPr>
        <a:xfrm>
          <a:off x="423533" y="2350105"/>
          <a:ext cx="870342" cy="870342"/>
        </a:xfrm>
        <a:prstGeom prst="ellipse">
          <a:avLst/>
        </a:prstGeom>
        <a:solidFill>
          <a:schemeClr val="lt1">
            <a:hueOff val="0"/>
            <a:satOff val="0"/>
            <a:lumOff val="0"/>
            <a:alphaOff val="0"/>
          </a:schemeClr>
        </a:solidFill>
        <a:ln w="15875" cap="flat" cmpd="sng" algn="ctr">
          <a:solidFill>
            <a:schemeClr val="accent3">
              <a:hueOff val="-629581"/>
              <a:satOff val="-31625"/>
              <a:lumOff val="-10980"/>
              <a:alphaOff val="0"/>
            </a:schemeClr>
          </a:solidFill>
          <a:prstDash val="solid"/>
        </a:ln>
        <a:effectLst/>
      </dsp:spPr>
      <dsp:style>
        <a:lnRef idx="2">
          <a:scrgbClr r="0" g="0" b="0"/>
        </a:lnRef>
        <a:fillRef idx="1">
          <a:scrgbClr r="0" g="0" b="0"/>
        </a:fillRef>
        <a:effectRef idx="0">
          <a:scrgbClr r="0" g="0" b="0"/>
        </a:effectRef>
        <a:fontRef idx="minor"/>
      </dsp:style>
    </dsp:sp>
    <dsp:sp modelId="{8068CC11-EE08-4467-A884-2E8384B3DDD4}">
      <dsp:nvSpPr>
        <dsp:cNvPr id="0" name=""/>
        <dsp:cNvSpPr/>
      </dsp:nvSpPr>
      <dsp:spPr>
        <a:xfrm>
          <a:off x="516387" y="3471169"/>
          <a:ext cx="3282768" cy="696273"/>
        </a:xfrm>
        <a:prstGeom prst="rect">
          <a:avLst/>
        </a:prstGeom>
        <a:solidFill>
          <a:schemeClr val="accent3">
            <a:hueOff val="-944372"/>
            <a:satOff val="-47437"/>
            <a:lumOff val="-164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7" tIns="68580" rIns="68580" bIns="68580" numCol="1" spcCol="1270" anchor="ctr" anchorCtr="0">
          <a:noAutofit/>
        </a:bodyPr>
        <a:lstStyle/>
        <a:p>
          <a:pPr marL="0" lvl="0" indent="0" algn="l" defTabSz="1200150">
            <a:lnSpc>
              <a:spcPct val="90000"/>
            </a:lnSpc>
            <a:spcBef>
              <a:spcPct val="0"/>
            </a:spcBef>
            <a:spcAft>
              <a:spcPct val="35000"/>
            </a:spcAft>
            <a:buNone/>
          </a:pPr>
          <a:r>
            <a:rPr lang="zh-TW" altLang="en-US" sz="2700" b="1" kern="1200" dirty="0">
              <a:latin typeface="微軟正黑體" pitchFamily="34" charset="-120"/>
              <a:ea typeface="微軟正黑體" pitchFamily="34" charset="-120"/>
            </a:rPr>
            <a:t>其他特殊原因</a:t>
          </a:r>
        </a:p>
      </dsp:txBody>
      <dsp:txXfrm>
        <a:off x="516387" y="3471169"/>
        <a:ext cx="3282768" cy="696273"/>
      </dsp:txXfrm>
    </dsp:sp>
    <dsp:sp modelId="{E2F369BC-B8E5-43AC-98C5-00BD2BCA4FFB}">
      <dsp:nvSpPr>
        <dsp:cNvPr id="0" name=""/>
        <dsp:cNvSpPr/>
      </dsp:nvSpPr>
      <dsp:spPr>
        <a:xfrm>
          <a:off x="24343" y="3394697"/>
          <a:ext cx="870342" cy="870342"/>
        </a:xfrm>
        <a:prstGeom prst="ellipse">
          <a:avLst/>
        </a:prstGeom>
        <a:solidFill>
          <a:schemeClr val="lt1">
            <a:hueOff val="0"/>
            <a:satOff val="0"/>
            <a:lumOff val="0"/>
            <a:alphaOff val="0"/>
          </a:schemeClr>
        </a:solidFill>
        <a:ln w="15875" cap="flat" cmpd="sng" algn="ctr">
          <a:solidFill>
            <a:schemeClr val="accent3">
              <a:hueOff val="-944372"/>
              <a:satOff val="-47437"/>
              <a:lumOff val="-1647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image" Target="../media/image159.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5.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image" Target="../media/image18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2918830" cy="493474"/>
          </a:xfrm>
          <a:prstGeom prst="rect">
            <a:avLst/>
          </a:prstGeom>
          <a:noFill/>
          <a:ln>
            <a:noFill/>
          </a:ln>
          <a:effectLst/>
        </p:spPr>
        <p:txBody>
          <a:bodyPr vert="horz" wrap="square" lIns="90782" tIns="45391" rIns="90782" bIns="45391"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3815375" y="0"/>
            <a:ext cx="2918830" cy="493474"/>
          </a:xfrm>
          <a:prstGeom prst="rect">
            <a:avLst/>
          </a:prstGeom>
          <a:noFill/>
          <a:ln>
            <a:noFill/>
          </a:ln>
          <a:effectLst/>
        </p:spPr>
        <p:txBody>
          <a:bodyPr vert="horz" wrap="square" lIns="90782" tIns="45391" rIns="90782" bIns="45391"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9374301"/>
            <a:ext cx="2918830" cy="493474"/>
          </a:xfrm>
          <a:prstGeom prst="rect">
            <a:avLst/>
          </a:prstGeom>
          <a:noFill/>
          <a:ln>
            <a:noFill/>
          </a:ln>
          <a:effectLst/>
        </p:spPr>
        <p:txBody>
          <a:bodyPr vert="horz" wrap="square" lIns="90782" tIns="45391" rIns="90782" bIns="45391"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3815375" y="9374301"/>
            <a:ext cx="2918830" cy="493474"/>
          </a:xfrm>
          <a:prstGeom prst="rect">
            <a:avLst/>
          </a:prstGeom>
          <a:noFill/>
          <a:ln>
            <a:noFill/>
          </a:ln>
          <a:effectLst/>
        </p:spPr>
        <p:txBody>
          <a:bodyPr vert="horz" wrap="square" lIns="90782" tIns="45391" rIns="90782" bIns="45391"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2918830" cy="493474"/>
          </a:xfrm>
          <a:prstGeom prst="rect">
            <a:avLst/>
          </a:prstGeom>
          <a:noFill/>
          <a:ln>
            <a:noFill/>
          </a:ln>
          <a:effectLst/>
        </p:spPr>
        <p:txBody>
          <a:bodyPr vert="horz" wrap="square" lIns="90782" tIns="45391" rIns="90782" bIns="45391"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3815375" y="0"/>
            <a:ext cx="2918830" cy="493474"/>
          </a:xfrm>
          <a:prstGeom prst="rect">
            <a:avLst/>
          </a:prstGeom>
          <a:noFill/>
          <a:ln>
            <a:noFill/>
          </a:ln>
          <a:effectLst/>
        </p:spPr>
        <p:txBody>
          <a:bodyPr vert="horz" wrap="square" lIns="90782" tIns="45391" rIns="90782" bIns="45391"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900113" y="739775"/>
            <a:ext cx="4935537"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673577" y="4688007"/>
            <a:ext cx="5388610" cy="4441270"/>
          </a:xfrm>
          <a:prstGeom prst="rect">
            <a:avLst/>
          </a:prstGeom>
          <a:noFill/>
          <a:ln>
            <a:noFill/>
          </a:ln>
          <a:effectLst/>
        </p:spPr>
        <p:txBody>
          <a:bodyPr vert="horz" wrap="square" lIns="90782" tIns="45391" rIns="90782" bIns="45391"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9374301"/>
            <a:ext cx="2918830" cy="493474"/>
          </a:xfrm>
          <a:prstGeom prst="rect">
            <a:avLst/>
          </a:prstGeom>
          <a:noFill/>
          <a:ln>
            <a:noFill/>
          </a:ln>
          <a:effectLst/>
        </p:spPr>
        <p:txBody>
          <a:bodyPr vert="horz" wrap="square" lIns="90782" tIns="45391" rIns="90782" bIns="45391"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3815375" y="9374301"/>
            <a:ext cx="2918830" cy="493474"/>
          </a:xfrm>
          <a:prstGeom prst="rect">
            <a:avLst/>
          </a:prstGeom>
          <a:noFill/>
          <a:ln>
            <a:noFill/>
          </a:ln>
          <a:effectLst/>
        </p:spPr>
        <p:txBody>
          <a:bodyPr vert="horz" wrap="square" lIns="90782" tIns="45391" rIns="90782" bIns="45391"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28387"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41988"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5817CC-7C5A-47B6-9227-1A20B89ECF59}" type="slidenum">
              <a:rPr lang="zh-TW" altLang="en-US"/>
              <a:pPr fontAlgn="base">
                <a:spcBef>
                  <a:spcPct val="0"/>
                </a:spcBef>
                <a:spcAft>
                  <a:spcPct val="0"/>
                </a:spcAft>
                <a:defRPr/>
              </a:pPr>
              <a:t>18</a:t>
            </a:fld>
            <a:endParaRPr lang="zh-TW" altLang="en-US"/>
          </a:p>
        </p:txBody>
      </p:sp>
    </p:spTree>
    <p:extLst>
      <p:ext uri="{BB962C8B-B14F-4D97-AF65-F5344CB8AC3E}">
        <p14:creationId xmlns:p14="http://schemas.microsoft.com/office/powerpoint/2010/main" val="6913544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178</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179</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180</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181</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182</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188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solidFill>
                  <a:prstClr val="black"/>
                </a:solidFill>
              </a:rPr>
              <a:pPr eaLnBrk="1" hangingPunct="1">
                <a:defRPr/>
              </a:pPr>
              <a:t>189</a:t>
            </a:fld>
            <a:endParaRPr lang="en-US" altLang="zh-TW" b="0">
              <a:solidFill>
                <a:prstClr val="black"/>
              </a:solidFill>
            </a:endParaRPr>
          </a:p>
        </p:txBody>
      </p:sp>
    </p:spTree>
    <p:extLst>
      <p:ext uri="{BB962C8B-B14F-4D97-AF65-F5344CB8AC3E}">
        <p14:creationId xmlns:p14="http://schemas.microsoft.com/office/powerpoint/2010/main" val="9496844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191</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70394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22</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25</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TextEdit="1"/>
          </p:cNvSpPr>
          <p:nvPr>
            <p:ph type="sldImg"/>
          </p:nvPr>
        </p:nvSpPr>
        <p:spPr bwMode="auto">
          <a:xfrm>
            <a:off x="935038" y="739775"/>
            <a:ext cx="4929187" cy="3695700"/>
          </a:xfrm>
          <a:noFill/>
          <a:ln>
            <a:solidFill>
              <a:srgbClr val="000000"/>
            </a:solidFill>
            <a:miter lim="800000"/>
            <a:headEnd/>
            <a:tailEnd/>
          </a:ln>
        </p:spPr>
      </p:sp>
      <p:sp>
        <p:nvSpPr>
          <p:cNvPr id="284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3235129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3814626" y="9373883"/>
            <a:ext cx="2919565" cy="49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pPr algn="r" eaLnBrk="1" hangingPunct="1"/>
              <a:t>27</a:t>
            </a:fld>
            <a:endParaRPr lang="en-US" altLang="zh-TW" sz="1200"/>
          </a:p>
        </p:txBody>
      </p:sp>
      <p:sp>
        <p:nvSpPr>
          <p:cNvPr id="156675" name="投影片圖像版面配置區 1"/>
          <p:cNvSpPr>
            <a:spLocks noGrp="1" noRot="1" noChangeAspect="1" noTextEdit="1"/>
          </p:cNvSpPr>
          <p:nvPr>
            <p:ph type="sldImg"/>
          </p:nvPr>
        </p:nvSpPr>
        <p:spPr>
          <a:xfrm>
            <a:off x="900113" y="739775"/>
            <a:ext cx="4935537" cy="3703638"/>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3814626" y="9373883"/>
            <a:ext cx="2919565" cy="49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pPr algn="r" eaLnBrk="1" hangingPunct="1"/>
              <a:t>27</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27</a:t>
            </a:fld>
            <a:endParaRPr lang="zh-TW" altLang="en-US"/>
          </a:p>
        </p:txBody>
      </p:sp>
    </p:spTree>
    <p:extLst>
      <p:ext uri="{BB962C8B-B14F-4D97-AF65-F5344CB8AC3E}">
        <p14:creationId xmlns:p14="http://schemas.microsoft.com/office/powerpoint/2010/main" val="4196226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18033" y="9374516"/>
            <a:ext cx="2917731" cy="493395"/>
          </a:xfrm>
          <a:prstGeom prst="rect">
            <a:avLst/>
          </a:prstGeom>
          <a:noFill/>
          <a:ln w="9525">
            <a:noFill/>
            <a:miter lim="800000"/>
            <a:headEnd/>
            <a:tailEnd/>
          </a:ln>
        </p:spPr>
        <p:txBody>
          <a:bodyPr lIns="90627" tIns="45314" rIns="90627" bIns="45314" anchor="b"/>
          <a:lstStyle/>
          <a:p>
            <a:pPr algn="r"/>
            <a:fld id="{8B0DFC41-3D03-4C83-A52B-463D3073A124}" type="slidenum">
              <a:rPr lang="en-US" altLang="zh-TW" sz="1200"/>
              <a:pPr algn="r"/>
              <a:t>29</a:t>
            </a:fld>
            <a:endParaRPr lang="en-US" altLang="zh-TW" sz="1200"/>
          </a:p>
        </p:txBody>
      </p:sp>
      <p:sp>
        <p:nvSpPr>
          <p:cNvPr id="120835" name="Rectangle 2"/>
          <p:cNvSpPr>
            <a:spLocks noGrp="1" noRot="1" noChangeAspect="1" noChangeArrowheads="1" noTextEdit="1"/>
          </p:cNvSpPr>
          <p:nvPr>
            <p:ph type="sldImg"/>
          </p:nvPr>
        </p:nvSpPr>
        <p:spPr bwMode="auto">
          <a:xfrm>
            <a:off x="904875" y="739775"/>
            <a:ext cx="4933950" cy="3702050"/>
          </a:xfrm>
          <a:noFill/>
          <a:ln>
            <a:solidFill>
              <a:srgbClr val="000000"/>
            </a:solidFill>
            <a:miter lim="800000"/>
            <a:headEnd/>
            <a:tailEnd/>
          </a:ln>
        </p:spPr>
      </p:sp>
      <p:sp>
        <p:nvSpPr>
          <p:cNvPr id="120836" name="Rectangle 3"/>
          <p:cNvSpPr>
            <a:spLocks noGrp="1" noChangeArrowheads="1"/>
          </p:cNvSpPr>
          <p:nvPr>
            <p:ph type="body" idx="1"/>
          </p:nvPr>
        </p:nvSpPr>
        <p:spPr>
          <a:xfrm>
            <a:off x="672477" y="4689622"/>
            <a:ext cx="5392381" cy="4438984"/>
          </a:xfrm>
          <a:noFill/>
        </p:spPr>
        <p:txBody>
          <a:bodyPr lIns="90618" tIns="45310" rIns="90618" bIns="45310"/>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18033" y="9374516"/>
            <a:ext cx="2917731" cy="493395"/>
          </a:xfrm>
          <a:prstGeom prst="rect">
            <a:avLst/>
          </a:prstGeom>
          <a:noFill/>
          <a:ln w="9525">
            <a:noFill/>
            <a:miter lim="800000"/>
            <a:headEnd/>
            <a:tailEnd/>
          </a:ln>
        </p:spPr>
        <p:txBody>
          <a:bodyPr lIns="90627" tIns="45314" rIns="90627" bIns="45314" anchor="b"/>
          <a:lstStyle/>
          <a:p>
            <a:pPr algn="r"/>
            <a:fld id="{8B0DFC41-3D03-4C83-A52B-463D3073A124}" type="slidenum">
              <a:rPr lang="en-US" altLang="zh-TW" sz="1200"/>
              <a:pPr algn="r"/>
              <a:t>30</a:t>
            </a:fld>
            <a:endParaRPr lang="en-US" altLang="zh-TW" sz="1200"/>
          </a:p>
        </p:txBody>
      </p:sp>
      <p:sp>
        <p:nvSpPr>
          <p:cNvPr id="120835" name="Rectangle 2"/>
          <p:cNvSpPr>
            <a:spLocks noGrp="1" noRot="1" noChangeAspect="1" noChangeArrowheads="1" noTextEdit="1"/>
          </p:cNvSpPr>
          <p:nvPr>
            <p:ph type="sldImg"/>
          </p:nvPr>
        </p:nvSpPr>
        <p:spPr bwMode="auto">
          <a:xfrm>
            <a:off x="904875" y="739775"/>
            <a:ext cx="4933950" cy="3702050"/>
          </a:xfrm>
          <a:noFill/>
          <a:ln>
            <a:solidFill>
              <a:srgbClr val="000000"/>
            </a:solidFill>
            <a:miter lim="800000"/>
            <a:headEnd/>
            <a:tailEnd/>
          </a:ln>
        </p:spPr>
      </p:sp>
      <p:sp>
        <p:nvSpPr>
          <p:cNvPr id="120836" name="Rectangle 3"/>
          <p:cNvSpPr>
            <a:spLocks noGrp="1" noChangeArrowheads="1"/>
          </p:cNvSpPr>
          <p:nvPr>
            <p:ph type="body" idx="1"/>
          </p:nvPr>
        </p:nvSpPr>
        <p:spPr>
          <a:xfrm>
            <a:off x="672477" y="4689622"/>
            <a:ext cx="5392381" cy="4438984"/>
          </a:xfrm>
          <a:noFill/>
        </p:spPr>
        <p:txBody>
          <a:bodyPr lIns="90618" tIns="45310" rIns="90618" bIns="45310"/>
          <a:lstStyle/>
          <a:p>
            <a:endParaRPr lang="zh-TW" altLang="zh-TW" dirty="0"/>
          </a:p>
        </p:txBody>
      </p:sp>
    </p:spTree>
    <p:extLst>
      <p:ext uri="{BB962C8B-B14F-4D97-AF65-F5344CB8AC3E}">
        <p14:creationId xmlns:p14="http://schemas.microsoft.com/office/powerpoint/2010/main" val="2789463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18033" y="9374516"/>
            <a:ext cx="2917731" cy="493395"/>
          </a:xfrm>
          <a:prstGeom prst="rect">
            <a:avLst/>
          </a:prstGeom>
          <a:noFill/>
          <a:ln w="9525">
            <a:noFill/>
            <a:miter lim="800000"/>
            <a:headEnd/>
            <a:tailEnd/>
          </a:ln>
        </p:spPr>
        <p:txBody>
          <a:bodyPr lIns="90627" tIns="45314" rIns="90627" bIns="45314" anchor="b"/>
          <a:lstStyle/>
          <a:p>
            <a:pPr algn="r"/>
            <a:fld id="{8B0DFC41-3D03-4C83-A52B-463D3073A124}" type="slidenum">
              <a:rPr lang="en-US" altLang="zh-TW" sz="1200"/>
              <a:pPr algn="r"/>
              <a:t>31</a:t>
            </a:fld>
            <a:endParaRPr lang="en-US" altLang="zh-TW" sz="1200"/>
          </a:p>
        </p:txBody>
      </p:sp>
      <p:sp>
        <p:nvSpPr>
          <p:cNvPr id="120835" name="Rectangle 2"/>
          <p:cNvSpPr>
            <a:spLocks noGrp="1" noRot="1" noChangeAspect="1" noChangeArrowheads="1" noTextEdit="1"/>
          </p:cNvSpPr>
          <p:nvPr>
            <p:ph type="sldImg"/>
          </p:nvPr>
        </p:nvSpPr>
        <p:spPr bwMode="auto">
          <a:xfrm>
            <a:off x="904875" y="739775"/>
            <a:ext cx="4933950" cy="3702050"/>
          </a:xfrm>
          <a:noFill/>
          <a:ln>
            <a:solidFill>
              <a:srgbClr val="000000"/>
            </a:solidFill>
            <a:miter lim="800000"/>
            <a:headEnd/>
            <a:tailEnd/>
          </a:ln>
        </p:spPr>
      </p:sp>
      <p:sp>
        <p:nvSpPr>
          <p:cNvPr id="120836" name="Rectangle 3"/>
          <p:cNvSpPr>
            <a:spLocks noGrp="1" noChangeArrowheads="1"/>
          </p:cNvSpPr>
          <p:nvPr>
            <p:ph type="body" idx="1"/>
          </p:nvPr>
        </p:nvSpPr>
        <p:spPr>
          <a:xfrm>
            <a:off x="672477" y="4689622"/>
            <a:ext cx="5392381" cy="4438984"/>
          </a:xfrm>
          <a:noFill/>
        </p:spPr>
        <p:txBody>
          <a:bodyPr lIns="90618" tIns="45310" rIns="90618" bIns="45310"/>
          <a:lstStyle/>
          <a:p>
            <a:endParaRPr lang="zh-TW" altLang="zh-TW"/>
          </a:p>
        </p:txBody>
      </p:sp>
    </p:spTree>
    <p:extLst>
      <p:ext uri="{BB962C8B-B14F-4D97-AF65-F5344CB8AC3E}">
        <p14:creationId xmlns:p14="http://schemas.microsoft.com/office/powerpoint/2010/main" val="3672211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126755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1187170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35</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36</a:t>
            </a:fld>
            <a:endParaRPr lang="zh-TW" altLang="en-US"/>
          </a:p>
        </p:txBody>
      </p:sp>
    </p:spTree>
    <p:extLst>
      <p:ext uri="{BB962C8B-B14F-4D97-AF65-F5344CB8AC3E}">
        <p14:creationId xmlns:p14="http://schemas.microsoft.com/office/powerpoint/2010/main" val="1077726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37</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37</a:t>
            </a:fld>
            <a:endParaRPr lang="zh-TW" altLang="en-US"/>
          </a:p>
        </p:txBody>
      </p:sp>
    </p:spTree>
    <p:extLst>
      <p:ext uri="{BB962C8B-B14F-4D97-AF65-F5344CB8AC3E}">
        <p14:creationId xmlns:p14="http://schemas.microsoft.com/office/powerpoint/2010/main" val="3244516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3155808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1630636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44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3</a:t>
            </a:fld>
            <a:endParaRPr lang="en-US" altLang="zh-TW" b="0"/>
          </a:p>
        </p:txBody>
      </p:sp>
    </p:spTree>
    <p:extLst>
      <p:ext uri="{BB962C8B-B14F-4D97-AF65-F5344CB8AC3E}">
        <p14:creationId xmlns:p14="http://schemas.microsoft.com/office/powerpoint/2010/main" val="553035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45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46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298625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735806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60</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61</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65</a:t>
            </a:fld>
            <a:endParaRPr lang="zh-TW" altLang="en-US"/>
          </a:p>
        </p:txBody>
      </p:sp>
    </p:spTree>
    <p:extLst>
      <p:ext uri="{BB962C8B-B14F-4D97-AF65-F5344CB8AC3E}">
        <p14:creationId xmlns:p14="http://schemas.microsoft.com/office/powerpoint/2010/main" val="2819549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7613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76131" name="投影片編號版面配置區 3"/>
          <p:cNvSpPr txBox="1">
            <a:spLocks noGrp="1"/>
          </p:cNvSpPr>
          <p:nvPr/>
        </p:nvSpPr>
        <p:spPr bwMode="auto">
          <a:xfrm>
            <a:off x="3819346" y="9436311"/>
            <a:ext cx="2922711" cy="496647"/>
          </a:xfrm>
          <a:prstGeom prst="rect">
            <a:avLst/>
          </a:prstGeom>
          <a:noFill/>
          <a:ln w="9525">
            <a:noFill/>
            <a:miter lim="800000"/>
            <a:headEnd/>
            <a:tailEnd/>
          </a:ln>
        </p:spPr>
        <p:txBody>
          <a:bodyPr lIns="90863" tIns="45432" rIns="90863" bIns="45432" anchor="b"/>
          <a:lstStyle/>
          <a:p>
            <a:pPr algn="r"/>
            <a:fld id="{54FE2BB8-7233-4BC6-B1DE-4BA030E744F8}" type="slidenum">
              <a:rPr lang="zh-TW" altLang="en-US" sz="1200">
                <a:solidFill>
                  <a:srgbClr val="000000"/>
                </a:solidFill>
                <a:latin typeface="Calibri" pitchFamily="34" charset="0"/>
              </a:rPr>
              <a:pPr algn="r"/>
              <a:t>8</a:t>
            </a:fld>
            <a:endParaRPr lang="en-US" altLang="zh-TW" sz="1200">
              <a:solidFill>
                <a:srgbClr val="000000"/>
              </a:solidFill>
              <a:latin typeface="Calibri" pitchFamily="34" charset="0"/>
            </a:endParaRPr>
          </a:p>
        </p:txBody>
      </p:sp>
    </p:spTree>
    <p:extLst>
      <p:ext uri="{BB962C8B-B14F-4D97-AF65-F5344CB8AC3E}">
        <p14:creationId xmlns:p14="http://schemas.microsoft.com/office/powerpoint/2010/main" val="563978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68</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12460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bwMode="auto">
          <a:xfrm>
            <a:off x="938213" y="739775"/>
            <a:ext cx="4929187" cy="3695700"/>
          </a:xfrm>
          <a:noFill/>
          <a:ln>
            <a:solidFill>
              <a:srgbClr val="000000"/>
            </a:solidFill>
            <a:miter lim="800000"/>
            <a:headEnd/>
            <a:tailEnd/>
          </a:ln>
        </p:spPr>
      </p:sp>
      <p:sp>
        <p:nvSpPr>
          <p:cNvPr id="286723" name="Rectangle 3"/>
          <p:cNvSpPr>
            <a:spLocks noGrp="1" noChangeArrowheads="1"/>
          </p:cNvSpPr>
          <p:nvPr>
            <p:ph type="body" idx="1"/>
          </p:nvPr>
        </p:nvSpPr>
        <p:spPr bwMode="auto">
          <a:xfrm>
            <a:off x="677863" y="4682527"/>
            <a:ext cx="5441950" cy="4435082"/>
          </a:xfrm>
          <a:noFill/>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242797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8486" indent="-284033">
              <a:defRPr kumimoji="1">
                <a:solidFill>
                  <a:schemeClr val="tx1"/>
                </a:solidFill>
                <a:latin typeface="Arial" panose="020B0604020202020204" pitchFamily="34" charset="0"/>
                <a:ea typeface="新細明體" panose="02020500000000000000" pitchFamily="18" charset="-120"/>
              </a:defRPr>
            </a:lvl2pPr>
            <a:lvl3pPr marL="1136133" indent="-227226">
              <a:defRPr kumimoji="1">
                <a:solidFill>
                  <a:schemeClr val="tx1"/>
                </a:solidFill>
                <a:latin typeface="Arial" panose="020B0604020202020204" pitchFamily="34" charset="0"/>
                <a:ea typeface="新細明體" panose="02020500000000000000" pitchFamily="18" charset="-120"/>
              </a:defRPr>
            </a:lvl3pPr>
            <a:lvl4pPr marL="1590585" indent="-227226">
              <a:defRPr kumimoji="1">
                <a:solidFill>
                  <a:schemeClr val="tx1"/>
                </a:solidFill>
                <a:latin typeface="Arial" panose="020B0604020202020204" pitchFamily="34" charset="0"/>
                <a:ea typeface="新細明體" panose="02020500000000000000" pitchFamily="18" charset="-120"/>
              </a:defRPr>
            </a:lvl4pPr>
            <a:lvl5pPr marL="2045038" indent="-227226">
              <a:defRPr kumimoji="1">
                <a:solidFill>
                  <a:schemeClr val="tx1"/>
                </a:solidFill>
                <a:latin typeface="Arial" panose="020B0604020202020204" pitchFamily="34" charset="0"/>
                <a:ea typeface="新細明體" panose="02020500000000000000" pitchFamily="18" charset="-120"/>
              </a:defRPr>
            </a:lvl5pPr>
            <a:lvl6pPr marL="2499491" indent="-22722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3943" indent="-22722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08397" indent="-22722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62849" indent="-22722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72</a:t>
            </a:fld>
            <a:endParaRPr lang="zh-TW" altLang="en-US"/>
          </a:p>
        </p:txBody>
      </p:sp>
    </p:spTree>
    <p:extLst>
      <p:ext uri="{BB962C8B-B14F-4D97-AF65-F5344CB8AC3E}">
        <p14:creationId xmlns:p14="http://schemas.microsoft.com/office/powerpoint/2010/main" val="3426238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022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80227" name="投影片編號版面配置區 3"/>
          <p:cNvSpPr txBox="1">
            <a:spLocks noGrp="1"/>
          </p:cNvSpPr>
          <p:nvPr/>
        </p:nvSpPr>
        <p:spPr bwMode="auto">
          <a:xfrm>
            <a:off x="3819346" y="9436311"/>
            <a:ext cx="2922711" cy="496647"/>
          </a:xfrm>
          <a:prstGeom prst="rect">
            <a:avLst/>
          </a:prstGeom>
          <a:noFill/>
          <a:ln w="9525">
            <a:noFill/>
            <a:miter lim="800000"/>
            <a:headEnd/>
            <a:tailEnd/>
          </a:ln>
        </p:spPr>
        <p:txBody>
          <a:bodyPr lIns="90863" tIns="45432" rIns="90863" bIns="45432" anchor="b"/>
          <a:lstStyle/>
          <a:p>
            <a:pPr algn="r"/>
            <a:fld id="{17BF2769-DC20-4451-8A0C-62942AE4FE42}" type="slidenum">
              <a:rPr lang="zh-TW" altLang="en-US" sz="1200">
                <a:solidFill>
                  <a:srgbClr val="000000"/>
                </a:solidFill>
                <a:latin typeface="Calibri" pitchFamily="34" charset="0"/>
              </a:rPr>
              <a:pPr algn="r"/>
              <a:t>9</a:t>
            </a:fld>
            <a:endParaRPr lang="en-US" altLang="zh-TW" sz="1200">
              <a:solidFill>
                <a:srgbClr val="000000"/>
              </a:solidFill>
              <a:latin typeface="Calibri" pitchFamily="34" charset="0"/>
            </a:endParaRPr>
          </a:p>
        </p:txBody>
      </p:sp>
    </p:spTree>
    <p:extLst>
      <p:ext uri="{BB962C8B-B14F-4D97-AF65-F5344CB8AC3E}">
        <p14:creationId xmlns:p14="http://schemas.microsoft.com/office/powerpoint/2010/main" val="2949602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85</a:t>
            </a:fld>
            <a:endParaRPr lang="zh-TW" altLang="en-US"/>
          </a:p>
        </p:txBody>
      </p:sp>
    </p:spTree>
    <p:extLst>
      <p:ext uri="{BB962C8B-B14F-4D97-AF65-F5344CB8AC3E}">
        <p14:creationId xmlns:p14="http://schemas.microsoft.com/office/powerpoint/2010/main" val="14937933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86</a:t>
            </a:fld>
            <a:endParaRPr lang="zh-TW" altLang="en-US"/>
          </a:p>
        </p:txBody>
      </p:sp>
    </p:spTree>
    <p:extLst>
      <p:ext uri="{BB962C8B-B14F-4D97-AF65-F5344CB8AC3E}">
        <p14:creationId xmlns:p14="http://schemas.microsoft.com/office/powerpoint/2010/main" val="14937933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87</a:t>
            </a:fld>
            <a:endParaRPr lang="zh-TW" altLang="en-US"/>
          </a:p>
        </p:txBody>
      </p:sp>
    </p:spTree>
    <p:extLst>
      <p:ext uri="{BB962C8B-B14F-4D97-AF65-F5344CB8AC3E}">
        <p14:creationId xmlns:p14="http://schemas.microsoft.com/office/powerpoint/2010/main" val="14937933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1730677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92</a:t>
            </a:fld>
            <a:endParaRPr lang="zh-TW" altLang="en-US"/>
          </a:p>
        </p:txBody>
      </p:sp>
    </p:spTree>
    <p:extLst>
      <p:ext uri="{BB962C8B-B14F-4D97-AF65-F5344CB8AC3E}">
        <p14:creationId xmlns:p14="http://schemas.microsoft.com/office/powerpoint/2010/main" val="1493793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93</a:t>
            </a:fld>
            <a:endParaRPr lang="zh-TW" altLang="en-US"/>
          </a:p>
        </p:txBody>
      </p:sp>
    </p:spTree>
    <p:extLst>
      <p:ext uri="{BB962C8B-B14F-4D97-AF65-F5344CB8AC3E}">
        <p14:creationId xmlns:p14="http://schemas.microsoft.com/office/powerpoint/2010/main" val="1493793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94</a:t>
            </a:fld>
            <a:endParaRPr lang="zh-TW" altLang="en-US"/>
          </a:p>
        </p:txBody>
      </p:sp>
    </p:spTree>
    <p:extLst>
      <p:ext uri="{BB962C8B-B14F-4D97-AF65-F5344CB8AC3E}">
        <p14:creationId xmlns:p14="http://schemas.microsoft.com/office/powerpoint/2010/main" val="14937933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95</a:t>
            </a:fld>
            <a:endParaRPr lang="zh-TW" altLang="en-US"/>
          </a:p>
        </p:txBody>
      </p:sp>
    </p:spTree>
    <p:extLst>
      <p:ext uri="{BB962C8B-B14F-4D97-AF65-F5344CB8AC3E}">
        <p14:creationId xmlns:p14="http://schemas.microsoft.com/office/powerpoint/2010/main" val="14937933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96</a:t>
            </a:fld>
            <a:endParaRPr lang="zh-TW" altLang="en-US"/>
          </a:p>
        </p:txBody>
      </p:sp>
    </p:spTree>
    <p:extLst>
      <p:ext uri="{BB962C8B-B14F-4D97-AF65-F5344CB8AC3E}">
        <p14:creationId xmlns:p14="http://schemas.microsoft.com/office/powerpoint/2010/main" val="1493793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2917401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99</a:t>
            </a:fld>
            <a:endParaRPr lang="zh-TW" altLang="en-US"/>
          </a:p>
        </p:txBody>
      </p:sp>
    </p:spTree>
    <p:extLst>
      <p:ext uri="{BB962C8B-B14F-4D97-AF65-F5344CB8AC3E}">
        <p14:creationId xmlns:p14="http://schemas.microsoft.com/office/powerpoint/2010/main" val="2508275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101</a:t>
            </a:fld>
            <a:endParaRPr lang="zh-TW" altLang="en-US"/>
          </a:p>
        </p:txBody>
      </p:sp>
    </p:spTree>
    <p:extLst>
      <p:ext uri="{BB962C8B-B14F-4D97-AF65-F5344CB8AC3E}">
        <p14:creationId xmlns:p14="http://schemas.microsoft.com/office/powerpoint/2010/main" val="18714002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103</a:t>
            </a:fld>
            <a:endParaRPr lang="zh-TW" altLang="en-US"/>
          </a:p>
        </p:txBody>
      </p:sp>
    </p:spTree>
    <p:extLst>
      <p:ext uri="{BB962C8B-B14F-4D97-AF65-F5344CB8AC3E}">
        <p14:creationId xmlns:p14="http://schemas.microsoft.com/office/powerpoint/2010/main" val="18663539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49689" y="9428165"/>
            <a:ext cx="2946400" cy="496887"/>
          </a:xfrm>
          <a:prstGeom prst="rect">
            <a:avLst/>
          </a:prstGeom>
        </p:spPr>
        <p:txBody>
          <a:bodyPr/>
          <a:lstStyle/>
          <a:p>
            <a:fld id="{15A8BE26-BD36-42D7-A9F6-95121CCC223F}" type="slidenum">
              <a:rPr lang="zh-TW" altLang="en-US" smtClean="0"/>
              <a:t>104</a:t>
            </a:fld>
            <a:endParaRPr lang="zh-TW" altLang="en-US"/>
          </a:p>
        </p:txBody>
      </p:sp>
    </p:spTree>
    <p:extLst>
      <p:ext uri="{BB962C8B-B14F-4D97-AF65-F5344CB8AC3E}">
        <p14:creationId xmlns:p14="http://schemas.microsoft.com/office/powerpoint/2010/main" val="22155300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105</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106</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107</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109</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111</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112</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2067876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投影片圖像版面配置區 1"/>
          <p:cNvSpPr>
            <a:spLocks noGrp="1" noRot="1" noChangeAspect="1" noTextEdit="1"/>
          </p:cNvSpPr>
          <p:nvPr>
            <p:ph type="sldImg"/>
          </p:nvPr>
        </p:nvSpPr>
        <p:spPr>
          <a:ln/>
        </p:spPr>
      </p:sp>
      <p:sp>
        <p:nvSpPr>
          <p:cNvPr id="2560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 name="投影片編號版面配置區 3"/>
          <p:cNvSpPr>
            <a:spLocks noGrp="1"/>
          </p:cNvSpPr>
          <p:nvPr>
            <p:ph type="sldNum" sz="quarter" idx="5"/>
          </p:nvPr>
        </p:nvSpPr>
        <p:spPr/>
        <p:txBody>
          <a:bodyPr/>
          <a:lstStyle/>
          <a:p>
            <a:pPr>
              <a:defRPr/>
            </a:pPr>
            <a:fld id="{82444C43-6833-4202-96F6-1564E4AAFD73}" type="slidenum">
              <a:rPr lang="en-US" altLang="zh-TW" smtClean="0"/>
              <a:pPr>
                <a:defRPr/>
              </a:pPr>
              <a:t>121</a:t>
            </a:fld>
            <a:endParaRPr lang="en-US" altLang="zh-TW"/>
          </a:p>
        </p:txBody>
      </p:sp>
    </p:spTree>
    <p:extLst>
      <p:ext uri="{BB962C8B-B14F-4D97-AF65-F5344CB8AC3E}">
        <p14:creationId xmlns:p14="http://schemas.microsoft.com/office/powerpoint/2010/main" val="18012719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2D815A6-E4DA-45BA-ABBE-AE60D11417C9}" type="slidenum">
              <a:rPr lang="zh-TW" altLang="en-US" smtClean="0"/>
              <a:pPr>
                <a:defRPr/>
              </a:pPr>
              <a:t>122</a:t>
            </a:fld>
            <a:endParaRPr lang="en-US" altLang="zh-TW"/>
          </a:p>
        </p:txBody>
      </p:sp>
    </p:spTree>
    <p:extLst>
      <p:ext uri="{BB962C8B-B14F-4D97-AF65-F5344CB8AC3E}">
        <p14:creationId xmlns:p14="http://schemas.microsoft.com/office/powerpoint/2010/main" val="18473527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投影片圖像版面配置區 1"/>
          <p:cNvSpPr>
            <a:spLocks noGrp="1" noRot="1" noChangeAspect="1" noTextEdit="1"/>
          </p:cNvSpPr>
          <p:nvPr>
            <p:ph type="sldImg"/>
          </p:nvPr>
        </p:nvSpPr>
        <p:spPr>
          <a:ln/>
        </p:spPr>
      </p:sp>
      <p:sp>
        <p:nvSpPr>
          <p:cNvPr id="25702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 name="投影片編號版面配置區 3"/>
          <p:cNvSpPr>
            <a:spLocks noGrp="1"/>
          </p:cNvSpPr>
          <p:nvPr>
            <p:ph type="sldNum" sz="quarter" idx="5"/>
          </p:nvPr>
        </p:nvSpPr>
        <p:spPr/>
        <p:txBody>
          <a:bodyPr/>
          <a:lstStyle/>
          <a:p>
            <a:pPr>
              <a:defRPr/>
            </a:pPr>
            <a:fld id="{AC432778-1DB2-432E-9BBD-875920AF1EE6}" type="slidenum">
              <a:rPr lang="en-US" altLang="zh-TW" smtClean="0"/>
              <a:pPr>
                <a:defRPr/>
              </a:pPr>
              <a:t>123</a:t>
            </a:fld>
            <a:endParaRPr lang="en-US" altLang="zh-TW"/>
          </a:p>
        </p:txBody>
      </p:sp>
    </p:spTree>
    <p:extLst>
      <p:ext uri="{BB962C8B-B14F-4D97-AF65-F5344CB8AC3E}">
        <p14:creationId xmlns:p14="http://schemas.microsoft.com/office/powerpoint/2010/main" val="4602542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2D815A6-E4DA-45BA-ABBE-AE60D11417C9}" type="slidenum">
              <a:rPr lang="zh-TW" altLang="en-US" smtClean="0"/>
              <a:pPr>
                <a:defRPr/>
              </a:pPr>
              <a:t>124</a:t>
            </a:fld>
            <a:endParaRPr lang="en-US" altLang="zh-TW"/>
          </a:p>
        </p:txBody>
      </p:sp>
    </p:spTree>
    <p:extLst>
      <p:ext uri="{BB962C8B-B14F-4D97-AF65-F5344CB8AC3E}">
        <p14:creationId xmlns:p14="http://schemas.microsoft.com/office/powerpoint/2010/main" val="34397702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2D815A6-E4DA-45BA-ABBE-AE60D11417C9}" type="slidenum">
              <a:rPr lang="zh-TW" altLang="en-US" smtClean="0"/>
              <a:pPr>
                <a:defRPr/>
              </a:pPr>
              <a:t>125</a:t>
            </a:fld>
            <a:endParaRPr lang="en-US" altLang="zh-TW"/>
          </a:p>
        </p:txBody>
      </p:sp>
    </p:spTree>
    <p:extLst>
      <p:ext uri="{BB962C8B-B14F-4D97-AF65-F5344CB8AC3E}">
        <p14:creationId xmlns:p14="http://schemas.microsoft.com/office/powerpoint/2010/main" val="1233623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投影片圖像版面配置區 1"/>
          <p:cNvSpPr>
            <a:spLocks noGrp="1" noRot="1" noChangeAspect="1" noTextEdit="1"/>
          </p:cNvSpPr>
          <p:nvPr>
            <p:ph type="sldImg"/>
          </p:nvPr>
        </p:nvSpPr>
        <p:spPr>
          <a:ln/>
        </p:spPr>
      </p:sp>
      <p:sp>
        <p:nvSpPr>
          <p:cNvPr id="2580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 name="投影片編號版面配置區 3"/>
          <p:cNvSpPr>
            <a:spLocks noGrp="1"/>
          </p:cNvSpPr>
          <p:nvPr>
            <p:ph type="sldNum" sz="quarter" idx="5"/>
          </p:nvPr>
        </p:nvSpPr>
        <p:spPr/>
        <p:txBody>
          <a:bodyPr/>
          <a:lstStyle/>
          <a:p>
            <a:pPr>
              <a:defRPr/>
            </a:pPr>
            <a:fld id="{E7E3D5C2-F260-4EE5-A910-29E5E4DC0175}" type="slidenum">
              <a:rPr lang="en-US" altLang="zh-TW" smtClean="0"/>
              <a:pPr>
                <a:defRPr/>
              </a:pPr>
              <a:t>126</a:t>
            </a:fld>
            <a:endParaRPr lang="en-US" altLang="zh-TW"/>
          </a:p>
        </p:txBody>
      </p:sp>
    </p:spTree>
    <p:extLst>
      <p:ext uri="{BB962C8B-B14F-4D97-AF65-F5344CB8AC3E}">
        <p14:creationId xmlns:p14="http://schemas.microsoft.com/office/powerpoint/2010/main" val="3383878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2D815A6-E4DA-45BA-ABBE-AE60D11417C9}" type="slidenum">
              <a:rPr lang="zh-TW" altLang="en-US" smtClean="0"/>
              <a:pPr>
                <a:defRPr/>
              </a:pPr>
              <a:t>127</a:t>
            </a:fld>
            <a:endParaRPr lang="en-US" altLang="zh-TW"/>
          </a:p>
        </p:txBody>
      </p:sp>
    </p:spTree>
    <p:extLst>
      <p:ext uri="{BB962C8B-B14F-4D97-AF65-F5344CB8AC3E}">
        <p14:creationId xmlns:p14="http://schemas.microsoft.com/office/powerpoint/2010/main" val="16326112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128</a:t>
            </a:fld>
            <a:endParaRPr lang="zh-TW" altLang="en-US"/>
          </a:p>
        </p:txBody>
      </p:sp>
    </p:spTree>
    <p:extLst>
      <p:ext uri="{BB962C8B-B14F-4D97-AF65-F5344CB8AC3E}">
        <p14:creationId xmlns:p14="http://schemas.microsoft.com/office/powerpoint/2010/main" val="24131983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129</a:t>
            </a:fld>
            <a:endParaRPr lang="zh-TW" altLang="en-US"/>
          </a:p>
        </p:txBody>
      </p:sp>
    </p:spTree>
    <p:extLst>
      <p:ext uri="{BB962C8B-B14F-4D97-AF65-F5344CB8AC3E}">
        <p14:creationId xmlns:p14="http://schemas.microsoft.com/office/powerpoint/2010/main" val="17281431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130</a:t>
            </a:fld>
            <a:endParaRPr lang="zh-TW" altLang="en-US"/>
          </a:p>
        </p:txBody>
      </p:sp>
    </p:spTree>
    <p:extLst>
      <p:ext uri="{BB962C8B-B14F-4D97-AF65-F5344CB8AC3E}">
        <p14:creationId xmlns:p14="http://schemas.microsoft.com/office/powerpoint/2010/main" val="2832836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8654374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131</a:t>
            </a:fld>
            <a:endParaRPr lang="zh-TW" altLang="en-US"/>
          </a:p>
        </p:txBody>
      </p:sp>
    </p:spTree>
    <p:extLst>
      <p:ext uri="{BB962C8B-B14F-4D97-AF65-F5344CB8AC3E}">
        <p14:creationId xmlns:p14="http://schemas.microsoft.com/office/powerpoint/2010/main" val="4413164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2D815A6-E4DA-45BA-ABBE-AE60D11417C9}" type="slidenum">
              <a:rPr lang="zh-TW" altLang="en-US" smtClean="0"/>
              <a:pPr>
                <a:defRPr/>
              </a:pPr>
              <a:t>132</a:t>
            </a:fld>
            <a:endParaRPr lang="en-US" altLang="zh-TW"/>
          </a:p>
        </p:txBody>
      </p:sp>
    </p:spTree>
    <p:extLst>
      <p:ext uri="{BB962C8B-B14F-4D97-AF65-F5344CB8AC3E}">
        <p14:creationId xmlns:p14="http://schemas.microsoft.com/office/powerpoint/2010/main" val="10384217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2D815A6-E4DA-45BA-ABBE-AE60D11417C9}" type="slidenum">
              <a:rPr lang="zh-TW" altLang="en-US" smtClean="0"/>
              <a:pPr>
                <a:defRPr/>
              </a:pPr>
              <a:t>133</a:t>
            </a:fld>
            <a:endParaRPr lang="en-US" altLang="zh-TW"/>
          </a:p>
        </p:txBody>
      </p:sp>
    </p:spTree>
    <p:extLst>
      <p:ext uri="{BB962C8B-B14F-4D97-AF65-F5344CB8AC3E}">
        <p14:creationId xmlns:p14="http://schemas.microsoft.com/office/powerpoint/2010/main" val="2864363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投影片圖像版面配置區 1"/>
          <p:cNvSpPr>
            <a:spLocks noGrp="1" noRot="1" noChangeAspect="1" noTextEdit="1"/>
          </p:cNvSpPr>
          <p:nvPr>
            <p:ph type="sldImg"/>
          </p:nvPr>
        </p:nvSpPr>
        <p:spPr>
          <a:ln/>
        </p:spPr>
      </p:sp>
      <p:sp>
        <p:nvSpPr>
          <p:cNvPr id="2590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 name="投影片編號版面配置區 3"/>
          <p:cNvSpPr>
            <a:spLocks noGrp="1"/>
          </p:cNvSpPr>
          <p:nvPr>
            <p:ph type="sldNum" sz="quarter" idx="5"/>
          </p:nvPr>
        </p:nvSpPr>
        <p:spPr/>
        <p:txBody>
          <a:bodyPr/>
          <a:lstStyle/>
          <a:p>
            <a:pPr>
              <a:defRPr/>
            </a:pPr>
            <a:fld id="{A5CF3694-6C50-4070-AB64-F37994FAFE37}" type="slidenum">
              <a:rPr lang="en-US" altLang="zh-TW" smtClean="0"/>
              <a:pPr>
                <a:defRPr/>
              </a:pPr>
              <a:t>134</a:t>
            </a:fld>
            <a:endParaRPr lang="en-US" altLang="zh-TW"/>
          </a:p>
        </p:txBody>
      </p:sp>
    </p:spTree>
    <p:extLst>
      <p:ext uri="{BB962C8B-B14F-4D97-AF65-F5344CB8AC3E}">
        <p14:creationId xmlns:p14="http://schemas.microsoft.com/office/powerpoint/2010/main" val="36750967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投影片圖像版面配置區 1"/>
          <p:cNvSpPr>
            <a:spLocks noGrp="1" noRot="1" noChangeAspect="1" noTextEdit="1"/>
          </p:cNvSpPr>
          <p:nvPr>
            <p:ph type="sldImg"/>
          </p:nvPr>
        </p:nvSpPr>
        <p:spPr>
          <a:ln/>
        </p:spPr>
      </p:sp>
      <p:sp>
        <p:nvSpPr>
          <p:cNvPr id="26009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 name="投影片編號版面配置區 3"/>
          <p:cNvSpPr>
            <a:spLocks noGrp="1"/>
          </p:cNvSpPr>
          <p:nvPr>
            <p:ph type="sldNum" sz="quarter" idx="5"/>
          </p:nvPr>
        </p:nvSpPr>
        <p:spPr/>
        <p:txBody>
          <a:bodyPr/>
          <a:lstStyle/>
          <a:p>
            <a:pPr>
              <a:defRPr/>
            </a:pPr>
            <a:fld id="{879A9C27-9B3B-4B0D-8342-993C48350512}" type="slidenum">
              <a:rPr lang="en-US" altLang="zh-TW" smtClean="0"/>
              <a:pPr>
                <a:defRPr/>
              </a:pPr>
              <a:t>135</a:t>
            </a:fld>
            <a:endParaRPr lang="en-US" altLang="zh-TW"/>
          </a:p>
        </p:txBody>
      </p:sp>
    </p:spTree>
    <p:extLst>
      <p:ext uri="{BB962C8B-B14F-4D97-AF65-F5344CB8AC3E}">
        <p14:creationId xmlns:p14="http://schemas.microsoft.com/office/powerpoint/2010/main" val="6316041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136</a:t>
            </a:fld>
            <a:endParaRPr lang="zh-TW" altLang="en-US"/>
          </a:p>
        </p:txBody>
      </p:sp>
    </p:spTree>
    <p:extLst>
      <p:ext uri="{BB962C8B-B14F-4D97-AF65-F5344CB8AC3E}">
        <p14:creationId xmlns:p14="http://schemas.microsoft.com/office/powerpoint/2010/main" val="20028325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137</a:t>
            </a:fld>
            <a:endParaRPr lang="zh-TW" altLang="en-US"/>
          </a:p>
        </p:txBody>
      </p:sp>
    </p:spTree>
    <p:extLst>
      <p:ext uri="{BB962C8B-B14F-4D97-AF65-F5344CB8AC3E}">
        <p14:creationId xmlns:p14="http://schemas.microsoft.com/office/powerpoint/2010/main" val="39095491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138</a:t>
            </a:fld>
            <a:endParaRPr lang="zh-TW" altLang="en-US"/>
          </a:p>
        </p:txBody>
      </p:sp>
    </p:spTree>
    <p:extLst>
      <p:ext uri="{BB962C8B-B14F-4D97-AF65-F5344CB8AC3E}">
        <p14:creationId xmlns:p14="http://schemas.microsoft.com/office/powerpoint/2010/main" val="21046203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139</a:t>
            </a:fld>
            <a:endParaRPr lang="zh-TW" altLang="en-US"/>
          </a:p>
        </p:txBody>
      </p:sp>
    </p:spTree>
    <p:extLst>
      <p:ext uri="{BB962C8B-B14F-4D97-AF65-F5344CB8AC3E}">
        <p14:creationId xmlns:p14="http://schemas.microsoft.com/office/powerpoint/2010/main" val="3295272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投影片圖像版面配置區 1"/>
          <p:cNvSpPr>
            <a:spLocks noGrp="1" noRot="1" noChangeAspect="1" noTextEdit="1"/>
          </p:cNvSpPr>
          <p:nvPr>
            <p:ph type="sldImg"/>
          </p:nvPr>
        </p:nvSpPr>
        <p:spPr>
          <a:ln/>
        </p:spPr>
      </p:sp>
      <p:sp>
        <p:nvSpPr>
          <p:cNvPr id="26112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 name="投影片編號版面配置區 3"/>
          <p:cNvSpPr>
            <a:spLocks noGrp="1"/>
          </p:cNvSpPr>
          <p:nvPr>
            <p:ph type="sldNum" sz="quarter" idx="5"/>
          </p:nvPr>
        </p:nvSpPr>
        <p:spPr/>
        <p:txBody>
          <a:bodyPr/>
          <a:lstStyle/>
          <a:p>
            <a:pPr>
              <a:defRPr/>
            </a:pPr>
            <a:fld id="{85300506-04E7-4A05-A2D0-427FED17EB09}" type="slidenum">
              <a:rPr lang="en-US" altLang="zh-TW" smtClean="0"/>
              <a:pPr>
                <a:defRPr/>
              </a:pPr>
              <a:t>140</a:t>
            </a:fld>
            <a:endParaRPr lang="en-US" altLang="zh-TW"/>
          </a:p>
        </p:txBody>
      </p:sp>
    </p:spTree>
    <p:extLst>
      <p:ext uri="{BB962C8B-B14F-4D97-AF65-F5344CB8AC3E}">
        <p14:creationId xmlns:p14="http://schemas.microsoft.com/office/powerpoint/2010/main" val="82117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6189142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141</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7498749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225390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149</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150</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151</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152</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601" indent="-283693" eaLnBrk="0" hangingPunct="0">
              <a:defRPr b="1">
                <a:solidFill>
                  <a:schemeClr val="tx1"/>
                </a:solidFill>
                <a:latin typeface="Arial" charset="0"/>
              </a:defRPr>
            </a:lvl2pPr>
            <a:lvl3pPr marL="1134770" indent="-226954" eaLnBrk="0" hangingPunct="0">
              <a:defRPr b="1">
                <a:solidFill>
                  <a:schemeClr val="tx1"/>
                </a:solidFill>
                <a:latin typeface="Arial" charset="0"/>
              </a:defRPr>
            </a:lvl3pPr>
            <a:lvl4pPr marL="1588679" indent="-226954" eaLnBrk="0" hangingPunct="0">
              <a:defRPr b="1">
                <a:solidFill>
                  <a:schemeClr val="tx1"/>
                </a:solidFill>
                <a:latin typeface="Arial" charset="0"/>
              </a:defRPr>
            </a:lvl4pPr>
            <a:lvl5pPr marL="2042587" indent="-226954" eaLnBrk="0" hangingPunct="0">
              <a:defRPr b="1">
                <a:solidFill>
                  <a:schemeClr val="tx1"/>
                </a:solidFill>
                <a:latin typeface="Arial" charset="0"/>
              </a:defRPr>
            </a:lvl5pPr>
            <a:lvl6pPr marL="2496495" indent="-226954" eaLnBrk="0" fontAlgn="base" hangingPunct="0">
              <a:spcBef>
                <a:spcPct val="0"/>
              </a:spcBef>
              <a:spcAft>
                <a:spcPct val="0"/>
              </a:spcAft>
              <a:defRPr b="1">
                <a:solidFill>
                  <a:schemeClr val="tx1"/>
                </a:solidFill>
                <a:latin typeface="Arial" charset="0"/>
              </a:defRPr>
            </a:lvl6pPr>
            <a:lvl7pPr marL="2950403" indent="-226954" eaLnBrk="0" fontAlgn="base" hangingPunct="0">
              <a:spcBef>
                <a:spcPct val="0"/>
              </a:spcBef>
              <a:spcAft>
                <a:spcPct val="0"/>
              </a:spcAft>
              <a:defRPr b="1">
                <a:solidFill>
                  <a:schemeClr val="tx1"/>
                </a:solidFill>
                <a:latin typeface="Arial" charset="0"/>
              </a:defRPr>
            </a:lvl7pPr>
            <a:lvl8pPr marL="3404311" indent="-226954" eaLnBrk="0" fontAlgn="base" hangingPunct="0">
              <a:spcBef>
                <a:spcPct val="0"/>
              </a:spcBef>
              <a:spcAft>
                <a:spcPct val="0"/>
              </a:spcAft>
              <a:defRPr b="1">
                <a:solidFill>
                  <a:schemeClr val="tx1"/>
                </a:solidFill>
                <a:latin typeface="Arial" charset="0"/>
              </a:defRPr>
            </a:lvl8pPr>
            <a:lvl9pPr marL="3858219" indent="-226954"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153</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154</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更多範本請關注：https://haosc.taobao.com</a:t>
            </a:r>
          </a:p>
        </p:txBody>
      </p:sp>
    </p:spTree>
    <p:extLst>
      <p:ext uri="{BB962C8B-B14F-4D97-AF65-F5344CB8AC3E}">
        <p14:creationId xmlns:p14="http://schemas.microsoft.com/office/powerpoint/2010/main" val="1761950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cstate="print">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1098"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1099"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2122"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2123"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3146"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3147"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4170"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4171"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幻燈片編號"/>
          <p:cNvSpPr txBox="1">
            <a:spLocks noGrp="1"/>
          </p:cNvSpPr>
          <p:nvPr>
            <p:ph type="sldNum" sz="quarter" idx="2"/>
          </p:nvPr>
        </p:nvSpPr>
        <p:spPr>
          <a:xfrm>
            <a:off x="487725" y="798973"/>
            <a:ext cx="795746" cy="50357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3678868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2202445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605607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2022/2/18</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549003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3987470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398747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2906"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2907"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pPr/>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2/18/2022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2/18/2022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grpSp>
        <p:nvGrpSpPr>
          <p:cNvPr id="7" name="群組 11">
            <a:extLst>
              <a:ext uri="{FF2B5EF4-FFF2-40B4-BE49-F238E27FC236}">
                <a16:creationId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2/18/2022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pPr/>
              <a:t>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2/18/2022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3930"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3931"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2022/2/18</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2022/2/18</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6359908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726225" y="584157"/>
            <a:ext cx="7655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13"/>
          <p:cNvSpPr txBox="1">
            <a:spLocks noGrp="1"/>
          </p:cNvSpPr>
          <p:nvPr>
            <p:ph type="body" idx="1"/>
          </p:nvPr>
        </p:nvSpPr>
        <p:spPr>
          <a:xfrm>
            <a:off x="762400" y="1391311"/>
            <a:ext cx="7619100" cy="4909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Livvic"/>
              <a:buAutoNum type="arabicPeriod"/>
              <a:defRPr sz="1200"/>
            </a:lvl1pPr>
            <a:lvl2pPr marL="914400" lvl="1" indent="-304800" rtl="0">
              <a:spcBef>
                <a:spcPts val="1600"/>
              </a:spcBef>
              <a:spcAft>
                <a:spcPts val="0"/>
              </a:spcAft>
              <a:buSzPts val="1200"/>
              <a:buFont typeface="Roboto Condensed Light"/>
              <a:buAutoNum type="alphaLcPeriod"/>
              <a:defRPr sz="1200"/>
            </a:lvl2pPr>
            <a:lvl3pPr marL="1371600" lvl="2" indent="-304800" rtl="0">
              <a:spcBef>
                <a:spcPts val="1600"/>
              </a:spcBef>
              <a:spcAft>
                <a:spcPts val="0"/>
              </a:spcAft>
              <a:buSzPts val="1200"/>
              <a:buFont typeface="Roboto Condensed Light"/>
              <a:buAutoNum type="romanLcPeriod"/>
              <a:defRPr sz="1200"/>
            </a:lvl3pPr>
            <a:lvl4pPr marL="1828800" lvl="3" indent="-304800" rtl="0">
              <a:spcBef>
                <a:spcPts val="1600"/>
              </a:spcBef>
              <a:spcAft>
                <a:spcPts val="0"/>
              </a:spcAft>
              <a:buSzPts val="1200"/>
              <a:buFont typeface="Roboto Condensed Light"/>
              <a:buAutoNum type="arabicPeriod"/>
              <a:defRPr sz="1200"/>
            </a:lvl4pPr>
            <a:lvl5pPr marL="2286000" lvl="4" indent="-304800" rtl="0">
              <a:spcBef>
                <a:spcPts val="1600"/>
              </a:spcBef>
              <a:spcAft>
                <a:spcPts val="0"/>
              </a:spcAft>
              <a:buSzPts val="1200"/>
              <a:buFont typeface="Roboto Condensed Light"/>
              <a:buAutoNum type="alphaLcPeriod"/>
              <a:defRPr sz="1200"/>
            </a:lvl5pPr>
            <a:lvl6pPr marL="2743200" lvl="5" indent="-304800" rtl="0">
              <a:spcBef>
                <a:spcPts val="1600"/>
              </a:spcBef>
              <a:spcAft>
                <a:spcPts val="0"/>
              </a:spcAft>
              <a:buSzPts val="1200"/>
              <a:buFont typeface="Roboto Condensed Light"/>
              <a:buAutoNum type="romanLcPeriod"/>
              <a:defRPr sz="1200"/>
            </a:lvl6pPr>
            <a:lvl7pPr marL="3200400" lvl="6" indent="-304800" rtl="0">
              <a:spcBef>
                <a:spcPts val="1600"/>
              </a:spcBef>
              <a:spcAft>
                <a:spcPts val="0"/>
              </a:spcAft>
              <a:buSzPts val="1200"/>
              <a:buFont typeface="Roboto Condensed Light"/>
              <a:buAutoNum type="arabicPeriod"/>
              <a:defRPr sz="1200"/>
            </a:lvl7pPr>
            <a:lvl8pPr marL="3657600" lvl="7" indent="-304800" rtl="0">
              <a:spcBef>
                <a:spcPts val="1600"/>
              </a:spcBef>
              <a:spcAft>
                <a:spcPts val="0"/>
              </a:spcAft>
              <a:buSzPts val="1200"/>
              <a:buFont typeface="Roboto Condensed Light"/>
              <a:buAutoNum type="alphaLcPeriod"/>
              <a:defRPr sz="1200"/>
            </a:lvl8pPr>
            <a:lvl9pPr marL="4114800" lvl="8" indent="-304800" rtl="0">
              <a:spcBef>
                <a:spcPts val="1600"/>
              </a:spcBef>
              <a:spcAft>
                <a:spcPts val="1600"/>
              </a:spcAft>
              <a:buSzPts val="1200"/>
              <a:buFont typeface="Roboto Condensed Light"/>
              <a:buAutoNum type="romanLcPeriod"/>
              <a:defRPr sz="1200"/>
            </a:lvl9pPr>
          </a:lstStyle>
          <a:p>
            <a:endParaRPr/>
          </a:p>
        </p:txBody>
      </p:sp>
    </p:spTree>
    <p:extLst>
      <p:ext uri="{BB962C8B-B14F-4D97-AF65-F5344CB8AC3E}">
        <p14:creationId xmlns:p14="http://schemas.microsoft.com/office/powerpoint/2010/main" val="102784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20"/>
        <p:cNvGrpSpPr/>
        <p:nvPr/>
      </p:nvGrpSpPr>
      <p:grpSpPr>
        <a:xfrm>
          <a:off x="0" y="0"/>
          <a:ext cx="0" cy="0"/>
          <a:chOff x="0" y="0"/>
          <a:chExt cx="0" cy="0"/>
        </a:xfrm>
      </p:grpSpPr>
    </p:spTree>
    <p:extLst>
      <p:ext uri="{BB962C8B-B14F-4D97-AF65-F5344CB8AC3E}">
        <p14:creationId xmlns:p14="http://schemas.microsoft.com/office/powerpoint/2010/main" val="762132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599209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3">
  <p:cSld name="Title and body 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title"/>
          </p:nvPr>
        </p:nvSpPr>
        <p:spPr>
          <a:xfrm>
            <a:off x="726225" y="584416"/>
            <a:ext cx="7732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 name="Google Shape;117;p25"/>
          <p:cNvSpPr txBox="1">
            <a:spLocks noGrp="1"/>
          </p:cNvSpPr>
          <p:nvPr>
            <p:ph type="subTitle" idx="1"/>
          </p:nvPr>
        </p:nvSpPr>
        <p:spPr>
          <a:xfrm>
            <a:off x="3841425" y="2012433"/>
            <a:ext cx="4617000" cy="3508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2744684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243525" y="667700"/>
            <a:ext cx="4327200" cy="1847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7200"/>
              <a:buNone/>
              <a:defRPr sz="3600">
                <a:solidFill>
                  <a:schemeClr val="lt2"/>
                </a:solidFill>
              </a:defRPr>
            </a:lvl1pPr>
            <a:lvl2pPr lvl="1">
              <a:spcBef>
                <a:spcPts val="0"/>
              </a:spcBef>
              <a:spcAft>
                <a:spcPts val="0"/>
              </a:spcAft>
              <a:buClr>
                <a:schemeClr val="lt2"/>
              </a:buClr>
              <a:buSzPts val="7200"/>
              <a:buNone/>
              <a:defRPr sz="7200">
                <a:solidFill>
                  <a:schemeClr val="lt2"/>
                </a:solidFill>
              </a:defRPr>
            </a:lvl2pPr>
            <a:lvl3pPr lvl="2">
              <a:spcBef>
                <a:spcPts val="0"/>
              </a:spcBef>
              <a:spcAft>
                <a:spcPts val="0"/>
              </a:spcAft>
              <a:buClr>
                <a:schemeClr val="lt2"/>
              </a:buClr>
              <a:buSzPts val="7200"/>
              <a:buNone/>
              <a:defRPr sz="7200">
                <a:solidFill>
                  <a:schemeClr val="lt2"/>
                </a:solidFill>
              </a:defRPr>
            </a:lvl3pPr>
            <a:lvl4pPr lvl="3">
              <a:spcBef>
                <a:spcPts val="0"/>
              </a:spcBef>
              <a:spcAft>
                <a:spcPts val="0"/>
              </a:spcAft>
              <a:buClr>
                <a:schemeClr val="lt2"/>
              </a:buClr>
              <a:buSzPts val="7200"/>
              <a:buNone/>
              <a:defRPr sz="7200">
                <a:solidFill>
                  <a:schemeClr val="lt2"/>
                </a:solidFill>
              </a:defRPr>
            </a:lvl4pPr>
            <a:lvl5pPr lvl="4">
              <a:spcBef>
                <a:spcPts val="0"/>
              </a:spcBef>
              <a:spcAft>
                <a:spcPts val="0"/>
              </a:spcAft>
              <a:buClr>
                <a:schemeClr val="lt2"/>
              </a:buClr>
              <a:buSzPts val="7200"/>
              <a:buNone/>
              <a:defRPr sz="7200">
                <a:solidFill>
                  <a:schemeClr val="lt2"/>
                </a:solidFill>
              </a:defRPr>
            </a:lvl5pPr>
            <a:lvl6pPr lvl="5">
              <a:spcBef>
                <a:spcPts val="0"/>
              </a:spcBef>
              <a:spcAft>
                <a:spcPts val="0"/>
              </a:spcAft>
              <a:buClr>
                <a:schemeClr val="lt2"/>
              </a:buClr>
              <a:buSzPts val="7200"/>
              <a:buNone/>
              <a:defRPr sz="7200">
                <a:solidFill>
                  <a:schemeClr val="lt2"/>
                </a:solidFill>
              </a:defRPr>
            </a:lvl6pPr>
            <a:lvl7pPr lvl="6">
              <a:spcBef>
                <a:spcPts val="0"/>
              </a:spcBef>
              <a:spcAft>
                <a:spcPts val="0"/>
              </a:spcAft>
              <a:buClr>
                <a:schemeClr val="lt2"/>
              </a:buClr>
              <a:buSzPts val="7200"/>
              <a:buNone/>
              <a:defRPr sz="7200">
                <a:solidFill>
                  <a:schemeClr val="lt2"/>
                </a:solidFill>
              </a:defRPr>
            </a:lvl7pPr>
            <a:lvl8pPr lvl="7">
              <a:spcBef>
                <a:spcPts val="0"/>
              </a:spcBef>
              <a:spcAft>
                <a:spcPts val="0"/>
              </a:spcAft>
              <a:buClr>
                <a:schemeClr val="lt2"/>
              </a:buClr>
              <a:buSzPts val="7200"/>
              <a:buNone/>
              <a:defRPr sz="7200">
                <a:solidFill>
                  <a:schemeClr val="lt2"/>
                </a:solidFill>
              </a:defRPr>
            </a:lvl8pPr>
            <a:lvl9pPr lvl="8">
              <a:spcBef>
                <a:spcPts val="0"/>
              </a:spcBef>
              <a:spcAft>
                <a:spcPts val="0"/>
              </a:spcAft>
              <a:buClr>
                <a:schemeClr val="lt2"/>
              </a:buClr>
              <a:buSzPts val="7200"/>
              <a:buNone/>
              <a:defRPr sz="7200">
                <a:solidFill>
                  <a:schemeClr val="lt2"/>
                </a:solidFill>
              </a:defRPr>
            </a:lvl9pPr>
          </a:lstStyle>
          <a:p>
            <a:endParaRPr/>
          </a:p>
        </p:txBody>
      </p:sp>
    </p:spTree>
    <p:extLst>
      <p:ext uri="{BB962C8B-B14F-4D97-AF65-F5344CB8AC3E}">
        <p14:creationId xmlns:p14="http://schemas.microsoft.com/office/powerpoint/2010/main" val="358553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4954"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4955"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5978"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5979"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7002"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7003"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8026"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8027"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9050"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9051"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0074" name="Image" r:id="rId3" imgW="22857143" imgH="2819048" progId="">
                  <p:embed/>
                </p:oleObj>
              </mc:Choice>
              <mc:Fallback>
                <p:oleObj name="Image" r:id="rId3" imgW="22857143" imgH="2819048" progId="">
                  <p:embed/>
                  <p:pic>
                    <p:nvPicPr>
                      <p:cNvPr id="0" name="Picture 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0075" name="Image" r:id="rId5" imgW="1494385" imgH="1182930" progId="">
                  <p:embed/>
                </p:oleObj>
              </mc:Choice>
              <mc:Fallback>
                <p:oleObj name="Image" r:id="rId5" imgW="1494385" imgH="1182930" progId="">
                  <p:embed/>
                  <p:pic>
                    <p:nvPicPr>
                      <p:cNvPr id="0" name="Picture 5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2.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29"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eg"/><Relationship Id="rId27"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9.jpe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2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886" name="Image" r:id="rId23" imgW="22857143" imgH="2819048" progId="">
                  <p:embed/>
                </p:oleObj>
              </mc:Choice>
              <mc:Fallback>
                <p:oleObj name="Image" r:id="rId23" imgW="22857143" imgH="2819048" progId="">
                  <p:embed/>
                  <p:pic>
                    <p:nvPicPr>
                      <p:cNvPr id="0" name="Picture 5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887" name="Image" r:id="rId25" imgW="1494385" imgH="1182930" progId="">
                  <p:embed/>
                </p:oleObj>
              </mc:Choice>
              <mc:Fallback>
                <p:oleObj name="Image" r:id="rId25" imgW="1494385" imgH="1182930" progId="">
                  <p:embed/>
                  <p:pic>
                    <p:nvPicPr>
                      <p:cNvPr id="0" name="Picture 52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41" r:id="rId14"/>
    <p:sldLayoutId id="2147483942" r:id="rId15"/>
    <p:sldLayoutId id="2147483943" r:id="rId16"/>
    <p:sldLayoutId id="2147483944" r:id="rId17"/>
    <p:sldLayoutId id="2147483945" r:id="rId18"/>
    <p:sldLayoutId id="2147483946" r:id="rId19"/>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print">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23" cstate="print">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2/18/2022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 id="2147483937" r:id="rId15"/>
    <p:sldLayoutId id="2147483948" r:id="rId16"/>
    <p:sldLayoutId id="2147483949" r:id="rId17"/>
    <p:sldLayoutId id="2147483950" r:id="rId18"/>
    <p:sldLayoutId id="2147483951" r:id="rId19"/>
    <p:sldLayoutId id="2147483952" r:id="rId20"/>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4.xml"/><Relationship Id="rId1" Type="http://schemas.openxmlformats.org/officeDocument/2006/relationships/slideLayout" Target="../slideLayouts/slideLayout3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8.xml"/><Relationship Id="rId1" Type="http://schemas.openxmlformats.org/officeDocument/2006/relationships/slideLayout" Target="../slideLayouts/slideLayout20.xml"/><Relationship Id="rId4" Type="http://schemas.microsoft.com/office/2007/relationships/hdphoto" Target="../media/hdphoto1.wdp"/></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17.wmf"/></Relationships>
</file>

<file path=ppt/slides/_rels/slide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8.xml"/><Relationship Id="rId1" Type="http://schemas.openxmlformats.org/officeDocument/2006/relationships/slideLayout" Target="../slideLayouts/slideLayout21.xml"/><Relationship Id="rId5" Type="http://schemas.openxmlformats.org/officeDocument/2006/relationships/image" Target="../media/image134.png"/><Relationship Id="rId4" Type="http://schemas.microsoft.com/office/2007/relationships/hdphoto" Target="../media/hdphoto1.wdp"/></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6.xml"/><Relationship Id="rId4" Type="http://schemas.openxmlformats.org/officeDocument/2006/relationships/image" Target="../media/image141.png"/></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2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image" Target="../media/image150.png"/><Relationship Id="rId1" Type="http://schemas.openxmlformats.org/officeDocument/2006/relationships/slideLayout" Target="../slideLayouts/slideLayout26.xml"/><Relationship Id="rId6" Type="http://schemas.openxmlformats.org/officeDocument/2006/relationships/image" Target="../media/image154.jpeg"/><Relationship Id="rId5" Type="http://schemas.openxmlformats.org/officeDocument/2006/relationships/image" Target="../media/image153.jpeg"/><Relationship Id="rId10" Type="http://schemas.openxmlformats.org/officeDocument/2006/relationships/image" Target="../media/image158.png"/><Relationship Id="rId4" Type="http://schemas.openxmlformats.org/officeDocument/2006/relationships/image" Target="../media/image152.jpeg"/><Relationship Id="rId9" Type="http://schemas.openxmlformats.org/officeDocument/2006/relationships/image" Target="../media/image157.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160.png"/><Relationship Id="rId2" Type="http://schemas.openxmlformats.org/officeDocument/2006/relationships/slideLayout" Target="../slideLayouts/slideLayout31.xml"/><Relationship Id="rId1" Type="http://schemas.openxmlformats.org/officeDocument/2006/relationships/vmlDrawing" Target="../drawings/vmlDrawing14.vml"/><Relationship Id="rId6" Type="http://schemas.openxmlformats.org/officeDocument/2006/relationships/oleObject" Target="../embeddings/oleObject28.bin"/><Relationship Id="rId5" Type="http://schemas.openxmlformats.org/officeDocument/2006/relationships/image" Target="../media/image159.png"/><Relationship Id="rId4" Type="http://schemas.openxmlformats.org/officeDocument/2006/relationships/oleObject" Target="../embeddings/oleObject27.bin"/></Relationships>
</file>

<file path=ppt/slides/_rels/slide12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1.xml"/><Relationship Id="rId1" Type="http://schemas.openxmlformats.org/officeDocument/2006/relationships/slideLayout" Target="../slideLayouts/slideLayout25.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1.xml"/><Relationship Id="rId1" Type="http://schemas.openxmlformats.org/officeDocument/2006/relationships/vmlDrawing" Target="../drawings/vmlDrawing15.vml"/><Relationship Id="rId5" Type="http://schemas.openxmlformats.org/officeDocument/2006/relationships/image" Target="../media/image165.png"/><Relationship Id="rId4" Type="http://schemas.openxmlformats.org/officeDocument/2006/relationships/oleObject" Target="../embeddings/oleObject29.bin"/></Relationships>
</file>

<file path=ppt/slides/_rels/slide124.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notesSlide" Target="../notesSlides/notesSlide73.xml"/><Relationship Id="rId1" Type="http://schemas.openxmlformats.org/officeDocument/2006/relationships/slideLayout" Target="../slideLayouts/slideLayout25.xml"/><Relationship Id="rId6" Type="http://schemas.openxmlformats.org/officeDocument/2006/relationships/image" Target="../media/image169.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s>
</file>

<file path=ppt/slides/_rels/slide125.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61.jpeg"/><Relationship Id="rId7" Type="http://schemas.openxmlformats.org/officeDocument/2006/relationships/image" Target="../media/image177.jpeg"/><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image" Target="../media/image176.jpeg"/><Relationship Id="rId5" Type="http://schemas.openxmlformats.org/officeDocument/2006/relationships/image" Target="../media/image175.jpeg"/><Relationship Id="rId10" Type="http://schemas.openxmlformats.org/officeDocument/2006/relationships/image" Target="../media/image173.jpeg"/><Relationship Id="rId4" Type="http://schemas.openxmlformats.org/officeDocument/2006/relationships/image" Target="../media/image174.jpeg"/><Relationship Id="rId9" Type="http://schemas.openxmlformats.org/officeDocument/2006/relationships/image" Target="../media/image179.png"/></Relationships>
</file>

<file path=ppt/slides/_rels/slide12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75.xml"/><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notesSlide" Target="../notesSlides/notesSlide76.xml"/><Relationship Id="rId7" Type="http://schemas.openxmlformats.org/officeDocument/2006/relationships/image" Target="../media/image182.png"/><Relationship Id="rId2" Type="http://schemas.openxmlformats.org/officeDocument/2006/relationships/slideLayout" Target="../slideLayouts/slideLayout21.xml"/><Relationship Id="rId1" Type="http://schemas.openxmlformats.org/officeDocument/2006/relationships/vmlDrawing" Target="../drawings/vmlDrawing16.vml"/><Relationship Id="rId6" Type="http://schemas.openxmlformats.org/officeDocument/2006/relationships/oleObject" Target="../embeddings/oleObject31.bin"/><Relationship Id="rId5" Type="http://schemas.openxmlformats.org/officeDocument/2006/relationships/image" Target="../media/image181.png"/><Relationship Id="rId10" Type="http://schemas.openxmlformats.org/officeDocument/2006/relationships/image" Target="../media/image183.png"/><Relationship Id="rId4" Type="http://schemas.openxmlformats.org/officeDocument/2006/relationships/oleObject" Target="../embeddings/oleObject30.bin"/><Relationship Id="rId9" Type="http://schemas.openxmlformats.org/officeDocument/2006/relationships/oleObject" Target="../embeddings/oleObject32.bin"/></Relationships>
</file>

<file path=ppt/slides/_rels/slide12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77.xml"/><Relationship Id="rId1" Type="http://schemas.openxmlformats.org/officeDocument/2006/relationships/slideLayout" Target="../slideLayouts/slideLayout25.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29.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notesSlide" Target="../notesSlides/notesSlide78.xml"/><Relationship Id="rId1" Type="http://schemas.openxmlformats.org/officeDocument/2006/relationships/slideLayout" Target="../slideLayouts/slideLayout25.xml"/><Relationship Id="rId6" Type="http://schemas.openxmlformats.org/officeDocument/2006/relationships/image" Target="../media/image192.jpeg"/><Relationship Id="rId5" Type="http://schemas.openxmlformats.org/officeDocument/2006/relationships/image" Target="../media/image191.jpeg"/><Relationship Id="rId10" Type="http://schemas.openxmlformats.org/officeDocument/2006/relationships/image" Target="../media/image196.jpeg"/><Relationship Id="rId4" Type="http://schemas.openxmlformats.org/officeDocument/2006/relationships/image" Target="../media/image190.jpeg"/><Relationship Id="rId9" Type="http://schemas.openxmlformats.org/officeDocument/2006/relationships/image" Target="../media/image195.jpeg"/></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130.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89.jpeg"/><Relationship Id="rId7" Type="http://schemas.openxmlformats.org/officeDocument/2006/relationships/image" Target="../media/image199.jpeg"/><Relationship Id="rId2" Type="http://schemas.openxmlformats.org/officeDocument/2006/relationships/notesSlide" Target="../notesSlides/notesSlide79.xml"/><Relationship Id="rId1" Type="http://schemas.openxmlformats.org/officeDocument/2006/relationships/slideLayout" Target="../slideLayouts/slideLayout25.xml"/><Relationship Id="rId6" Type="http://schemas.openxmlformats.org/officeDocument/2006/relationships/image" Target="../media/image192.jpeg"/><Relationship Id="rId5" Type="http://schemas.openxmlformats.org/officeDocument/2006/relationships/image" Target="../media/image198.jpeg"/><Relationship Id="rId10" Type="http://schemas.openxmlformats.org/officeDocument/2006/relationships/image" Target="../media/image202.jpeg"/><Relationship Id="rId4" Type="http://schemas.openxmlformats.org/officeDocument/2006/relationships/image" Target="../media/image197.jpeg"/><Relationship Id="rId9" Type="http://schemas.openxmlformats.org/officeDocument/2006/relationships/image" Target="../media/image201.jpeg"/></Relationships>
</file>

<file path=ppt/slides/_rels/slide131.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189.jpeg"/><Relationship Id="rId7" Type="http://schemas.openxmlformats.org/officeDocument/2006/relationships/image" Target="../media/image206.jpeg"/><Relationship Id="rId2" Type="http://schemas.openxmlformats.org/officeDocument/2006/relationships/notesSlide" Target="../notesSlides/notesSlide80.xml"/><Relationship Id="rId1" Type="http://schemas.openxmlformats.org/officeDocument/2006/relationships/slideLayout" Target="../slideLayouts/slideLayout25.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 Id="rId9" Type="http://schemas.openxmlformats.org/officeDocument/2006/relationships/image" Target="../media/image208.jpeg"/></Relationships>
</file>

<file path=ppt/slides/_rels/slide13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3.xml"/><Relationship Id="rId1" Type="http://schemas.openxmlformats.org/officeDocument/2006/relationships/slideLayout" Target="../slideLayouts/slideLayout31.xml"/></Relationships>
</file>

<file path=ppt/slides/_rels/slide13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84.xml"/><Relationship Id="rId1" Type="http://schemas.openxmlformats.org/officeDocument/2006/relationships/slideLayout" Target="../slideLayouts/slideLayout31.xml"/></Relationships>
</file>

<file path=ppt/slides/_rels/slide13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5.xml"/><Relationship Id="rId1" Type="http://schemas.openxmlformats.org/officeDocument/2006/relationships/slideLayout" Target="../slideLayouts/slideLayout25.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3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7.png"/><Relationship Id="rId7" Type="http://schemas.openxmlformats.org/officeDocument/2006/relationships/image" Target="../media/image219.png"/><Relationship Id="rId2" Type="http://schemas.openxmlformats.org/officeDocument/2006/relationships/notesSlide" Target="../notesSlides/notesSlide86.xml"/><Relationship Id="rId1" Type="http://schemas.openxmlformats.org/officeDocument/2006/relationships/slideLayout" Target="../slideLayouts/slideLayout2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8.png"/><Relationship Id="rId9" Type="http://schemas.openxmlformats.org/officeDocument/2006/relationships/image" Target="../media/image221.png"/></Relationships>
</file>

<file path=ppt/slides/_rels/slide13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87.xml"/><Relationship Id="rId1" Type="http://schemas.openxmlformats.org/officeDocument/2006/relationships/slideLayout" Target="../slideLayouts/slideLayout25.xml"/><Relationship Id="rId6" Type="http://schemas.openxmlformats.org/officeDocument/2006/relationships/image" Target="../media/image225.jpeg"/><Relationship Id="rId5" Type="http://schemas.openxmlformats.org/officeDocument/2006/relationships/image" Target="../media/image224.png"/><Relationship Id="rId4" Type="http://schemas.openxmlformats.org/officeDocument/2006/relationships/image" Target="../media/image223.jpeg"/></Relationships>
</file>

<file path=ppt/slides/_rels/slide139.xml.rels><?xml version="1.0" encoding="UTF-8" standalone="yes"?>
<Relationships xmlns="http://schemas.openxmlformats.org/package/2006/relationships"><Relationship Id="rId8" Type="http://schemas.openxmlformats.org/officeDocument/2006/relationships/image" Target="../media/image230.jpeg"/><Relationship Id="rId3" Type="http://schemas.openxmlformats.org/officeDocument/2006/relationships/image" Target="../media/image222.jpeg"/><Relationship Id="rId7" Type="http://schemas.openxmlformats.org/officeDocument/2006/relationships/image" Target="../media/image229.jpeg"/><Relationship Id="rId2" Type="http://schemas.openxmlformats.org/officeDocument/2006/relationships/notesSlide" Target="../notesSlides/notesSlide88.xml"/><Relationship Id="rId1" Type="http://schemas.openxmlformats.org/officeDocument/2006/relationships/slideLayout" Target="../slideLayouts/slideLayout25.xml"/><Relationship Id="rId6" Type="http://schemas.openxmlformats.org/officeDocument/2006/relationships/image" Target="../media/image228.jpeg"/><Relationship Id="rId5" Type="http://schemas.openxmlformats.org/officeDocument/2006/relationships/image" Target="../media/image227.png"/><Relationship Id="rId4" Type="http://schemas.openxmlformats.org/officeDocument/2006/relationships/image" Target="../media/image226.jpeg"/><Relationship Id="rId9" Type="http://schemas.openxmlformats.org/officeDocument/2006/relationships/image" Target="../media/image231.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fif"/><Relationship Id="rId3" Type="http://schemas.openxmlformats.org/officeDocument/2006/relationships/image" Target="../media/image38.png"/><Relationship Id="rId7" Type="http://schemas.openxmlformats.org/officeDocument/2006/relationships/image" Target="../media/image40.jfif"/><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hyperlink" Target="https://zh.wikipedia.org/zh-tw/%E5%8F%B2%E8%92%82%E5%A4%AB%C2%B7%E4%B9%94%E5%B8%83%E6%96%AF" TargetMode="External"/><Relationship Id="rId5" Type="http://schemas.openxmlformats.org/officeDocument/2006/relationships/image" Target="../media/image39.jpeg"/><Relationship Id="rId4" Type="http://schemas.microsoft.com/office/2007/relationships/hdphoto" Target="../media/hdphoto2.wdp"/></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1.xml"/></Relationships>
</file>

<file path=ppt/slides/_rels/slide14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0.xml"/><Relationship Id="rId1" Type="http://schemas.openxmlformats.org/officeDocument/2006/relationships/slideLayout" Target="../slideLayouts/slideLayout31.xml"/><Relationship Id="rId4" Type="http://schemas.openxmlformats.org/officeDocument/2006/relationships/image" Target="../media/image233.jpeg"/></Relationships>
</file>

<file path=ppt/slides/_rels/slide14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91.xml"/><Relationship Id="rId1" Type="http://schemas.openxmlformats.org/officeDocument/2006/relationships/slideLayout" Target="../slideLayouts/slideLayout37.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4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92.xml"/><Relationship Id="rId1" Type="http://schemas.openxmlformats.org/officeDocument/2006/relationships/slideLayout" Target="../slideLayouts/slideLayout3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8.xml"/><Relationship Id="rId1" Type="http://schemas.openxmlformats.org/officeDocument/2006/relationships/slideLayout" Target="../slideLayouts/slideLayout21.xml"/><Relationship Id="rId4" Type="http://schemas.microsoft.com/office/2007/relationships/hdphoto" Target="../media/hdphoto1.wdp"/></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44.jfif"/><Relationship Id="rId4" Type="http://schemas.openxmlformats.org/officeDocument/2006/relationships/image" Target="../media/image43.jpeg"/></Relationships>
</file>

<file path=ppt/slides/_rels/slide150.xml.rels><?xml version="1.0" encoding="UTF-8" standalone="yes"?>
<Relationships xmlns="http://schemas.openxmlformats.org/package/2006/relationships"><Relationship Id="rId3" Type="http://schemas.openxmlformats.org/officeDocument/2006/relationships/hyperlink" Target="https://12basic.edu.tw/" TargetMode="External"/><Relationship Id="rId2" Type="http://schemas.openxmlformats.org/officeDocument/2006/relationships/notesSlide" Target="../notesSlides/notesSlide94.xml"/><Relationship Id="rId1" Type="http://schemas.openxmlformats.org/officeDocument/2006/relationships/slideLayout" Target="../slideLayouts/slideLayout3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slide" Target="slide2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96.xml"/><Relationship Id="rId1" Type="http://schemas.openxmlformats.org/officeDocument/2006/relationships/slideLayout" Target="../slideLayouts/slideLayout31.xml"/></Relationships>
</file>

<file path=ppt/slides/_rels/slide15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41.jpeg"/></Relationships>
</file>

<file path=ppt/slides/_rels/slide15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16.png"/></Relationships>
</file>

<file path=ppt/slides/_rels/slide155.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s://www.youtube.com/watch?v=TZwK0Vjvt48" TargetMode="External"/><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44.png"/><Relationship Id="rId4"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eoEC-jYxwhI" TargetMode="External"/><Relationship Id="rId7"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5.jpg"/><Relationship Id="rId5" Type="http://schemas.openxmlformats.org/officeDocument/2006/relationships/hyperlink" Target="https://youtu.be/QfzQNyPXVAg?t=1130" TargetMode="External"/><Relationship Id="rId4" Type="http://schemas.openxmlformats.org/officeDocument/2006/relationships/hyperlink" Target="https://youtu.be/fFdpe0xMfx4"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70.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hyperlink" Target="http://12basic.edu.tw/" TargetMode="External"/><Relationship Id="rId2" Type="http://schemas.openxmlformats.org/officeDocument/2006/relationships/notesSlide" Target="../notesSlides/notesSlide101.xml"/><Relationship Id="rId1" Type="http://schemas.openxmlformats.org/officeDocument/2006/relationships/slideLayout" Target="../slideLayouts/slideLayout19.xml"/><Relationship Id="rId4" Type="http://schemas.openxmlformats.org/officeDocument/2006/relationships/image" Target="../media/image239.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83.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63.jpeg"/><Relationship Id="rId2" Type="http://schemas.openxmlformats.org/officeDocument/2006/relationships/image" Target="../media/image262.pn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8.xml.rels><?xml version="1.0" encoding="UTF-8" standalone="yes"?>
<Relationships xmlns="http://schemas.openxmlformats.org/package/2006/relationships"><Relationship Id="rId3" Type="http://schemas.openxmlformats.org/officeDocument/2006/relationships/hyperlink" Target="http://adapt.k12ea.gov.tw/index.php" TargetMode="External"/><Relationship Id="rId2" Type="http://schemas.openxmlformats.org/officeDocument/2006/relationships/notesSlide" Target="../notesSlides/notesSlide105.xml"/><Relationship Id="rId1" Type="http://schemas.openxmlformats.org/officeDocument/2006/relationships/slideLayout" Target="../slideLayouts/slideLayout15.xml"/><Relationship Id="rId4" Type="http://schemas.openxmlformats.org/officeDocument/2006/relationships/image" Target="../media/image264.png"/></Relationships>
</file>

<file path=ppt/slides/_rels/slide18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9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png"/><Relationship Id="rId1" Type="http://schemas.openxmlformats.org/officeDocument/2006/relationships/slideLayout" Target="../slideLayouts/slideLayout4.xml"/><Relationship Id="rId5" Type="http://schemas.openxmlformats.org/officeDocument/2006/relationships/image" Target="../media/image268.png"/><Relationship Id="rId4" Type="http://schemas.openxmlformats.org/officeDocument/2006/relationships/image" Target="../media/image267.png"/></Relationships>
</file>

<file path=ppt/slides/_rels/slide1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17.wmf"/></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gif"/></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 Target="slide28.xml"/><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3.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hyperlink" Target="https://adapt.k12ea.gov.tw/" TargetMode="External"/><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60.pn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1.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slide" Target="slide4.xml"/><Relationship Id="rId2" Type="http://schemas.openxmlformats.org/officeDocument/2006/relationships/slide" Target="slide27.xml"/><Relationship Id="rId1" Type="http://schemas.openxmlformats.org/officeDocument/2006/relationships/slideLayout" Target="../slideLayouts/slideLayout26.xml"/><Relationship Id="rId6" Type="http://schemas.openxmlformats.org/officeDocument/2006/relationships/slide" Target="slide38.xml"/><Relationship Id="rId5" Type="http://schemas.openxmlformats.org/officeDocument/2006/relationships/slide" Target="slide61.xml"/><Relationship Id="rId4" Type="http://schemas.openxmlformats.org/officeDocument/2006/relationships/slide" Target="slide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7.wmf"/></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3.xml"/><Relationship Id="rId16" Type="http://schemas.openxmlformats.org/officeDocument/2006/relationships/diagramColors" Target="../diagrams/colors3.xml"/><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6.png"/><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31.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1.xml"/><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32.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hyperlink" Target="https://ptc.entry.edu.tw/"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7.xml"/><Relationship Id="rId1" Type="http://schemas.openxmlformats.org/officeDocument/2006/relationships/slideLayout" Target="../slideLayouts/slideLayout31.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6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8.xml"/><Relationship Id="rId1" Type="http://schemas.openxmlformats.org/officeDocument/2006/relationships/slideLayout" Target="../slideLayouts/slideLayout3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hyperlink" Target="file:///\\&#20351;&#29992;&#32773;&#36039;&#26009;\1100114-110&#24180;&#24230;&#23459;&#35611;&#22296;&#26371;&#35696;\&#20154;&#25165;&#25918;&#23565;&#22320;&#26041;&#23601;&#26159;&#22825;&#25165;.flv" TargetMode="External"/><Relationship Id="rId2" Type="http://schemas.openxmlformats.org/officeDocument/2006/relationships/image" Target="../media/image15.png"/><Relationship Id="rId1" Type="http://schemas.openxmlformats.org/officeDocument/2006/relationships/slideLayout" Target="../slideLayouts/slideLayout22.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110.xml"/><Relationship Id="rId3" Type="http://schemas.openxmlformats.org/officeDocument/2006/relationships/slide" Target="slide50.xml"/><Relationship Id="rId7" Type="http://schemas.openxmlformats.org/officeDocument/2006/relationships/slide" Target="slide21.xml"/><Relationship Id="rId12" Type="http://schemas.openxmlformats.org/officeDocument/2006/relationships/slide" Target="slide82.xml"/><Relationship Id="rId17" Type="http://schemas.openxmlformats.org/officeDocument/2006/relationships/image" Target="../media/image92.png"/><Relationship Id="rId2" Type="http://schemas.openxmlformats.org/officeDocument/2006/relationships/notesSlide" Target="../notesSlides/notesSlide39.xml"/><Relationship Id="rId16" Type="http://schemas.openxmlformats.org/officeDocument/2006/relationships/slide" Target="slide101.xml"/><Relationship Id="rId1" Type="http://schemas.openxmlformats.org/officeDocument/2006/relationships/slideLayout" Target="../slideLayouts/slideLayout39.xml"/><Relationship Id="rId6" Type="http://schemas.openxmlformats.org/officeDocument/2006/relationships/slide" Target="slide33.xml"/><Relationship Id="rId11" Type="http://schemas.openxmlformats.org/officeDocument/2006/relationships/slide" Target="slide89.xml"/><Relationship Id="rId5" Type="http://schemas.openxmlformats.org/officeDocument/2006/relationships/slide" Target="slide27.xml"/><Relationship Id="rId15" Type="http://schemas.openxmlformats.org/officeDocument/2006/relationships/slide" Target="slide93.xml"/><Relationship Id="rId10" Type="http://schemas.openxmlformats.org/officeDocument/2006/relationships/slide" Target="slide25.xml"/><Relationship Id="rId4" Type="http://schemas.openxmlformats.org/officeDocument/2006/relationships/slide" Target="slide43.xml"/><Relationship Id="rId9" Type="http://schemas.openxmlformats.org/officeDocument/2006/relationships/slide" Target="slide80.xml"/><Relationship Id="rId14" Type="http://schemas.openxmlformats.org/officeDocument/2006/relationships/slide" Target="slide96.xml"/></Relationships>
</file>

<file path=ppt/slides/_rels/slide6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94.png"/><Relationship Id="rId4" Type="http://schemas.openxmlformats.org/officeDocument/2006/relationships/diagramLayout" Target="../diagrams/layout13.xml"/><Relationship Id="rId9" Type="http://schemas.microsoft.com/office/2007/relationships/hdphoto" Target="../media/hdphoto6.wdp"/></Relationships>
</file>

<file path=ppt/slides/_rels/slide6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3.png"/><Relationship Id="rId1" Type="http://schemas.openxmlformats.org/officeDocument/2006/relationships/slideLayout" Target="../slideLayouts/slideLayout21.xml"/><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2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microsoft.com/office/2007/relationships/hdphoto" Target="../media/hdphoto7.wdp"/><Relationship Id="rId5" Type="http://schemas.openxmlformats.org/officeDocument/2006/relationships/image" Target="../media/image107.png"/><Relationship Id="rId4" Type="http://schemas.openxmlformats.org/officeDocument/2006/relationships/image" Target="../media/image106.png"/></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7" Type="http://schemas.microsoft.com/office/2007/relationships/hdphoto" Target="../media/hdphoto8.wdp"/><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7" Type="http://schemas.microsoft.com/office/2007/relationships/hdphoto" Target="../media/hdphoto10.wdp"/><Relationship Id="rId2" Type="http://schemas.openxmlformats.org/officeDocument/2006/relationships/notesSlide" Target="../notesSlides/notesSlide48.xml"/><Relationship Id="rId1" Type="http://schemas.openxmlformats.org/officeDocument/2006/relationships/slideLayout" Target="../slideLayouts/slideLayout21.xml"/><Relationship Id="rId6" Type="http://schemas.openxmlformats.org/officeDocument/2006/relationships/image" Target="../media/image112.png"/><Relationship Id="rId5" Type="http://schemas.openxmlformats.org/officeDocument/2006/relationships/image" Target="../media/image105.png"/><Relationship Id="rId4" Type="http://schemas.microsoft.com/office/2007/relationships/hdphoto" Target="../media/hdphoto9.wdp"/></Relationships>
</file>

<file path=ppt/slides/_rels/slide8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21.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05.png"/><Relationship Id="rId9" Type="http://schemas.openxmlformats.org/officeDocument/2006/relationships/image" Target="../media/image117.png"/></Relationships>
</file>

<file path=ppt/slides/_rels/slide8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2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05.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123.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9.png"/><Relationship Id="rId7" Type="http://schemas.openxmlformats.org/officeDocument/2006/relationships/image" Target="../media/image16.png"/><Relationship Id="rId2" Type="http://schemas.openxmlformats.org/officeDocument/2006/relationships/image" Target="../media/image128.png"/><Relationship Id="rId1" Type="http://schemas.openxmlformats.org/officeDocument/2006/relationships/slideLayout" Target="../slideLayouts/slideLayout26.xml"/><Relationship Id="rId6" Type="http://schemas.openxmlformats.org/officeDocument/2006/relationships/slide" Target="slide28.xml"/><Relationship Id="rId5" Type="http://schemas.openxmlformats.org/officeDocument/2006/relationships/image" Target="../media/image131.png"/><Relationship Id="rId4" Type="http://schemas.openxmlformats.org/officeDocument/2006/relationships/image" Target="../media/image130.png"/></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21.xml"/><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593533" y="1644549"/>
            <a:ext cx="8057014" cy="830997"/>
          </a:xfrm>
          <a:prstGeom prst="rect">
            <a:avLst/>
          </a:prstGeom>
          <a:noFill/>
        </p:spPr>
        <p:txBody>
          <a:bodyPr wrap="none" lIns="91440" tIns="45720" rIns="91440" bIns="45720">
            <a:spAutoFit/>
          </a:bodyPr>
          <a:lstStyle/>
          <a:p>
            <a:pPr algn="ctr"/>
            <a:r>
              <a:rPr lang="zh-TW" altLang="en-US" sz="48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屏東縣</a:t>
            </a:r>
            <a:r>
              <a:rPr lang="en-US" altLang="zh-TW" sz="48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111</a:t>
            </a:r>
            <a:r>
              <a:rPr lang="zh-TW" altLang="en-US" sz="48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年度</a:t>
            </a:r>
            <a:r>
              <a:rPr lang="zh-TW" altLang="en-US" sz="48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適性</a:t>
            </a:r>
            <a:r>
              <a:rPr lang="zh-TW" altLang="en-US" sz="48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入學宣導</a:t>
            </a:r>
          </a:p>
        </p:txBody>
      </p:sp>
      <p:pic>
        <p:nvPicPr>
          <p:cNvPr id="4" name="圖片 3">
            <a:extLst>
              <a:ext uri="{FF2B5EF4-FFF2-40B4-BE49-F238E27FC236}">
                <a16:creationId xmlns:a16="http://schemas.microsoft.com/office/drawing/2014/main" id="{BCE8AA4E-4186-4669-B986-0B1B40A578D0}"/>
              </a:ext>
            </a:extLst>
          </p:cNvPr>
          <p:cNvPicPr>
            <a:picLocks noChangeAspect="1"/>
          </p:cNvPicPr>
          <p:nvPr/>
        </p:nvPicPr>
        <p:blipFill>
          <a:blip r:embed="rId3" cstate="print"/>
          <a:stretch>
            <a:fillRect/>
          </a:stretch>
        </p:blipFill>
        <p:spPr>
          <a:xfrm>
            <a:off x="16148" y="2781676"/>
            <a:ext cx="1154770" cy="1154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4610" name="Picture 2" descr="「屏東縣」的圖片搜尋結果">
            <a:extLst>
              <a:ext uri="{FF2B5EF4-FFF2-40B4-BE49-F238E27FC236}">
                <a16:creationId xmlns:a16="http://schemas.microsoft.com/office/drawing/2014/main" id="{BE37CD30-F2D6-4D69-95D5-D6833E2978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366C9FAA-BED9-4385-AF80-0873A3BAB2F8}"/>
              </a:ext>
            </a:extLst>
          </p:cNvPr>
          <p:cNvSpPr txBox="1"/>
          <p:nvPr/>
        </p:nvSpPr>
        <p:spPr>
          <a:xfrm>
            <a:off x="2339752" y="2672807"/>
            <a:ext cx="4740728" cy="1384995"/>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屏東縣適性入學宣導團講師</a:t>
            </a:r>
            <a:r>
              <a:rPr lang="en-US" altLang="zh-TW" sz="2800" dirty="0">
                <a:latin typeface="微軟正黑體" panose="020B0604030504040204" pitchFamily="34" charset="-120"/>
                <a:ea typeface="微軟正黑體" panose="020B0604030504040204" pitchFamily="34" charset="-120"/>
              </a:rPr>
              <a:t>:</a:t>
            </a:r>
          </a:p>
          <a:p>
            <a:r>
              <a:rPr lang="zh-TW" altLang="en-US" sz="2400" dirty="0">
                <a:latin typeface="微軟正黑體" panose="020B0604030504040204" pitchFamily="34" charset="-120"/>
                <a:ea typeface="微軟正黑體" panose="020B0604030504040204" pitchFamily="34" charset="-120"/>
              </a:rPr>
              <a:t>     麟洛國中</a:t>
            </a:r>
            <a:r>
              <a:rPr lang="zh-TW" altLang="en-US" sz="2800" dirty="0">
                <a:solidFill>
                  <a:srgbClr val="333399"/>
                </a:solidFill>
                <a:latin typeface="標楷體" panose="03000509000000000000" pitchFamily="65" charset="-120"/>
                <a:ea typeface="標楷體" panose="03000509000000000000" pitchFamily="65" charset="-120"/>
              </a:rPr>
              <a:t> 賴詠清 校長</a:t>
            </a:r>
            <a:endParaRPr lang="en-US" altLang="zh-TW" sz="2800" dirty="0">
              <a:solidFill>
                <a:srgbClr val="333399"/>
              </a:solidFill>
              <a:latin typeface="標楷體" panose="03000509000000000000" pitchFamily="65" charset="-120"/>
              <a:ea typeface="標楷體" panose="03000509000000000000" pitchFamily="65" charset="-120"/>
            </a:endParaRPr>
          </a:p>
          <a:p>
            <a:pPr algn="ctr"/>
            <a:r>
              <a:rPr lang="en-US" altLang="zh-TW" sz="2800" u="sng" dirty="0">
                <a:solidFill>
                  <a:srgbClr val="0000FF"/>
                </a:solidFill>
                <a:latin typeface="標楷體" panose="03000509000000000000" pitchFamily="65" charset="-120"/>
                <a:ea typeface="標楷體" panose="03000509000000000000" pitchFamily="65" charset="-120"/>
              </a:rPr>
              <a:t>fuhuey2944@gmail.com</a:t>
            </a:r>
            <a:endParaRPr lang="zh-TW" altLang="en-US" sz="2800" u="sng" dirty="0">
              <a:solidFill>
                <a:srgbClr val="0000FF"/>
              </a:solidFill>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EC11E716-5466-4E9B-BC88-F45ED47D6958}"/>
              </a:ext>
            </a:extLst>
          </p:cNvPr>
          <p:cNvSpPr/>
          <p:nvPr/>
        </p:nvSpPr>
        <p:spPr>
          <a:xfrm>
            <a:off x="3112623" y="4630956"/>
            <a:ext cx="2918748"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TW" sz="4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全真顏體" pitchFamily="49" charset="-120"/>
              </a:rPr>
              <a:t>111.02.18</a:t>
            </a:r>
            <a:endParaRPr lang="zh-TW" altLang="en-US" sz="4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全真顏體" pitchFamily="49" charset="-120"/>
            </a:endParaRPr>
          </a:p>
        </p:txBody>
      </p:sp>
      <p:sp>
        <p:nvSpPr>
          <p:cNvPr id="8" name="矩形 7"/>
          <p:cNvSpPr/>
          <p:nvPr/>
        </p:nvSpPr>
        <p:spPr>
          <a:xfrm rot="21055342">
            <a:off x="-59541" y="5210448"/>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屏東好好</a:t>
            </a:r>
            <a:endParaRPr lang="zh-TW" altLang="en-US" sz="4800" b="1" cap="none" spc="0" dirty="0">
              <a:ln/>
              <a:solidFill>
                <a:schemeClr val="accent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矩形 8"/>
          <p:cNvSpPr/>
          <p:nvPr/>
        </p:nvSpPr>
        <p:spPr>
          <a:xfrm rot="21148557">
            <a:off x="43012" y="5891541"/>
            <a:ext cx="2646878" cy="830997"/>
          </a:xfrm>
          <a:prstGeom prst="rect">
            <a:avLst/>
          </a:prstGeom>
          <a:noFill/>
          <a:ln>
            <a:solidFill>
              <a:schemeClr val="bg1">
                <a:lumMod val="85000"/>
              </a:schemeClr>
            </a:solidFill>
          </a:ln>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留縣升學</a:t>
            </a:r>
            <a:endParaRPr lang="zh-TW" altLang="en-US" sz="4800" b="1" cap="none" spc="0" dirty="0">
              <a:ln/>
              <a:solidFill>
                <a:schemeClr val="accent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7956376" y="5478945"/>
            <a:ext cx="1103244" cy="1379055"/>
          </a:xfrm>
          <a:prstGeom prst="rect">
            <a:avLst/>
          </a:prstGeom>
        </p:spPr>
      </p:pic>
      <p:sp>
        <p:nvSpPr>
          <p:cNvPr id="13" name="矩形 12"/>
          <p:cNvSpPr/>
          <p:nvPr/>
        </p:nvSpPr>
        <p:spPr>
          <a:xfrm rot="21055342">
            <a:off x="6948097" y="4711103"/>
            <a:ext cx="1261884" cy="523220"/>
          </a:xfrm>
          <a:prstGeom prst="rect">
            <a:avLst/>
          </a:prstGeom>
          <a:solidFill>
            <a:srgbClr val="FFFF00"/>
          </a:solid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2800" dirty="0">
                <a:ln/>
                <a:latin typeface="微軟正黑體" panose="020B0604030504040204" pitchFamily="34" charset="-120"/>
                <a:ea typeface="微軟正黑體" panose="020B0604030504040204" pitchFamily="34" charset="-120"/>
              </a:rPr>
              <a:t>我屏東</a:t>
            </a:r>
            <a:endParaRPr lang="zh-TW" altLang="en-US" sz="2800" b="1" cap="none" spc="0" dirty="0">
              <a:ln/>
              <a:effectLst/>
              <a:latin typeface="微軟正黑體" panose="020B0604030504040204" pitchFamily="34" charset="-120"/>
              <a:ea typeface="微軟正黑體" panose="020B0604030504040204" pitchFamily="34" charset="-120"/>
            </a:endParaRPr>
          </a:p>
        </p:txBody>
      </p:sp>
      <p:sp>
        <p:nvSpPr>
          <p:cNvPr id="14" name="矩形 13"/>
          <p:cNvSpPr/>
          <p:nvPr/>
        </p:nvSpPr>
        <p:spPr>
          <a:xfrm rot="21148557">
            <a:off x="7267329" y="5151580"/>
            <a:ext cx="1571264" cy="523220"/>
          </a:xfrm>
          <a:prstGeom prst="rect">
            <a:avLst/>
          </a:prstGeom>
          <a:solidFill>
            <a:srgbClr val="FFFF00"/>
          </a:solid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2800" dirty="0">
                <a:ln/>
                <a:latin typeface="微軟正黑體" panose="020B0604030504040204" pitchFamily="34" charset="-120"/>
                <a:ea typeface="微軟正黑體" panose="020B0604030504040204" pitchFamily="34" charset="-120"/>
              </a:rPr>
              <a:t>我驕傲</a:t>
            </a:r>
            <a:r>
              <a:rPr lang="en-US" altLang="zh-TW" sz="2800" dirty="0">
                <a:ln/>
                <a:latin typeface="微軟正黑體" panose="020B0604030504040204" pitchFamily="34" charset="-120"/>
                <a:ea typeface="微軟正黑體" panose="020B0604030504040204" pitchFamily="34" charset="-120"/>
              </a:rPr>
              <a:t>…</a:t>
            </a:r>
            <a:endParaRPr lang="zh-TW" altLang="en-US" sz="2800" b="1" cap="none" spc="0" dirty="0">
              <a:ln/>
              <a:effectLst/>
              <a:latin typeface="微軟正黑體" panose="020B0604030504040204" pitchFamily="34" charset="-120"/>
              <a:ea typeface="微軟正黑體" panose="020B0604030504040204"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9649B4B-5B21-4FA5-AF86-9D35728F6B41}" type="datetime1">
              <a:rPr lang="en-US" altLang="zh-TW" smtClean="0"/>
              <a:pPr/>
              <a:t>2/18/2022</a:t>
            </a:fld>
            <a:endParaRPr lang="en-US" dirty="0"/>
          </a:p>
        </p:txBody>
      </p:sp>
      <p:sp>
        <p:nvSpPr>
          <p:cNvPr id="4" name="標題 1"/>
          <p:cNvSpPr txBox="1">
            <a:spLocks/>
          </p:cNvSpPr>
          <p:nvPr/>
        </p:nvSpPr>
        <p:spPr>
          <a:xfrm>
            <a:off x="1431876" y="240086"/>
            <a:ext cx="6571343" cy="1049235"/>
          </a:xfrm>
          <a:prstGeom prst="rect">
            <a:avLst/>
          </a:prstGeom>
        </p:spPr>
        <p:txBody>
          <a:bodyP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5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八大智能</a:t>
            </a:r>
            <a:endParaRPr lang="en-US" altLang="zh-TW" sz="5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3" y="1289322"/>
            <a:ext cx="7074105" cy="5443746"/>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082" y="2636912"/>
            <a:ext cx="1389998" cy="24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8"/>
          <p:cNvSpPr txBox="1">
            <a:spLocks noChangeArrowheads="1"/>
          </p:cNvSpPr>
          <p:nvPr/>
        </p:nvSpPr>
        <p:spPr bwMode="auto">
          <a:xfrm>
            <a:off x="6948264" y="-27384"/>
            <a:ext cx="2160240" cy="107721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zh-TW" sz="2800" u="sng" dirty="0">
                <a:solidFill>
                  <a:srgbClr val="FFFF00"/>
                </a:solidFill>
                <a:latin typeface="標楷體" pitchFamily="65" charset="-120"/>
                <a:ea typeface="標楷體" pitchFamily="65" charset="-120"/>
              </a:rPr>
              <a:t>Gardner</a:t>
            </a:r>
          </a:p>
          <a:p>
            <a:pPr algn="ctr">
              <a:spcBef>
                <a:spcPct val="50000"/>
              </a:spcBef>
            </a:pPr>
            <a:r>
              <a:rPr lang="zh-TW" altLang="en-US" sz="2400" u="sng" dirty="0">
                <a:solidFill>
                  <a:srgbClr val="FFFF00"/>
                </a:solidFill>
                <a:latin typeface="標楷體" pitchFamily="65" charset="-120"/>
                <a:ea typeface="標楷體" pitchFamily="65" charset="-120"/>
              </a:rPr>
              <a:t>多元智慧理論</a:t>
            </a:r>
          </a:p>
        </p:txBody>
      </p:sp>
    </p:spTree>
    <p:extLst>
      <p:ext uri="{BB962C8B-B14F-4D97-AF65-F5344CB8AC3E}">
        <p14:creationId xmlns:p14="http://schemas.microsoft.com/office/powerpoint/2010/main" val="32632628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755576" y="2276872"/>
            <a:ext cx="7772400" cy="977900"/>
          </a:xfrm>
        </p:spPr>
        <p:txBody>
          <a:bodyPr>
            <a:normAutofit fontScale="85000" lnSpcReduction="20000"/>
          </a:bodyPr>
          <a:lstStyle/>
          <a:p>
            <a:r>
              <a:rPr kumimoji="1" lang="zh-TW" altLang="en-US" sz="6000" dirty="0">
                <a:solidFill>
                  <a:srgbClr val="FF0000"/>
                </a:solidFill>
                <a:latin typeface="微軟正黑體" pitchFamily="34" charset="-120"/>
                <a:ea typeface="微軟正黑體" pitchFamily="34" charset="-120"/>
              </a:rPr>
              <a:t>屏東區</a:t>
            </a:r>
            <a:r>
              <a:rPr kumimoji="1" lang="zh-TW" altLang="zh-TW" sz="6000" dirty="0">
                <a:solidFill>
                  <a:srgbClr val="FF0000"/>
                </a:solidFill>
                <a:latin typeface="微軟正黑體" pitchFamily="34" charset="-120"/>
                <a:ea typeface="微軟正黑體" pitchFamily="34" charset="-120"/>
              </a:rPr>
              <a:t>免試入學</a:t>
            </a:r>
            <a:r>
              <a:rPr kumimoji="1" lang="zh-TW" altLang="en-US" sz="6000" dirty="0">
                <a:solidFill>
                  <a:srgbClr val="FF0000"/>
                </a:solidFill>
                <a:latin typeface="微軟正黑體" pitchFamily="34" charset="-120"/>
                <a:ea typeface="微軟正黑體" pitchFamily="34" charset="-120"/>
              </a:rPr>
              <a:t>其他管道</a:t>
            </a:r>
          </a:p>
          <a:p>
            <a:pPr algn="ctr"/>
            <a:endParaRPr lang="zh-TW" altLang="en-US" sz="5400" b="1" dirty="0">
              <a:latin typeface="微軟正黑體" panose="020B0604030504040204" pitchFamily="34" charset="-120"/>
              <a:ea typeface="微軟正黑體" panose="020B0604030504040204" pitchFamily="34" charset="-120"/>
            </a:endParaRP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9809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276872"/>
            <a:ext cx="9144000" cy="1800200"/>
          </a:xfrm>
          <a:prstGeom prst="rect">
            <a:avLst/>
          </a:prstGeom>
          <a:gradFill>
            <a:gsLst>
              <a:gs pos="0">
                <a:srgbClr val="33CCFF">
                  <a:alpha val="20000"/>
                </a:srgbClr>
              </a:gs>
              <a:gs pos="50000">
                <a:srgbClr val="00B0F0">
                  <a:alpha val="30000"/>
                </a:srgbClr>
              </a:gs>
              <a:gs pos="100000">
                <a:srgbClr val="00B0F0">
                  <a:alpha val="1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TW" altLang="en-US" sz="4400" b="1" dirty="0">
                <a:solidFill>
                  <a:srgbClr val="C00000"/>
                </a:solidFill>
                <a:latin typeface="微軟正黑體" panose="020B0604030504040204" pitchFamily="34" charset="-120"/>
                <a:ea typeface="微軟正黑體" panose="020B0604030504040204" pitchFamily="34" charset="-120"/>
              </a:rPr>
              <a:t>七年一貫制</a:t>
            </a:r>
          </a:p>
        </p:txBody>
      </p:sp>
    </p:spTree>
    <p:extLst>
      <p:ext uri="{BB962C8B-B14F-4D97-AF65-F5344CB8AC3E}">
        <p14:creationId xmlns:p14="http://schemas.microsoft.com/office/powerpoint/2010/main" val="14390892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2" name="CustomShape 1"/>
          <p:cNvSpPr/>
          <p:nvPr/>
        </p:nvSpPr>
        <p:spPr>
          <a:xfrm>
            <a:off x="8604360" y="6526800"/>
            <a:ext cx="574560" cy="21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74587BFF-FB08-4029-8692-C5418FFEF7C7}" type="slidenum">
              <a:rPr lang="en-US" sz="1200" b="0" strike="noStrike" spc="-1">
                <a:solidFill>
                  <a:srgbClr val="9A5315"/>
                </a:solidFill>
                <a:latin typeface="Arial"/>
                <a:ea typeface="Microsoft JhengHei UI"/>
              </a:rPr>
              <a:t>102</a:t>
            </a:fld>
            <a:endParaRPr lang="en-US" sz="1200" b="0" strike="noStrike" spc="-1">
              <a:latin typeface="Arial"/>
            </a:endParaRPr>
          </a:p>
        </p:txBody>
      </p:sp>
      <p:pic>
        <p:nvPicPr>
          <p:cNvPr id="2523" name="Picture 3"/>
          <p:cNvPicPr/>
          <p:nvPr/>
        </p:nvPicPr>
        <p:blipFill>
          <a:blip r:embed="rId2"/>
          <a:stretch/>
        </p:blipFill>
        <p:spPr>
          <a:xfrm>
            <a:off x="337860" y="326700"/>
            <a:ext cx="8468280" cy="6204600"/>
          </a:xfrm>
          <a:prstGeom prst="rect">
            <a:avLst/>
          </a:prstGeom>
          <a:ln>
            <a:noFill/>
          </a:ln>
        </p:spPr>
      </p:pic>
    </p:spTree>
    <p:extLst>
      <p:ext uri="{BB962C8B-B14F-4D97-AF65-F5344CB8AC3E}">
        <p14:creationId xmlns:p14="http://schemas.microsoft.com/office/powerpoint/2010/main" val="260989173"/>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七年一貫制</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graphicFrame>
        <p:nvGraphicFramePr>
          <p:cNvPr id="6" name="內容版面配置區 3"/>
          <p:cNvGraphicFramePr>
            <a:graphicFrameLocks noGrp="1"/>
          </p:cNvGraphicFramePr>
          <p:nvPr>
            <p:ph idx="4294967295"/>
          </p:nvPr>
        </p:nvGraphicFramePr>
        <p:xfrm>
          <a:off x="179512" y="1498431"/>
          <a:ext cx="8640961" cy="4566583"/>
        </p:xfrm>
        <a:graphic>
          <a:graphicData uri="http://schemas.openxmlformats.org/drawingml/2006/table">
            <a:tbl>
              <a:tblPr firstRow="1" bandRow="1">
                <a:tableStyleId>{5940675A-B579-460E-94D1-54222C63F5DA}</a:tableStyleId>
              </a:tblPr>
              <a:tblGrid>
                <a:gridCol w="1418665">
                  <a:extLst>
                    <a:ext uri="{9D8B030D-6E8A-4147-A177-3AD203B41FA5}">
                      <a16:colId xmlns:a16="http://schemas.microsoft.com/office/drawing/2014/main" val="20000"/>
                    </a:ext>
                  </a:extLst>
                </a:gridCol>
                <a:gridCol w="1677679">
                  <a:extLst>
                    <a:ext uri="{9D8B030D-6E8A-4147-A177-3AD203B41FA5}">
                      <a16:colId xmlns:a16="http://schemas.microsoft.com/office/drawing/2014/main" val="20001"/>
                    </a:ext>
                  </a:extLst>
                </a:gridCol>
                <a:gridCol w="648072">
                  <a:extLst>
                    <a:ext uri="{9D8B030D-6E8A-4147-A177-3AD203B41FA5}">
                      <a16:colId xmlns:a16="http://schemas.microsoft.com/office/drawing/2014/main" val="3189818104"/>
                    </a:ext>
                  </a:extLst>
                </a:gridCol>
                <a:gridCol w="2736304">
                  <a:extLst>
                    <a:ext uri="{9D8B030D-6E8A-4147-A177-3AD203B41FA5}">
                      <a16:colId xmlns:a16="http://schemas.microsoft.com/office/drawing/2014/main" val="20002"/>
                    </a:ext>
                  </a:extLst>
                </a:gridCol>
                <a:gridCol w="2160241">
                  <a:extLst>
                    <a:ext uri="{9D8B030D-6E8A-4147-A177-3AD203B41FA5}">
                      <a16:colId xmlns:a16="http://schemas.microsoft.com/office/drawing/2014/main" val="20004"/>
                    </a:ext>
                  </a:extLst>
                </a:gridCol>
              </a:tblGrid>
              <a:tr h="210444">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招生學校</a:t>
                      </a:r>
                    </a:p>
                  </a:txBody>
                  <a:tcPr marT="45723" marB="45723" anchor="ctr">
                    <a:lnL w="12700" cmpd="sng">
                      <a:noFill/>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招生系別</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名額</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考試科目</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招生日程</a:t>
                      </a:r>
                    </a:p>
                  </a:txBody>
                  <a:tcPr marT="45723" marB="45723" anchor="ctr">
                    <a:lnL w="12700" cap="flat" cmpd="sng" algn="ctr">
                      <a:solidFill>
                        <a:schemeClr val="tx1"/>
                      </a:solidFill>
                      <a:prstDash val="dashDot"/>
                      <a:round/>
                      <a:headEnd type="none" w="med" len="med"/>
                      <a:tailEnd type="none" w="med" len="med"/>
                    </a:lnL>
                    <a:lnR w="12700" cmpd="sng">
                      <a:noFill/>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extLst>
                  <a:ext uri="{0D108BD9-81ED-4DB2-BD59-A6C34878D82A}">
                    <a16:rowId xmlns:a16="http://schemas.microsoft.com/office/drawing/2014/main" val="10000"/>
                  </a:ext>
                </a:extLst>
              </a:tr>
              <a:tr h="275194">
                <a:tc rowSpan="3">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台南應用科技大學</a:t>
                      </a:r>
                    </a:p>
                  </a:txBody>
                  <a:tcPr marT="45723" marB="45723" anchor="ctr">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美術系</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100</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素描</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(300</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3">
                  <a:txBody>
                    <a:bodyPr/>
                    <a:lstStyle/>
                    <a:p>
                      <a:pPr algn="l"/>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網路報名</a:t>
                      </a:r>
                      <a:endPar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111.2.09(</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至</a:t>
                      </a:r>
                      <a:b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111.3.09(</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考試  </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111.3.26(</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六</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放榜  </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111.3.31(</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報到  </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111.4.18(</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前</a:t>
                      </a:r>
                    </a:p>
                  </a:txBody>
                  <a:tcPr marT="45723" marB="45723">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825577">
                <a:tc vMerge="1">
                  <a:txBody>
                    <a:bodyPr/>
                    <a:lstStyle/>
                    <a:p>
                      <a:endParaRPr lang="zh-TW" altLang="en-US" sz="3200" dirty="0"/>
                    </a:p>
                  </a:txBody>
                  <a:tcPr/>
                </a:tc>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音樂系</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65</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樂理</a:t>
                      </a: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含音樂常識</a:t>
                      </a: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)(100</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聽寫</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筆試</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視唱</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面試</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主修科目</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(400</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pPr algn="l"/>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7039">
                <a:tc vMerge="1">
                  <a:txBody>
                    <a:bodyPr/>
                    <a:lstStyle/>
                    <a:p>
                      <a:endParaRPr lang="zh-TW" altLang="en-US" sz="3200" dirty="0"/>
                    </a:p>
                  </a:txBody>
                  <a:tcPr/>
                </a:tc>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舞蹈系</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45</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舞蹈基本動作</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(300</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自創動作組合</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(400</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pPr algn="l"/>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01823">
                <a:tc>
                  <a:txBody>
                    <a:bodyPr/>
                    <a:lstStyle/>
                    <a:p>
                      <a:pPr algn="ct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東方設計大學</a:t>
                      </a:r>
                    </a:p>
                  </a:txBody>
                  <a:tcPr marT="45723" marB="45723" anchor="ctr">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rgbClr val="CCFFFF"/>
                    </a:solidFill>
                  </a:tcPr>
                </a:tc>
                <a:tc>
                  <a:txBody>
                    <a:bodyPr/>
                    <a:lstStyle/>
                    <a:p>
                      <a:pPr algn="ctr"/>
                      <a:r>
                        <a:rPr lang="zh-TW" altLang="en-US" sz="2400" b="1" spc="-500" baseline="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美術工藝系</a:t>
                      </a:r>
                      <a:b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美術專長</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a:t>
                      </a:r>
                      <a:endPar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靜物素描</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(300</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書面審查</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報名  </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111.2.21(</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起</a:t>
                      </a:r>
                      <a:endPar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書審資料繳交</a:t>
                      </a:r>
                      <a:b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111.4.08(</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endPar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放榜  </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111.4.20(</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報到  </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111.6.15(</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p>
                  </a:txBody>
                  <a:tcPr marT="45723" marB="45723">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15" name="標題 1"/>
          <p:cNvSpPr txBox="1">
            <a:spLocks/>
          </p:cNvSpPr>
          <p:nvPr/>
        </p:nvSpPr>
        <p:spPr>
          <a:xfrm>
            <a:off x="1547664" y="620099"/>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招生學校</a:t>
            </a:r>
            <a:r>
              <a:rPr lang="en-US" altLang="zh-TW" sz="3600" b="1" dirty="0">
                <a:solidFill>
                  <a:srgbClr val="C00000"/>
                </a:solidFill>
                <a:latin typeface="微軟正黑體" panose="020B0604030504040204" pitchFamily="34" charset="-120"/>
                <a:ea typeface="微軟正黑體" panose="020B0604030504040204" pitchFamily="34" charset="-120"/>
              </a:rPr>
              <a:t>(</a:t>
            </a:r>
            <a:r>
              <a:rPr lang="zh-TW" altLang="en-US" sz="3600" b="1" dirty="0">
                <a:solidFill>
                  <a:srgbClr val="C00000"/>
                </a:solidFill>
                <a:latin typeface="微軟正黑體" panose="020B0604030504040204" pitchFamily="34" charset="-120"/>
                <a:ea typeface="微軟正黑體" panose="020B0604030504040204" pitchFamily="34" charset="-120"/>
              </a:rPr>
              <a:t>技專校院</a:t>
            </a:r>
            <a:r>
              <a:rPr lang="en-US" altLang="zh-TW" sz="3600" b="1" dirty="0">
                <a:solidFill>
                  <a:srgbClr val="C00000"/>
                </a:solidFill>
                <a:latin typeface="微軟正黑體" panose="020B0604030504040204" pitchFamily="34" charset="-120"/>
                <a:ea typeface="微軟正黑體" panose="020B0604030504040204" pitchFamily="34" charset="-120"/>
              </a:rPr>
              <a:t>)</a:t>
            </a:r>
            <a:endParaRPr lang="zh-TW" altLang="en-US" sz="3600" b="1" dirty="0">
              <a:solidFill>
                <a:srgbClr val="C00000"/>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2771800" y="6381328"/>
            <a:ext cx="3672408" cy="369332"/>
          </a:xfrm>
          <a:prstGeom prst="rect">
            <a:avLst/>
          </a:prstGeom>
          <a:noFill/>
        </p:spPr>
        <p:txBody>
          <a:bodyPr wrap="square" rtlCol="0">
            <a:spAutoFit/>
          </a:bodyPr>
          <a:lstStyle/>
          <a:p>
            <a:r>
              <a:rPr lang="zh-TW" altLang="en-US" sz="1800" b="1" dirty="0">
                <a:solidFill>
                  <a:srgbClr val="0000FF"/>
                </a:solidFill>
                <a:latin typeface="微軟正黑體" panose="020B0604030504040204" pitchFamily="34" charset="-120"/>
                <a:ea typeface="微軟正黑體" panose="020B0604030504040204" pitchFamily="34" charset="-120"/>
              </a:rPr>
              <a:t>各招生日程及名額以簡章公告為準</a:t>
            </a:r>
          </a:p>
        </p:txBody>
      </p:sp>
    </p:spTree>
    <p:extLst>
      <p:ext uri="{BB962C8B-B14F-4D97-AF65-F5344CB8AC3E}">
        <p14:creationId xmlns:p14="http://schemas.microsoft.com/office/powerpoint/2010/main" val="40528555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七年一貫制</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graphicFrame>
        <p:nvGraphicFramePr>
          <p:cNvPr id="6" name="內容版面配置區 3"/>
          <p:cNvGraphicFramePr>
            <a:graphicFrameLocks noGrp="1"/>
          </p:cNvGraphicFramePr>
          <p:nvPr>
            <p:ph idx="4294967295"/>
          </p:nvPr>
        </p:nvGraphicFramePr>
        <p:xfrm>
          <a:off x="305780" y="1404863"/>
          <a:ext cx="8640961" cy="5099060"/>
        </p:xfrm>
        <a:graphic>
          <a:graphicData uri="http://schemas.openxmlformats.org/drawingml/2006/table">
            <a:tbl>
              <a:tblPr firstRow="1" bandRow="1">
                <a:tableStyleId>{5940675A-B579-460E-94D1-54222C63F5DA}</a:tableStyleId>
              </a:tblPr>
              <a:tblGrid>
                <a:gridCol w="1418665">
                  <a:extLst>
                    <a:ext uri="{9D8B030D-6E8A-4147-A177-3AD203B41FA5}">
                      <a16:colId xmlns:a16="http://schemas.microsoft.com/office/drawing/2014/main" val="20000"/>
                    </a:ext>
                  </a:extLst>
                </a:gridCol>
                <a:gridCol w="1677679">
                  <a:extLst>
                    <a:ext uri="{9D8B030D-6E8A-4147-A177-3AD203B41FA5}">
                      <a16:colId xmlns:a16="http://schemas.microsoft.com/office/drawing/2014/main" val="20001"/>
                    </a:ext>
                  </a:extLst>
                </a:gridCol>
                <a:gridCol w="648072">
                  <a:extLst>
                    <a:ext uri="{9D8B030D-6E8A-4147-A177-3AD203B41FA5}">
                      <a16:colId xmlns:a16="http://schemas.microsoft.com/office/drawing/2014/main" val="3189818104"/>
                    </a:ext>
                  </a:extLst>
                </a:gridCol>
                <a:gridCol w="2736304">
                  <a:extLst>
                    <a:ext uri="{9D8B030D-6E8A-4147-A177-3AD203B41FA5}">
                      <a16:colId xmlns:a16="http://schemas.microsoft.com/office/drawing/2014/main" val="20002"/>
                    </a:ext>
                  </a:extLst>
                </a:gridCol>
                <a:gridCol w="2160241">
                  <a:extLst>
                    <a:ext uri="{9D8B030D-6E8A-4147-A177-3AD203B41FA5}">
                      <a16:colId xmlns:a16="http://schemas.microsoft.com/office/drawing/2014/main" val="20004"/>
                    </a:ext>
                  </a:extLst>
                </a:gridCol>
              </a:tblGrid>
              <a:tr h="440522">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招生學校</a:t>
                      </a:r>
                    </a:p>
                  </a:txBody>
                  <a:tcPr marT="45723" marB="45723" anchor="ctr">
                    <a:lnL w="12700" cmpd="sng">
                      <a:noFill/>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招生系別</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名額</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考試內容</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招生日程</a:t>
                      </a:r>
                    </a:p>
                  </a:txBody>
                  <a:tcPr marT="45723" marB="45723" anchor="ctr">
                    <a:lnL w="12700" cap="flat" cmpd="sng" algn="ctr">
                      <a:solidFill>
                        <a:schemeClr val="tx1"/>
                      </a:solidFill>
                      <a:prstDash val="dashDot"/>
                      <a:round/>
                      <a:headEnd type="none" w="med" len="med"/>
                      <a:tailEnd type="none" w="med" len="med"/>
                    </a:lnL>
                    <a:lnR w="12700" cmpd="sng">
                      <a:noFill/>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extLst>
                  <a:ext uri="{0D108BD9-81ED-4DB2-BD59-A6C34878D82A}">
                    <a16:rowId xmlns:a16="http://schemas.microsoft.com/office/drawing/2014/main" val="10000"/>
                  </a:ext>
                </a:extLst>
              </a:tr>
              <a:tr h="1524866">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國立臺北藝術大學</a:t>
                      </a:r>
                    </a:p>
                  </a:txBody>
                  <a:tcPr marT="45723" marB="45723" anchor="ctr">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舞蹈學系</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30</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不分科目，採用組合動作測試，分初試及複試</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網路填表通訊報名</a:t>
                      </a: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111.2.14(</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2.18(</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考試  </a:t>
                      </a: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111.3.17(</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3.19(</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六</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放榜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111.6.14(</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報到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111.6.15(</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1287666">
                <a:tc rowSpan="2">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國立臺南藝術大學</a:t>
                      </a:r>
                    </a:p>
                  </a:txBody>
                  <a:tcPr marT="45723" marB="45723" anchor="ctr">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noFill/>
                      <a:prstDash val="dash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中國音樂學系</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30</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初試：演奏</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唱</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自選曲</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複試：音樂專業測驗</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            演奏</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唱</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網路報名</a:t>
                      </a: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110.12.13(</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至</a:t>
                      </a:r>
                      <a:b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111.1.04(</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考試</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111.2.26(</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六</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)~28(</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放榜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111.3.11(</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報到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111.3.31(</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前</a:t>
                      </a:r>
                    </a:p>
                  </a:txBody>
                  <a:tcPr marT="45723" marB="45723">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1762066">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rgbClr val="CCFFFF"/>
                    </a:solidFill>
                  </a:tcPr>
                </a:tc>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音樂學系</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30</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初試：演奏</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複試：演奏</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網路報名</a:t>
                      </a:r>
                      <a:b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110.11.15(</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考試</a:t>
                      </a: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 初試</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111.1.08(</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六</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)-09(</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 </a:t>
                      </a: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 複試</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111.3.05(</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六</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)-06(</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放榜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111.3.11(</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前</a:t>
                      </a: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l"/>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報到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111.3.31(</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前</a:t>
                      </a:r>
                    </a:p>
                  </a:txBody>
                  <a:tcPr marT="45723" marB="45723">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15" name="標題 1"/>
          <p:cNvSpPr txBox="1">
            <a:spLocks/>
          </p:cNvSpPr>
          <p:nvPr/>
        </p:nvSpPr>
        <p:spPr>
          <a:xfrm>
            <a:off x="1547664" y="582131"/>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招生學校</a:t>
            </a:r>
            <a:r>
              <a:rPr lang="en-US" altLang="zh-TW" sz="3600" b="1" dirty="0">
                <a:solidFill>
                  <a:srgbClr val="C00000"/>
                </a:solidFill>
                <a:latin typeface="微軟正黑體" panose="020B0604030504040204" pitchFamily="34" charset="-120"/>
                <a:ea typeface="微軟正黑體" panose="020B0604030504040204" pitchFamily="34" charset="-120"/>
              </a:rPr>
              <a:t>(</a:t>
            </a:r>
            <a:r>
              <a:rPr lang="zh-TW" altLang="en-US" sz="3600" b="1" dirty="0">
                <a:solidFill>
                  <a:srgbClr val="C00000"/>
                </a:solidFill>
                <a:latin typeface="微軟正黑體" panose="020B0604030504040204" pitchFamily="34" charset="-120"/>
                <a:ea typeface="微軟正黑體" panose="020B0604030504040204" pitchFamily="34" charset="-120"/>
              </a:rPr>
              <a:t>普通大學</a:t>
            </a:r>
            <a:r>
              <a:rPr lang="en-US" altLang="zh-TW" sz="3600" b="1" dirty="0">
                <a:solidFill>
                  <a:srgbClr val="C00000"/>
                </a:solidFill>
                <a:latin typeface="微軟正黑體" panose="020B0604030504040204" pitchFamily="34" charset="-120"/>
                <a:ea typeface="微軟正黑體" panose="020B0604030504040204" pitchFamily="34" charset="-120"/>
              </a:rPr>
              <a:t>)</a:t>
            </a:r>
            <a:endParaRPr lang="zh-TW" altLang="en-US" sz="3600" b="1" dirty="0">
              <a:solidFill>
                <a:srgbClr val="C00000"/>
              </a:solidFill>
              <a:latin typeface="微軟正黑體" panose="020B0604030504040204" pitchFamily="34" charset="-120"/>
              <a:ea typeface="微軟正黑體" panose="020B0604030504040204" pitchFamily="34" charset="-120"/>
            </a:endParaRPr>
          </a:p>
        </p:txBody>
      </p:sp>
      <p:sp>
        <p:nvSpPr>
          <p:cNvPr id="8" name="動作按鈕: 首頁 7">
            <a:hlinkClick r:id="rId3" action="ppaction://hlinksldjump" highlightClick="1"/>
          </p:cNvPr>
          <p:cNvSpPr/>
          <p:nvPr/>
        </p:nvSpPr>
        <p:spPr>
          <a:xfrm>
            <a:off x="0" y="6309320"/>
            <a:ext cx="611560" cy="548680"/>
          </a:xfrm>
          <a:prstGeom prst="actionButtonHom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2790056" y="6488668"/>
            <a:ext cx="3672408" cy="369332"/>
          </a:xfrm>
          <a:prstGeom prst="rect">
            <a:avLst/>
          </a:prstGeom>
          <a:noFill/>
        </p:spPr>
        <p:txBody>
          <a:bodyPr wrap="square" rtlCol="0">
            <a:spAutoFit/>
          </a:bodyPr>
          <a:lstStyle/>
          <a:p>
            <a:r>
              <a:rPr lang="zh-TW" altLang="en-US" sz="1800" b="1" dirty="0">
                <a:solidFill>
                  <a:srgbClr val="0000FF"/>
                </a:solidFill>
                <a:latin typeface="微軟正黑體" panose="020B0604030504040204" pitchFamily="34" charset="-120"/>
                <a:ea typeface="微軟正黑體" panose="020B0604030504040204" pitchFamily="34" charset="-120"/>
              </a:rPr>
              <a:t>各招生日程及名額以簡章公告為準</a:t>
            </a:r>
          </a:p>
        </p:txBody>
      </p:sp>
    </p:spTree>
    <p:extLst>
      <p:ext uri="{BB962C8B-B14F-4D97-AF65-F5344CB8AC3E}">
        <p14:creationId xmlns:p14="http://schemas.microsoft.com/office/powerpoint/2010/main" val="35450120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2365363202"/>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24116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62226763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413531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346452934"/>
              </p:ext>
            </p:extLst>
          </p:nvPr>
        </p:nvGraphicFramePr>
        <p:xfrm>
          <a:off x="575469" y="1700808"/>
          <a:ext cx="7993062" cy="2895440"/>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r h="579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dbl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舞蹈班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dbl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extLst>
      <p:ext uri="{BB962C8B-B14F-4D97-AF65-F5344CB8AC3E}">
        <p14:creationId xmlns:p14="http://schemas.microsoft.com/office/powerpoint/2010/main" val="21562374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val="20000"/>
                    </a:ext>
                  </a:extLst>
                </a:gridCol>
                <a:gridCol w="2511951">
                  <a:extLst>
                    <a:ext uri="{9D8B030D-6E8A-4147-A177-3AD203B41FA5}">
                      <a16:colId xmlns:a16="http://schemas.microsoft.com/office/drawing/2014/main" val="20001"/>
                    </a:ext>
                  </a:extLst>
                </a:gridCol>
                <a:gridCol w="2920663">
                  <a:extLst>
                    <a:ext uri="{9D8B030D-6E8A-4147-A177-3AD203B41FA5}">
                      <a16:colId xmlns:a16="http://schemas.microsoft.com/office/drawing/2014/main" val="20002"/>
                    </a:ext>
                  </a:extLst>
                </a:gridCol>
                <a:gridCol w="2727157">
                  <a:extLst>
                    <a:ext uri="{9D8B030D-6E8A-4147-A177-3AD203B41FA5}">
                      <a16:colId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復興高中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新竹女中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清水高中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rPr>
                        <a:t>彰化高中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rPr>
                        <a:t>豐原高中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新莊中學</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新營高中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嘉義女中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陽明高中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5"/>
                  </a:ext>
                </a:extLst>
              </a:tr>
              <a:tr h="47213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臺東女中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6"/>
                  </a:ext>
                </a:extLst>
              </a:tr>
              <a:tr h="496944">
                <a:tc vMerge="1">
                  <a:txBody>
                    <a:bodyPr/>
                    <a:lstStyle/>
                    <a:p>
                      <a:endParaRPr lang="zh-TW" altLang="en-US"/>
                    </a:p>
                  </a:txBody>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endParaRPr lang="zh-TW" alt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花蓮女中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133">
                <a:tc vMerge="1">
                  <a:txBody>
                    <a:bodyPr/>
                    <a:lstStyle/>
                    <a:p>
                      <a:endParaRPr lang="zh-TW" altLang="en-US" dirty="0"/>
                    </a:p>
                  </a:txBody>
                  <a:tcPr/>
                </a:tc>
                <a:tc>
                  <a:txBody>
                    <a:bodyPr/>
                    <a:lstStyle/>
                    <a:p>
                      <a:pPr algn="ctr">
                        <a:lnSpc>
                          <a:spcPts val="1800"/>
                        </a:lnSpc>
                        <a:spcAft>
                          <a:spcPts val="0"/>
                        </a:spcAft>
                      </a:pP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8"/>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solidFill>
                <a:latin typeface="微軟正黑體" panose="020B0604030504040204" pitchFamily="34" charset="-120"/>
                <a:ea typeface="微軟正黑體" panose="020B0604030504040204" pitchFamily="34" charset="-120"/>
              </a:rPr>
              <a:t>111</a:t>
            </a:r>
            <a:r>
              <a:rPr lang="zh-TW" altLang="en-US" sz="2800" b="1" dirty="0">
                <a:solidFill>
                  <a:schemeClr val="tx1"/>
                </a:solidFill>
                <a:latin typeface="微軟正黑體" panose="020B0604030504040204" pitchFamily="34" charset="-120"/>
                <a:ea typeface="微軟正黑體" panose="020B0604030504040204" pitchFamily="34" charset="-120"/>
              </a:rPr>
              <a:t>學年度藝術才能班甄選入學主辦學校</a:t>
            </a:r>
          </a:p>
        </p:txBody>
      </p:sp>
      <p:pic>
        <p:nvPicPr>
          <p:cNvPr id="7" name="圖片 6">
            <a:hlinkClick r:id="rId2" action="ppaction://hlinksldjump"/>
            <a:extLst>
              <a:ext uri="{FF2B5EF4-FFF2-40B4-BE49-F238E27FC236}">
                <a16:creationId xmlns:a16="http://schemas.microsoft.com/office/drawing/2014/main"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endParaRPr kumimoji="1" lang="en-US" altLang="zh-TW" sz="3200" dirty="0">
              <a:solidFill>
                <a:srgbClr val="FF0000"/>
              </a:solidFill>
              <a:latin typeface="微軟正黑體" pitchFamily="34" charset="-120"/>
              <a:ea typeface="微軟正黑體" pitchFamily="34" charset="-120"/>
            </a:endParaRPr>
          </a:p>
          <a:p>
            <a:pPr algn="ctr" eaLnBrk="1" hangingPunct="1"/>
            <a:r>
              <a:rPr kumimoji="1" lang="en-US" altLang="zh-TW" sz="3200" dirty="0">
                <a:latin typeface="微軟正黑體" pitchFamily="34" charset="-120"/>
                <a:ea typeface="微軟正黑體" pitchFamily="34" charset="-120"/>
              </a:rPr>
              <a:t>111</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a:latin typeface="微軟正黑體" pitchFamily="34" charset="-120"/>
                <a:ea typeface="微軟正黑體" pitchFamily="34" charset="-120"/>
              </a:rPr>
              <a:t>月</a:t>
            </a:r>
            <a:r>
              <a:rPr kumimoji="1" lang="en-US" altLang="zh-TW" sz="3200" dirty="0">
                <a:latin typeface="微軟正黑體" pitchFamily="34" charset="-120"/>
                <a:ea typeface="微軟正黑體" pitchFamily="34" charset="-120"/>
              </a:rPr>
              <a:t>19-25</a:t>
            </a:r>
            <a:r>
              <a:rPr kumimoji="1" lang="zh-TW" altLang="en-US" sz="3200" dirty="0">
                <a:latin typeface="微軟正黑體" pitchFamily="34" charset="-120"/>
                <a:ea typeface="微軟正黑體" pitchFamily="34" charset="-120"/>
              </a:rPr>
              <a:t>日</a:t>
            </a:r>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nvGraphicFramePr>
        <p:xfrm>
          <a:off x="497694" y="1340767"/>
          <a:ext cx="8136906" cy="4204069"/>
        </p:xfrm>
        <a:graphic>
          <a:graphicData uri="http://schemas.openxmlformats.org/drawingml/2006/table">
            <a:tbl>
              <a:tblPr/>
              <a:tblGrid>
                <a:gridCol w="2950472">
                  <a:extLst>
                    <a:ext uri="{9D8B030D-6E8A-4147-A177-3AD203B41FA5}">
                      <a16:colId xmlns:a16="http://schemas.microsoft.com/office/drawing/2014/main" val="20000"/>
                    </a:ext>
                  </a:extLst>
                </a:gridCol>
                <a:gridCol w="5186434">
                  <a:extLst>
                    <a:ext uri="{9D8B030D-6E8A-4147-A177-3AD203B41FA5}">
                      <a16:colId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機車修護科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1896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576064">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美髮技術科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
        <p:nvSpPr>
          <p:cNvPr id="3" name="文字方塊 2">
            <a:extLst>
              <a:ext uri="{FF2B5EF4-FFF2-40B4-BE49-F238E27FC236}">
                <a16:creationId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9649B4B-5B21-4FA5-AF86-9D35728F6B41}" type="datetime1">
              <a:rPr lang="en-US" altLang="zh-TW" smtClean="0"/>
              <a:pPr/>
              <a:t>2/18/2022</a:t>
            </a:fld>
            <a:endParaRPr lang="en-US" dirty="0"/>
          </a:p>
        </p:txBody>
      </p:sp>
      <p:sp>
        <p:nvSpPr>
          <p:cNvPr id="4" name="標題 1"/>
          <p:cNvSpPr txBox="1">
            <a:spLocks/>
          </p:cNvSpPr>
          <p:nvPr/>
        </p:nvSpPr>
        <p:spPr>
          <a:xfrm>
            <a:off x="1431876" y="240086"/>
            <a:ext cx="6571343" cy="1049235"/>
          </a:xfrm>
          <a:prstGeom prst="rect">
            <a:avLst/>
          </a:prstGeom>
        </p:spPr>
        <p:txBody>
          <a:bodyP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5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八大智能</a:t>
            </a:r>
            <a:endParaRPr lang="en-US" altLang="zh-TW" sz="5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3" y="1289322"/>
            <a:ext cx="7074105" cy="5443746"/>
          </a:xfrm>
          <a:prstGeom prst="rect">
            <a:avLst/>
          </a:prstGeom>
        </p:spPr>
      </p:pic>
      <p:grpSp>
        <p:nvGrpSpPr>
          <p:cNvPr id="3" name="群組 2"/>
          <p:cNvGrpSpPr/>
          <p:nvPr/>
        </p:nvGrpSpPr>
        <p:grpSpPr>
          <a:xfrm>
            <a:off x="1187624" y="1268760"/>
            <a:ext cx="7074104" cy="5464319"/>
            <a:chOff x="1187624" y="1268760"/>
            <a:chExt cx="7074104" cy="5464319"/>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1289322"/>
              <a:ext cx="7074104" cy="5443746"/>
            </a:xfrm>
            <a:prstGeom prst="rect">
              <a:avLst/>
            </a:prstGeom>
          </p:spPr>
        </p:pic>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13233" t="2646" r="71498" b="76190"/>
            <a:stretch/>
          </p:blipFill>
          <p:spPr>
            <a:xfrm>
              <a:off x="4427984" y="1268760"/>
              <a:ext cx="1080121" cy="1152128"/>
            </a:xfrm>
            <a:prstGeom prst="rect">
              <a:avLst/>
            </a:prstGeom>
          </p:spPr>
        </p:pic>
        <p:pic>
          <p:nvPicPr>
            <p:cNvPr id="8" name="圖片 7"/>
            <p:cNvPicPr>
              <a:picLocks noChangeAspect="1"/>
            </p:cNvPicPr>
            <p:nvPr/>
          </p:nvPicPr>
          <p:blipFill rotWithShape="1">
            <a:blip r:embed="rId2" cstate="print">
              <a:extLst>
                <a:ext uri="{28A0092B-C50C-407E-A947-70E740481C1C}">
                  <a14:useLocalDpi xmlns:a14="http://schemas.microsoft.com/office/drawing/2010/main" val="0"/>
                </a:ext>
              </a:extLst>
            </a:blip>
            <a:srcRect l="68308" t="74650" r="14774" b="3304"/>
            <a:stretch/>
          </p:blipFill>
          <p:spPr>
            <a:xfrm>
              <a:off x="5724128" y="4941168"/>
              <a:ext cx="1196776" cy="1200150"/>
            </a:xfrm>
            <a:prstGeom prst="rect">
              <a:avLst/>
            </a:prstGeom>
          </p:spPr>
        </p:pic>
        <p:pic>
          <p:nvPicPr>
            <p:cNvPr id="9" name="圖片 8"/>
            <p:cNvPicPr>
              <a:picLocks noChangeAspect="1"/>
            </p:cNvPicPr>
            <p:nvPr/>
          </p:nvPicPr>
          <p:blipFill rotWithShape="1">
            <a:blip r:embed="rId2" cstate="print">
              <a:extLst>
                <a:ext uri="{28A0092B-C50C-407E-A947-70E740481C1C}">
                  <a14:useLocalDpi xmlns:a14="http://schemas.microsoft.com/office/drawing/2010/main" val="0"/>
                </a:ext>
              </a:extLst>
            </a:blip>
            <a:srcRect l="75802" t="42154" r="8549" b="45297"/>
            <a:stretch/>
          </p:blipFill>
          <p:spPr>
            <a:xfrm>
              <a:off x="4401147" y="6049904"/>
              <a:ext cx="1106957" cy="683175"/>
            </a:xfrm>
            <a:prstGeom prst="rect">
              <a:avLst/>
            </a:prstGeom>
          </p:spPr>
        </p:pic>
        <p:pic>
          <p:nvPicPr>
            <p:cNvPr id="10" name="圖片 9"/>
            <p:cNvPicPr>
              <a:picLocks noChangeAspect="1"/>
            </p:cNvPicPr>
            <p:nvPr/>
          </p:nvPicPr>
          <p:blipFill rotWithShape="1">
            <a:blip r:embed="rId2" cstate="print">
              <a:extLst>
                <a:ext uri="{28A0092B-C50C-407E-A947-70E740481C1C}">
                  <a14:useLocalDpi xmlns:a14="http://schemas.microsoft.com/office/drawing/2010/main" val="0"/>
                </a:ext>
              </a:extLst>
            </a:blip>
            <a:srcRect l="68577" t="2561" r="15712" b="76792"/>
            <a:stretch/>
          </p:blipFill>
          <p:spPr>
            <a:xfrm>
              <a:off x="6012160" y="1916832"/>
              <a:ext cx="1111439" cy="1123950"/>
            </a:xfrm>
            <a:prstGeom prst="rect">
              <a:avLst/>
            </a:prstGeom>
          </p:spPr>
        </p:pic>
        <p:pic>
          <p:nvPicPr>
            <p:cNvPr id="11" name="圖片 10"/>
            <p:cNvPicPr>
              <a:picLocks noChangeAspect="1"/>
            </p:cNvPicPr>
            <p:nvPr/>
          </p:nvPicPr>
          <p:blipFill rotWithShape="1">
            <a:blip r:embed="rId2" cstate="print">
              <a:extLst>
                <a:ext uri="{28A0092B-C50C-407E-A947-70E740481C1C}">
                  <a14:useLocalDpi xmlns:a14="http://schemas.microsoft.com/office/drawing/2010/main" val="0"/>
                </a:ext>
              </a:extLst>
            </a:blip>
            <a:srcRect l="41383" r="44079" b="89740"/>
            <a:stretch/>
          </p:blipFill>
          <p:spPr>
            <a:xfrm>
              <a:off x="2051720" y="3717032"/>
              <a:ext cx="1152128" cy="558528"/>
            </a:xfrm>
            <a:prstGeom prst="rect">
              <a:avLst/>
            </a:prstGeom>
          </p:spPr>
        </p:pic>
        <p:pic>
          <p:nvPicPr>
            <p:cNvPr id="12" name="圖片 11"/>
            <p:cNvPicPr>
              <a:picLocks noChangeAspect="1"/>
            </p:cNvPicPr>
            <p:nvPr/>
          </p:nvPicPr>
          <p:blipFill rotWithShape="1">
            <a:blip r:embed="rId2" cstate="print">
              <a:extLst>
                <a:ext uri="{28A0092B-C50C-407E-A947-70E740481C1C}">
                  <a14:useLocalDpi xmlns:a14="http://schemas.microsoft.com/office/drawing/2010/main" val="0"/>
                </a:ext>
              </a:extLst>
            </a:blip>
            <a:srcRect l="5639" t="43449" r="78742" b="45003"/>
            <a:stretch/>
          </p:blipFill>
          <p:spPr>
            <a:xfrm>
              <a:off x="2267744" y="2276872"/>
              <a:ext cx="1368152" cy="628650"/>
            </a:xfrm>
            <a:prstGeom prst="rect">
              <a:avLst/>
            </a:prstGeom>
          </p:spPr>
        </p:pic>
        <p:pic>
          <p:nvPicPr>
            <p:cNvPr id="13" name="圖片 12"/>
            <p:cNvPicPr>
              <a:picLocks noChangeAspect="1"/>
            </p:cNvPicPr>
            <p:nvPr/>
          </p:nvPicPr>
          <p:blipFill rotWithShape="1">
            <a:blip r:embed="rId2" cstate="print">
              <a:extLst>
                <a:ext uri="{28A0092B-C50C-407E-A947-70E740481C1C}">
                  <a14:useLocalDpi xmlns:a14="http://schemas.microsoft.com/office/drawing/2010/main" val="0"/>
                </a:ext>
              </a:extLst>
            </a:blip>
            <a:srcRect l="13987" t="74593" r="70394" b="12704"/>
            <a:stretch/>
          </p:blipFill>
          <p:spPr>
            <a:xfrm>
              <a:off x="2603004" y="5113729"/>
              <a:ext cx="1104900" cy="691535"/>
            </a:xfrm>
            <a:prstGeom prst="rect">
              <a:avLst/>
            </a:prstGeom>
          </p:spPr>
        </p:pic>
        <p:pic>
          <p:nvPicPr>
            <p:cNvPr id="14" name="圖片 13"/>
            <p:cNvPicPr>
              <a:picLocks noChangeAspect="1"/>
            </p:cNvPicPr>
            <p:nvPr/>
          </p:nvPicPr>
          <p:blipFill rotWithShape="1">
            <a:blip r:embed="rId2" cstate="print">
              <a:extLst>
                <a:ext uri="{28A0092B-C50C-407E-A947-70E740481C1C}">
                  <a14:useLocalDpi xmlns:a14="http://schemas.microsoft.com/office/drawing/2010/main" val="0"/>
                </a:ext>
              </a:extLst>
            </a:blip>
            <a:srcRect l="41185" t="86142" r="43465" b="2800"/>
            <a:stretch/>
          </p:blipFill>
          <p:spPr>
            <a:xfrm>
              <a:off x="6357326" y="3663312"/>
              <a:ext cx="1085850" cy="652656"/>
            </a:xfrm>
            <a:prstGeom prst="rect">
              <a:avLst/>
            </a:prstGeom>
          </p:spPr>
        </p:pic>
      </p:grpSp>
      <p:pic>
        <p:nvPicPr>
          <p:cNvPr id="16" name="圖片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9511" y="2808698"/>
            <a:ext cx="1266295" cy="24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群組 17"/>
          <p:cNvGrpSpPr>
            <a:grpSpLocks/>
          </p:cNvGrpSpPr>
          <p:nvPr/>
        </p:nvGrpSpPr>
        <p:grpSpPr bwMode="auto">
          <a:xfrm>
            <a:off x="7436014" y="14610"/>
            <a:ext cx="1651428" cy="2020405"/>
            <a:chOff x="746510" y="1249139"/>
            <a:chExt cx="3517900" cy="4958656"/>
          </a:xfrm>
        </p:grpSpPr>
        <p:sp>
          <p:nvSpPr>
            <p:cNvPr id="25" name="矩形 24"/>
            <p:cNvSpPr/>
            <p:nvPr/>
          </p:nvSpPr>
          <p:spPr bwMode="auto">
            <a:xfrm>
              <a:off x="814976" y="1325801"/>
              <a:ext cx="3449447" cy="4881395"/>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latin typeface="Calibri" pitchFamily="34" charset="0"/>
                <a:ea typeface="新細明體" pitchFamily="18" charset="-120"/>
              </a:endParaRPr>
            </a:p>
          </p:txBody>
        </p:sp>
        <p:pic>
          <p:nvPicPr>
            <p:cNvPr id="26" name="Picture 3"/>
            <p:cNvPicPr>
              <a:picLocks noChangeAspect="1" noChangeArrowheads="1"/>
            </p:cNvPicPr>
            <p:nvPr/>
          </p:nvPicPr>
          <p:blipFill>
            <a:blip r:embed="rId5" cstate="print"/>
            <a:srcRect l="43504" t="22778" r="33958" b="20000"/>
            <a:stretch>
              <a:fillRect/>
            </a:stretch>
          </p:blipFill>
          <p:spPr bwMode="auto">
            <a:xfrm>
              <a:off x="746510" y="1249139"/>
              <a:ext cx="3433884" cy="4833809"/>
            </a:xfrm>
            <a:prstGeom prst="rect">
              <a:avLst/>
            </a:prstGeom>
            <a:noFill/>
            <a:ln w="9525">
              <a:noFill/>
              <a:miter lim="800000"/>
              <a:headEnd/>
              <a:tailEnd/>
            </a:ln>
          </p:spPr>
        </p:pic>
      </p:grpSp>
      <p:grpSp>
        <p:nvGrpSpPr>
          <p:cNvPr id="17" name="群組 20"/>
          <p:cNvGrpSpPr>
            <a:grpSpLocks/>
          </p:cNvGrpSpPr>
          <p:nvPr/>
        </p:nvGrpSpPr>
        <p:grpSpPr bwMode="auto">
          <a:xfrm>
            <a:off x="179512" y="4941168"/>
            <a:ext cx="1604015" cy="1837218"/>
            <a:chOff x="4932363" y="1387128"/>
            <a:chExt cx="3253479" cy="4562493"/>
          </a:xfrm>
        </p:grpSpPr>
        <p:sp>
          <p:nvSpPr>
            <p:cNvPr id="23" name="矩形 22"/>
            <p:cNvSpPr/>
            <p:nvPr/>
          </p:nvSpPr>
          <p:spPr bwMode="auto">
            <a:xfrm>
              <a:off x="5020412" y="1488545"/>
              <a:ext cx="3165430" cy="4460501"/>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latin typeface="Calibri" pitchFamily="34" charset="0"/>
                <a:ea typeface="新細明體" pitchFamily="18" charset="-120"/>
              </a:endParaRPr>
            </a:p>
          </p:txBody>
        </p:sp>
        <p:pic>
          <p:nvPicPr>
            <p:cNvPr id="24" name="Picture 5"/>
            <p:cNvPicPr>
              <a:picLocks noChangeAspect="1" noChangeArrowheads="1"/>
            </p:cNvPicPr>
            <p:nvPr/>
          </p:nvPicPr>
          <p:blipFill>
            <a:blip r:embed="rId6" cstate="print"/>
            <a:srcRect/>
            <a:stretch>
              <a:fillRect/>
            </a:stretch>
          </p:blipFill>
          <p:spPr bwMode="auto">
            <a:xfrm>
              <a:off x="4932363" y="1387128"/>
              <a:ext cx="3184525" cy="4475164"/>
            </a:xfrm>
            <a:prstGeom prst="rect">
              <a:avLst/>
            </a:prstGeom>
            <a:noFill/>
            <a:ln w="9525">
              <a:noFill/>
              <a:miter lim="800000"/>
              <a:headEnd/>
              <a:tailEnd/>
            </a:ln>
          </p:spPr>
        </p:pic>
      </p:grpSp>
    </p:spTree>
    <p:extLst>
      <p:ext uri="{BB962C8B-B14F-4D97-AF65-F5344CB8AC3E}">
        <p14:creationId xmlns:p14="http://schemas.microsoft.com/office/powerpoint/2010/main" val="1613406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5" name="圖片 4">
            <a:hlinkClick r:id="rId2" action="ppaction://hlinksldjump"/>
            <a:extLst>
              <a:ext uri="{FF2B5EF4-FFF2-40B4-BE49-F238E27FC236}">
                <a16:creationId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6" name="圖片 5"/>
          <p:cNvPicPr>
            <a:picLocks noChangeAspect="1"/>
          </p:cNvPicPr>
          <p:nvPr/>
        </p:nvPicPr>
        <p:blipFill rotWithShape="1">
          <a:blip r:embed="rId5"/>
          <a:srcRect l="8263" t="40200" r="24013" b="16400"/>
          <a:stretch/>
        </p:blipFill>
        <p:spPr>
          <a:xfrm>
            <a:off x="683568" y="3038453"/>
            <a:ext cx="7776864" cy="2803288"/>
          </a:xfrm>
          <a:prstGeom prst="rect">
            <a:avLst/>
          </a:prstGeom>
        </p:spPr>
      </p:pic>
    </p:spTree>
    <p:extLst>
      <p:ext uri="{BB962C8B-B14F-4D97-AF65-F5344CB8AC3E}">
        <p14:creationId xmlns:p14="http://schemas.microsoft.com/office/powerpoint/2010/main" val="27555157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376659" y="1340768"/>
            <a:ext cx="8257901" cy="4722472"/>
            <a:chOff x="402051" y="1121579"/>
            <a:chExt cx="9702133" cy="5354980"/>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830614" y="4507019"/>
              <a:ext cx="1079025"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2176495" y="5269990"/>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3974240" y="5374974"/>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67392"/>
              <a:chOff x="1398992" y="2515103"/>
              <a:chExt cx="8148022" cy="3367512"/>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765478" y="4820238"/>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5400000">
                <a:off x="4098995" y="5324922"/>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530440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18699" y="830589"/>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457200" y="1556792"/>
            <a:ext cx="8153400" cy="4876800"/>
            <a:chOff x="360393" y="1142984"/>
            <a:chExt cx="8486775" cy="5329238"/>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藝術群</a:t>
              </a:r>
            </a:p>
          </p:txBody>
        </p:sp>
        <p:sp>
          <p:nvSpPr>
            <p:cNvPr id="28" name="Oval 5"/>
            <p:cNvSpPr>
              <a:spLocks noChangeArrowheads="1"/>
            </p:cNvSpPr>
            <p:nvPr/>
          </p:nvSpPr>
          <p:spPr bwMode="gray">
            <a:xfrm>
              <a:off x="431447" y="2943684"/>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360393" y="407302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174859"/>
              <a:ext cx="6364288" cy="3222625"/>
              <a:chOff x="1267252" y="2659875"/>
              <a:chExt cx="6363198" cy="3222740"/>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816505" y="114298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967019" y="1503818"/>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986618" y="2128822"/>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3531367" y="1142984"/>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306931" y="155412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spTree>
    <p:extLst>
      <p:ext uri="{BB962C8B-B14F-4D97-AF65-F5344CB8AC3E}">
        <p14:creationId xmlns:p14="http://schemas.microsoft.com/office/powerpoint/2010/main" val="22341217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3" name="圖片 3"/>
          <p:cNvPicPr/>
          <p:nvPr/>
        </p:nvPicPr>
        <p:blipFill>
          <a:blip r:embed="rId2"/>
          <a:stretch/>
        </p:blipFill>
        <p:spPr>
          <a:xfrm>
            <a:off x="2355120" y="264240"/>
            <a:ext cx="2179800" cy="2003400"/>
          </a:xfrm>
          <a:prstGeom prst="rect">
            <a:avLst/>
          </a:prstGeom>
          <a:ln>
            <a:noFill/>
          </a:ln>
        </p:spPr>
      </p:pic>
      <p:sp>
        <p:nvSpPr>
          <p:cNvPr id="2604" name="CustomShape 1"/>
          <p:cNvSpPr/>
          <p:nvPr/>
        </p:nvSpPr>
        <p:spPr>
          <a:xfrm>
            <a:off x="2459160" y="605160"/>
            <a:ext cx="1938600" cy="130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4000" b="1" strike="noStrike" spc="-1">
                <a:solidFill>
                  <a:srgbClr val="FFFF00"/>
                </a:solidFill>
                <a:latin typeface="微軟正黑體"/>
                <a:ea typeface="微軟正黑體"/>
              </a:rPr>
              <a:t>技高</a:t>
            </a:r>
            <a:br/>
            <a:r>
              <a:rPr lang="en-US" sz="4000" b="1" strike="noStrike" spc="-1">
                <a:solidFill>
                  <a:srgbClr val="FFFF00"/>
                </a:solidFill>
                <a:latin typeface="微軟正黑體"/>
                <a:ea typeface="微軟正黑體"/>
              </a:rPr>
              <a:t>(高職)</a:t>
            </a:r>
            <a:endParaRPr lang="en-US" sz="4000" b="0" strike="noStrike" spc="-1">
              <a:latin typeface="Arial"/>
            </a:endParaRPr>
          </a:p>
        </p:txBody>
      </p:sp>
      <p:grpSp>
        <p:nvGrpSpPr>
          <p:cNvPr id="2605" name="Group 2"/>
          <p:cNvGrpSpPr/>
          <p:nvPr/>
        </p:nvGrpSpPr>
        <p:grpSpPr>
          <a:xfrm>
            <a:off x="79200" y="-100080"/>
            <a:ext cx="2584080" cy="2584080"/>
            <a:chOff x="79200" y="-100080"/>
            <a:chExt cx="2584080" cy="2584080"/>
          </a:xfrm>
        </p:grpSpPr>
        <p:sp>
          <p:nvSpPr>
            <p:cNvPr id="2606" name="CustomShape 3"/>
            <p:cNvSpPr/>
            <p:nvPr/>
          </p:nvSpPr>
          <p:spPr>
            <a:xfrm rot="20953200">
              <a:off x="266040" y="86760"/>
              <a:ext cx="2209680" cy="2209680"/>
            </a:xfrm>
            <a:prstGeom prst="ellipse">
              <a:avLst/>
            </a:prstGeom>
            <a:solidFill>
              <a:srgbClr val="A8CF43"/>
            </a:solidFill>
            <a:ln>
              <a:noFill/>
            </a:ln>
          </p:spPr>
          <p:style>
            <a:lnRef idx="0">
              <a:scrgbClr r="0" g="0" b="0"/>
            </a:lnRef>
            <a:fillRef idx="0">
              <a:scrgbClr r="0" g="0" b="0"/>
            </a:fillRef>
            <a:effectRef idx="0">
              <a:scrgbClr r="0" g="0" b="0"/>
            </a:effectRef>
            <a:fontRef idx="minor"/>
          </p:style>
        </p:sp>
        <p:sp>
          <p:nvSpPr>
            <p:cNvPr id="2607" name="CustomShape 4"/>
            <p:cNvSpPr/>
            <p:nvPr/>
          </p:nvSpPr>
          <p:spPr>
            <a:xfrm rot="20953200">
              <a:off x="717120" y="141840"/>
              <a:ext cx="1135080" cy="638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FFFFFF"/>
                  </a:solidFill>
                  <a:latin typeface="微軟正黑體"/>
                  <a:ea typeface="微軟正黑體"/>
                </a:rPr>
                <a:t>特色</a:t>
              </a:r>
              <a:r>
                <a:rPr lang="en-US" sz="3600" b="1" strike="noStrike" spc="-1">
                  <a:solidFill>
                    <a:srgbClr val="FFFFFF"/>
                  </a:solidFill>
                  <a:latin typeface="微軟正黑體"/>
                  <a:ea typeface="微軟正黑體"/>
                </a:rPr>
                <a:t>2</a:t>
              </a:r>
              <a:endParaRPr lang="en-US" sz="3600" b="0" strike="noStrike" spc="-1">
                <a:latin typeface="Arial"/>
              </a:endParaRPr>
            </a:p>
          </p:txBody>
        </p:sp>
        <p:sp>
          <p:nvSpPr>
            <p:cNvPr id="2608" name="Line 5"/>
            <p:cNvSpPr/>
            <p:nvPr/>
          </p:nvSpPr>
          <p:spPr>
            <a:xfrm flipV="1">
              <a:off x="492840" y="635400"/>
              <a:ext cx="1627200" cy="30960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2609" name="Line 6"/>
            <p:cNvSpPr/>
            <p:nvPr/>
          </p:nvSpPr>
          <p:spPr>
            <a:xfrm flipV="1">
              <a:off x="681840" y="1627200"/>
              <a:ext cx="1626840" cy="30996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2610" name="CustomShape 7"/>
            <p:cNvSpPr/>
            <p:nvPr/>
          </p:nvSpPr>
          <p:spPr>
            <a:xfrm rot="20953200">
              <a:off x="542520" y="839880"/>
              <a:ext cx="1688400" cy="942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1" strike="noStrike" spc="-1">
                  <a:solidFill>
                    <a:srgbClr val="FFFFFF"/>
                  </a:solidFill>
                  <a:latin typeface="微軟正黑體"/>
                  <a:ea typeface="微軟正黑體"/>
                </a:rPr>
                <a:t>多元適性 </a:t>
              </a:r>
              <a:endParaRPr lang="en-US" sz="2800" b="0" strike="noStrike" spc="-1">
                <a:latin typeface="Arial"/>
              </a:endParaRPr>
            </a:p>
            <a:p>
              <a:pPr>
                <a:lnSpc>
                  <a:spcPct val="100000"/>
                </a:lnSpc>
              </a:pPr>
              <a:r>
                <a:rPr lang="en-US" sz="2800" b="1" strike="noStrike" spc="-1">
                  <a:solidFill>
                    <a:srgbClr val="FFFFFF"/>
                  </a:solidFill>
                  <a:latin typeface="微軟正黑體"/>
                  <a:ea typeface="微軟正黑體"/>
                </a:rPr>
                <a:t>完整學習</a:t>
              </a:r>
              <a:endParaRPr lang="en-US" sz="2800" b="0" strike="noStrike" spc="-1">
                <a:latin typeface="Arial"/>
              </a:endParaRPr>
            </a:p>
          </p:txBody>
        </p:sp>
      </p:grpSp>
      <p:grpSp>
        <p:nvGrpSpPr>
          <p:cNvPr id="2611" name="Group 8"/>
          <p:cNvGrpSpPr/>
          <p:nvPr/>
        </p:nvGrpSpPr>
        <p:grpSpPr>
          <a:xfrm>
            <a:off x="1824120" y="3645000"/>
            <a:ext cx="6385680" cy="2693520"/>
            <a:chOff x="1824120" y="3645000"/>
            <a:chExt cx="6385680" cy="2693520"/>
          </a:xfrm>
        </p:grpSpPr>
        <p:sp>
          <p:nvSpPr>
            <p:cNvPr id="2612" name="CustomShape 9"/>
            <p:cNvSpPr/>
            <p:nvPr/>
          </p:nvSpPr>
          <p:spPr>
            <a:xfrm>
              <a:off x="4021200" y="4767840"/>
              <a:ext cx="1996920" cy="447840"/>
            </a:xfrm>
            <a:prstGeom prst="roundRect">
              <a:avLst>
                <a:gd name="adj" fmla="val 16667"/>
              </a:avLst>
            </a:prstGeom>
            <a:solidFill>
              <a:srgbClr val="FF97CB"/>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設計群</a:t>
              </a:r>
              <a:endParaRPr lang="en-US" sz="2200" b="0" strike="noStrike" spc="-1">
                <a:latin typeface="Arial"/>
              </a:endParaRPr>
            </a:p>
          </p:txBody>
        </p:sp>
        <p:sp>
          <p:nvSpPr>
            <p:cNvPr id="2613" name="CustomShape 10"/>
            <p:cNvSpPr/>
            <p:nvPr/>
          </p:nvSpPr>
          <p:spPr>
            <a:xfrm>
              <a:off x="1824120" y="3645000"/>
              <a:ext cx="1996920" cy="447840"/>
            </a:xfrm>
            <a:prstGeom prst="roundRect">
              <a:avLst>
                <a:gd name="adj" fmla="val 16667"/>
              </a:avLst>
            </a:prstGeom>
            <a:solidFill>
              <a:srgbClr val="E7DED1"/>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機械群</a:t>
              </a:r>
              <a:endParaRPr lang="en-US" sz="2200" b="0" strike="noStrike" spc="-1">
                <a:latin typeface="Arial"/>
              </a:endParaRPr>
            </a:p>
          </p:txBody>
        </p:sp>
        <p:sp>
          <p:nvSpPr>
            <p:cNvPr id="2614" name="CustomShape 11"/>
            <p:cNvSpPr/>
            <p:nvPr/>
          </p:nvSpPr>
          <p:spPr>
            <a:xfrm>
              <a:off x="4021200" y="3645000"/>
              <a:ext cx="1996920" cy="447840"/>
            </a:xfrm>
            <a:prstGeom prst="roundRect">
              <a:avLst>
                <a:gd name="adj" fmla="val 16667"/>
              </a:avLst>
            </a:prstGeom>
            <a:solidFill>
              <a:srgbClr val="E7DED1"/>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動力機械群</a:t>
              </a:r>
              <a:endParaRPr lang="en-US" sz="2200" b="0" strike="noStrike" spc="-1">
                <a:latin typeface="Arial"/>
              </a:endParaRPr>
            </a:p>
          </p:txBody>
        </p:sp>
        <p:sp>
          <p:nvSpPr>
            <p:cNvPr id="2615" name="CustomShape 12"/>
            <p:cNvSpPr/>
            <p:nvPr/>
          </p:nvSpPr>
          <p:spPr>
            <a:xfrm>
              <a:off x="6212880" y="3645000"/>
              <a:ext cx="1996920" cy="447840"/>
            </a:xfrm>
            <a:prstGeom prst="roundRect">
              <a:avLst>
                <a:gd name="adj" fmla="val 16667"/>
              </a:avLst>
            </a:prstGeom>
            <a:solidFill>
              <a:srgbClr val="E7DED1"/>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電機與電子群</a:t>
              </a:r>
              <a:endParaRPr lang="en-US" sz="2200" b="0" strike="noStrike" spc="-1">
                <a:latin typeface="Arial"/>
              </a:endParaRPr>
            </a:p>
          </p:txBody>
        </p:sp>
        <p:sp>
          <p:nvSpPr>
            <p:cNvPr id="2616" name="CustomShape 13"/>
            <p:cNvSpPr/>
            <p:nvPr/>
          </p:nvSpPr>
          <p:spPr>
            <a:xfrm>
              <a:off x="1824120" y="4206960"/>
              <a:ext cx="1996920" cy="447840"/>
            </a:xfrm>
            <a:prstGeom prst="roundRect">
              <a:avLst>
                <a:gd name="adj" fmla="val 16667"/>
              </a:avLst>
            </a:prstGeom>
            <a:solidFill>
              <a:srgbClr val="E7DED1"/>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化工群</a:t>
              </a:r>
              <a:endParaRPr lang="en-US" sz="2200" b="0" strike="noStrike" spc="-1">
                <a:latin typeface="Arial"/>
              </a:endParaRPr>
            </a:p>
          </p:txBody>
        </p:sp>
        <p:sp>
          <p:nvSpPr>
            <p:cNvPr id="2617" name="CustomShape 14"/>
            <p:cNvSpPr/>
            <p:nvPr/>
          </p:nvSpPr>
          <p:spPr>
            <a:xfrm>
              <a:off x="4021200" y="4206960"/>
              <a:ext cx="1996920" cy="447840"/>
            </a:xfrm>
            <a:prstGeom prst="roundRect">
              <a:avLst>
                <a:gd name="adj" fmla="val 16667"/>
              </a:avLst>
            </a:prstGeom>
            <a:solidFill>
              <a:srgbClr val="E7DED1"/>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土木與建築群</a:t>
              </a:r>
              <a:endParaRPr lang="en-US" sz="2200" b="0" strike="noStrike" spc="-1">
                <a:latin typeface="Arial"/>
              </a:endParaRPr>
            </a:p>
          </p:txBody>
        </p:sp>
        <p:sp>
          <p:nvSpPr>
            <p:cNvPr id="2618" name="CustomShape 15"/>
            <p:cNvSpPr/>
            <p:nvPr/>
          </p:nvSpPr>
          <p:spPr>
            <a:xfrm>
              <a:off x="6212880" y="4205880"/>
              <a:ext cx="1996920" cy="447840"/>
            </a:xfrm>
            <a:prstGeom prst="roundRect">
              <a:avLst>
                <a:gd name="adj" fmla="val 16667"/>
              </a:avLst>
            </a:prstGeom>
            <a:solidFill>
              <a:srgbClr val="FFFF66"/>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商業與管理群</a:t>
              </a:r>
              <a:endParaRPr lang="en-US" sz="2200" b="0" strike="noStrike" spc="-1">
                <a:latin typeface="Arial"/>
              </a:endParaRPr>
            </a:p>
          </p:txBody>
        </p:sp>
        <p:sp>
          <p:nvSpPr>
            <p:cNvPr id="2619" name="CustomShape 16"/>
            <p:cNvSpPr/>
            <p:nvPr/>
          </p:nvSpPr>
          <p:spPr>
            <a:xfrm>
              <a:off x="1824120" y="4767840"/>
              <a:ext cx="1996920" cy="447840"/>
            </a:xfrm>
            <a:prstGeom prst="roundRect">
              <a:avLst>
                <a:gd name="adj" fmla="val 16667"/>
              </a:avLst>
            </a:prstGeom>
            <a:solidFill>
              <a:srgbClr val="FFFF66"/>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外語群</a:t>
              </a:r>
              <a:endParaRPr lang="en-US" sz="2200" b="0" strike="noStrike" spc="-1">
                <a:latin typeface="Arial"/>
              </a:endParaRPr>
            </a:p>
          </p:txBody>
        </p:sp>
        <p:sp>
          <p:nvSpPr>
            <p:cNvPr id="2620" name="CustomShape 17"/>
            <p:cNvSpPr/>
            <p:nvPr/>
          </p:nvSpPr>
          <p:spPr>
            <a:xfrm>
              <a:off x="6212880" y="4767840"/>
              <a:ext cx="1996920" cy="447840"/>
            </a:xfrm>
            <a:prstGeom prst="roundRect">
              <a:avLst>
                <a:gd name="adj" fmla="val 16667"/>
              </a:avLst>
            </a:prstGeom>
            <a:solidFill>
              <a:srgbClr val="CCFF66"/>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農業群</a:t>
              </a:r>
              <a:endParaRPr lang="en-US" sz="2200" b="0" strike="noStrike" spc="-1">
                <a:latin typeface="Arial"/>
              </a:endParaRPr>
            </a:p>
          </p:txBody>
        </p:sp>
        <p:sp>
          <p:nvSpPr>
            <p:cNvPr id="2621" name="CustomShape 18"/>
            <p:cNvSpPr/>
            <p:nvPr/>
          </p:nvSpPr>
          <p:spPr>
            <a:xfrm>
              <a:off x="1824120" y="5329800"/>
              <a:ext cx="1996920" cy="447840"/>
            </a:xfrm>
            <a:prstGeom prst="roundRect">
              <a:avLst>
                <a:gd name="adj" fmla="val 16667"/>
              </a:avLst>
            </a:prstGeom>
            <a:solidFill>
              <a:srgbClr val="CCFF66"/>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食品群</a:t>
              </a:r>
              <a:endParaRPr lang="en-US" sz="2200" b="0" strike="noStrike" spc="-1">
                <a:latin typeface="Arial"/>
              </a:endParaRPr>
            </a:p>
          </p:txBody>
        </p:sp>
        <p:sp>
          <p:nvSpPr>
            <p:cNvPr id="2622" name="CustomShape 19"/>
            <p:cNvSpPr/>
            <p:nvPr/>
          </p:nvSpPr>
          <p:spPr>
            <a:xfrm>
              <a:off x="4021200" y="5329800"/>
              <a:ext cx="1996920" cy="447840"/>
            </a:xfrm>
            <a:prstGeom prst="roundRect">
              <a:avLst>
                <a:gd name="adj" fmla="val 16667"/>
              </a:avLst>
            </a:prstGeom>
            <a:solidFill>
              <a:srgbClr val="FFCCCC"/>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家政群</a:t>
              </a:r>
              <a:endParaRPr lang="en-US" sz="2200" b="0" strike="noStrike" spc="-1">
                <a:latin typeface="Arial"/>
              </a:endParaRPr>
            </a:p>
          </p:txBody>
        </p:sp>
        <p:sp>
          <p:nvSpPr>
            <p:cNvPr id="2623" name="CustomShape 20"/>
            <p:cNvSpPr/>
            <p:nvPr/>
          </p:nvSpPr>
          <p:spPr>
            <a:xfrm>
              <a:off x="6212880" y="5329800"/>
              <a:ext cx="1996920" cy="447840"/>
            </a:xfrm>
            <a:prstGeom prst="roundRect">
              <a:avLst>
                <a:gd name="adj" fmla="val 16667"/>
              </a:avLst>
            </a:prstGeom>
            <a:solidFill>
              <a:srgbClr val="FFCCCC"/>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餐旅群</a:t>
              </a:r>
              <a:endParaRPr lang="en-US" sz="2200" b="0" strike="noStrike" spc="-1">
                <a:latin typeface="Arial"/>
              </a:endParaRPr>
            </a:p>
          </p:txBody>
        </p:sp>
        <p:sp>
          <p:nvSpPr>
            <p:cNvPr id="2624" name="CustomShape 21"/>
            <p:cNvSpPr/>
            <p:nvPr/>
          </p:nvSpPr>
          <p:spPr>
            <a:xfrm>
              <a:off x="4021200" y="5890680"/>
              <a:ext cx="1996920" cy="447840"/>
            </a:xfrm>
            <a:prstGeom prst="roundRect">
              <a:avLst>
                <a:gd name="adj" fmla="val 16667"/>
              </a:avLst>
            </a:prstGeom>
            <a:solidFill>
              <a:srgbClr val="66FFFF"/>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海事群</a:t>
              </a:r>
              <a:endParaRPr lang="en-US" sz="2200" b="0" strike="noStrike" spc="-1">
                <a:latin typeface="Arial"/>
              </a:endParaRPr>
            </a:p>
          </p:txBody>
        </p:sp>
        <p:sp>
          <p:nvSpPr>
            <p:cNvPr id="2625" name="CustomShape 22"/>
            <p:cNvSpPr/>
            <p:nvPr/>
          </p:nvSpPr>
          <p:spPr>
            <a:xfrm>
              <a:off x="1830600" y="5890680"/>
              <a:ext cx="1996920" cy="447840"/>
            </a:xfrm>
            <a:prstGeom prst="roundRect">
              <a:avLst>
                <a:gd name="adj" fmla="val 16667"/>
              </a:avLst>
            </a:prstGeom>
            <a:solidFill>
              <a:srgbClr val="66FFFF"/>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水產群</a:t>
              </a:r>
              <a:endParaRPr lang="en-US" sz="2200" b="0" strike="noStrike" spc="-1">
                <a:latin typeface="Arial"/>
              </a:endParaRPr>
            </a:p>
          </p:txBody>
        </p:sp>
        <p:sp>
          <p:nvSpPr>
            <p:cNvPr id="2626" name="CustomShape 23"/>
            <p:cNvSpPr/>
            <p:nvPr/>
          </p:nvSpPr>
          <p:spPr>
            <a:xfrm>
              <a:off x="6212880" y="5890680"/>
              <a:ext cx="1996920" cy="447840"/>
            </a:xfrm>
            <a:prstGeom prst="roundRect">
              <a:avLst>
                <a:gd name="adj" fmla="val 16667"/>
              </a:avLst>
            </a:prstGeom>
            <a:solidFill>
              <a:srgbClr val="FF97CB"/>
            </a:solidFill>
            <a:ln w="38160">
              <a:solidFill>
                <a:srgbClr val="FFFFFF"/>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strike="noStrike" spc="-1">
                  <a:solidFill>
                    <a:srgbClr val="000000"/>
                  </a:solidFill>
                  <a:latin typeface="微軟正黑體"/>
                  <a:ea typeface="微軟正黑體"/>
                </a:rPr>
                <a:t>藝術群</a:t>
              </a:r>
              <a:endParaRPr lang="en-US" sz="2200" b="0" strike="noStrike" spc="-1">
                <a:latin typeface="Arial"/>
              </a:endParaRPr>
            </a:p>
          </p:txBody>
        </p:sp>
      </p:grpSp>
      <p:sp>
        <p:nvSpPr>
          <p:cNvPr id="2627" name="CustomShape 24"/>
          <p:cNvSpPr/>
          <p:nvPr/>
        </p:nvSpPr>
        <p:spPr>
          <a:xfrm>
            <a:off x="2356200" y="2792160"/>
            <a:ext cx="812160" cy="438840"/>
          </a:xfrm>
          <a:prstGeom prst="roundRect">
            <a:avLst>
              <a:gd name="adj" fmla="val 16667"/>
            </a:avLst>
          </a:prstGeom>
          <a:solidFill>
            <a:srgbClr val="FFFF66"/>
          </a:solidFill>
          <a:ln w="38160">
            <a:solidFill>
              <a:srgbClr val="FFFFFF"/>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sp>
      <p:sp>
        <p:nvSpPr>
          <p:cNvPr id="2628" name="CustomShape 25"/>
          <p:cNvSpPr/>
          <p:nvPr/>
        </p:nvSpPr>
        <p:spPr>
          <a:xfrm>
            <a:off x="3373920" y="2801160"/>
            <a:ext cx="812160" cy="438840"/>
          </a:xfrm>
          <a:prstGeom prst="roundRect">
            <a:avLst>
              <a:gd name="adj" fmla="val 16667"/>
            </a:avLst>
          </a:prstGeom>
          <a:solidFill>
            <a:srgbClr val="CCFF66"/>
          </a:solidFill>
          <a:ln w="38160">
            <a:solidFill>
              <a:srgbClr val="FFFFFF"/>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sp>
      <p:sp>
        <p:nvSpPr>
          <p:cNvPr id="2629" name="CustomShape 26"/>
          <p:cNvSpPr/>
          <p:nvPr/>
        </p:nvSpPr>
        <p:spPr>
          <a:xfrm>
            <a:off x="6922080" y="2805840"/>
            <a:ext cx="1669320" cy="438840"/>
          </a:xfrm>
          <a:prstGeom prst="roundRect">
            <a:avLst>
              <a:gd name="adj" fmla="val 16667"/>
            </a:avLst>
          </a:prstGeom>
          <a:solidFill>
            <a:srgbClr val="FF97CB"/>
          </a:solidFill>
          <a:ln w="38160">
            <a:solidFill>
              <a:srgbClr val="FFFFFF"/>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sp>
      <p:sp>
        <p:nvSpPr>
          <p:cNvPr id="2630" name="CustomShape 27"/>
          <p:cNvSpPr/>
          <p:nvPr/>
        </p:nvSpPr>
        <p:spPr>
          <a:xfrm>
            <a:off x="4409640" y="2801160"/>
            <a:ext cx="812160" cy="438840"/>
          </a:xfrm>
          <a:prstGeom prst="roundRect">
            <a:avLst>
              <a:gd name="adj" fmla="val 16667"/>
            </a:avLst>
          </a:prstGeom>
          <a:solidFill>
            <a:srgbClr val="FFCCCC"/>
          </a:solidFill>
          <a:ln w="38160">
            <a:solidFill>
              <a:srgbClr val="FFFFFF"/>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sp>
      <p:sp>
        <p:nvSpPr>
          <p:cNvPr id="2631" name="CustomShape 28"/>
          <p:cNvSpPr/>
          <p:nvPr/>
        </p:nvSpPr>
        <p:spPr>
          <a:xfrm>
            <a:off x="5375160" y="2811600"/>
            <a:ext cx="1393920" cy="438840"/>
          </a:xfrm>
          <a:prstGeom prst="roundRect">
            <a:avLst>
              <a:gd name="adj" fmla="val 16667"/>
            </a:avLst>
          </a:prstGeom>
          <a:solidFill>
            <a:srgbClr val="66FFFF"/>
          </a:solidFill>
          <a:ln w="38160">
            <a:solidFill>
              <a:srgbClr val="FFFFFF"/>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sp>
      <p:sp>
        <p:nvSpPr>
          <p:cNvPr id="2632" name="CustomShape 29"/>
          <p:cNvSpPr/>
          <p:nvPr/>
        </p:nvSpPr>
        <p:spPr>
          <a:xfrm>
            <a:off x="1342440" y="2781000"/>
            <a:ext cx="837000" cy="438840"/>
          </a:xfrm>
          <a:prstGeom prst="roundRect">
            <a:avLst>
              <a:gd name="adj" fmla="val 16667"/>
            </a:avLst>
          </a:prstGeom>
          <a:solidFill>
            <a:srgbClr val="E7DED1"/>
          </a:solidFill>
          <a:ln w="38160">
            <a:solidFill>
              <a:srgbClr val="FFFFFF"/>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sp>
      <p:sp>
        <p:nvSpPr>
          <p:cNvPr id="2633" name="CustomShape 30"/>
          <p:cNvSpPr/>
          <p:nvPr/>
        </p:nvSpPr>
        <p:spPr>
          <a:xfrm>
            <a:off x="395640" y="2205000"/>
            <a:ext cx="8495640" cy="1972800"/>
          </a:xfrm>
          <a:prstGeom prst="rect">
            <a:avLst/>
          </a:prstGeom>
          <a:noFill/>
          <a:ln>
            <a:noFill/>
          </a:ln>
        </p:spPr>
        <p:style>
          <a:lnRef idx="0">
            <a:scrgbClr r="0" g="0" b="0"/>
          </a:lnRef>
          <a:fillRef idx="0">
            <a:scrgbClr r="0" g="0" b="0"/>
          </a:fillRef>
          <a:effectRef idx="0">
            <a:scrgbClr r="0" g="0" b="0"/>
          </a:effectRef>
          <a:fontRef idx="minor"/>
        </p:style>
        <p:txBody>
          <a:bodyPr lIns="90000" tIns="9000" rIns="90000" bIns="45000">
            <a:normAutofit fontScale="87000"/>
          </a:bodyPr>
          <a:lstStyle/>
          <a:p>
            <a:pPr>
              <a:lnSpc>
                <a:spcPct val="160000"/>
              </a:lnSpc>
            </a:pPr>
            <a:r>
              <a:rPr lang="en-US" sz="2400" b="1" strike="noStrike" cap="all" spc="389" dirty="0">
                <a:solidFill>
                  <a:srgbClr val="000000"/>
                </a:solidFill>
                <a:latin typeface="微軟正黑體"/>
                <a:ea typeface="DejaVu Sans"/>
              </a:rPr>
              <a:t> </a:t>
            </a:r>
            <a:r>
              <a:rPr lang="en-US" sz="2400" b="1" strike="noStrike" cap="all" spc="389" dirty="0" err="1">
                <a:solidFill>
                  <a:srgbClr val="000000"/>
                </a:solidFill>
                <a:latin typeface="微軟正黑體"/>
                <a:ea typeface="DejaVu Sans"/>
              </a:rPr>
              <a:t>十二年國民基本教育群科課程綱要</a:t>
            </a:r>
            <a:r>
              <a:rPr lang="en-US" sz="2400" b="1" strike="noStrike" cap="all" spc="389" dirty="0">
                <a:solidFill>
                  <a:srgbClr val="000000"/>
                </a:solidFill>
                <a:latin typeface="微軟正黑體"/>
                <a:ea typeface="DejaVu Sans"/>
              </a:rPr>
              <a:t>(</a:t>
            </a:r>
            <a:r>
              <a:rPr lang="en-US" sz="2400" b="1" strike="noStrike" cap="all" spc="389" dirty="0" err="1">
                <a:solidFill>
                  <a:srgbClr val="000000"/>
                </a:solidFill>
                <a:latin typeface="微軟正黑體"/>
                <a:ea typeface="DejaVu Sans"/>
              </a:rPr>
              <a:t>新課綱</a:t>
            </a:r>
            <a:r>
              <a:rPr lang="en-US" sz="2400" b="1" strike="noStrike" cap="all" spc="389" dirty="0">
                <a:solidFill>
                  <a:srgbClr val="000000"/>
                </a:solidFill>
                <a:latin typeface="微軟正黑體"/>
                <a:ea typeface="DejaVu Sans"/>
              </a:rPr>
              <a:t>)</a:t>
            </a:r>
            <a:r>
              <a:rPr lang="en-US" sz="2400" b="1" strike="noStrike" cap="all" spc="389" dirty="0" err="1">
                <a:solidFill>
                  <a:srgbClr val="FF0000"/>
                </a:solidFill>
                <a:latin typeface="微軟正黑體"/>
                <a:ea typeface="DejaVu Sans"/>
              </a:rPr>
              <a:t>分類設群</a:t>
            </a:r>
            <a:endParaRPr lang="en-US" sz="2400" b="0" strike="noStrike" spc="-1" dirty="0">
              <a:latin typeface="Arial"/>
            </a:endParaRPr>
          </a:p>
          <a:p>
            <a:pPr marL="176040">
              <a:lnSpc>
                <a:spcPct val="160000"/>
              </a:lnSpc>
            </a:pPr>
            <a:r>
              <a:rPr lang="en-US" sz="2400" b="1" strike="noStrike" cap="all" spc="-1" dirty="0">
                <a:solidFill>
                  <a:srgbClr val="000000"/>
                </a:solidFill>
                <a:latin typeface="微軟正黑體"/>
                <a:ea typeface="DejaVu Sans"/>
              </a:rPr>
              <a:t>6類：</a:t>
            </a:r>
            <a:r>
              <a:rPr lang="en-US" sz="2200" b="1" strike="noStrike" cap="all" spc="-1" dirty="0">
                <a:solidFill>
                  <a:srgbClr val="000000"/>
                </a:solidFill>
                <a:latin typeface="微軟正黑體"/>
                <a:ea typeface="DejaVu Sans"/>
              </a:rPr>
              <a:t>工業類、商業類、農業類、家事類、海事水產類、 </a:t>
            </a:r>
            <a:r>
              <a:rPr lang="en-US" sz="2200" b="1" strike="noStrike" cap="all" spc="-1" dirty="0" err="1">
                <a:solidFill>
                  <a:srgbClr val="000000"/>
                </a:solidFill>
                <a:latin typeface="微軟正黑體"/>
                <a:ea typeface="DejaVu Sans"/>
              </a:rPr>
              <a:t>藝術與設計類</a:t>
            </a:r>
            <a:r>
              <a:rPr lang="en-US" sz="2200" b="1" strike="noStrike" cap="all" spc="-1" dirty="0">
                <a:solidFill>
                  <a:srgbClr val="000000"/>
                </a:solidFill>
                <a:latin typeface="微軟正黑體"/>
                <a:ea typeface="DejaVu Sans"/>
              </a:rPr>
              <a:t> </a:t>
            </a:r>
            <a:endParaRPr lang="en-US" sz="2200" b="0" strike="noStrike" spc="-1" dirty="0">
              <a:latin typeface="Arial"/>
            </a:endParaRPr>
          </a:p>
          <a:p>
            <a:pPr marL="176040">
              <a:lnSpc>
                <a:spcPct val="160000"/>
              </a:lnSpc>
            </a:pPr>
            <a:r>
              <a:rPr lang="en-US" sz="1300" b="1" strike="noStrike" cap="all" spc="389" dirty="0">
                <a:solidFill>
                  <a:srgbClr val="000000"/>
                </a:solidFill>
                <a:latin typeface="微軟正黑體"/>
                <a:ea typeface="DejaVu Sans"/>
              </a:rPr>
              <a:t>  </a:t>
            </a:r>
            <a:endParaRPr lang="en-US" sz="1300" b="0" strike="noStrike" spc="-1" dirty="0">
              <a:latin typeface="Arial"/>
            </a:endParaRPr>
          </a:p>
          <a:p>
            <a:pPr marL="176040">
              <a:lnSpc>
                <a:spcPct val="160000"/>
              </a:lnSpc>
            </a:pPr>
            <a:r>
              <a:rPr lang="en-US" sz="2400" b="1" strike="noStrike" cap="all" spc="389" dirty="0">
                <a:solidFill>
                  <a:srgbClr val="000000"/>
                </a:solidFill>
                <a:latin typeface="微軟正黑體"/>
                <a:ea typeface="DejaVu Sans"/>
              </a:rPr>
              <a:t>15群：</a:t>
            </a:r>
            <a:endParaRPr lang="en-US" sz="2400" b="0" strike="noStrike" spc="-1" dirty="0">
              <a:latin typeface="Arial"/>
            </a:endParaRPr>
          </a:p>
        </p:txBody>
      </p:sp>
      <p:sp>
        <p:nvSpPr>
          <p:cNvPr id="2634" name="CustomShape 31"/>
          <p:cNvSpPr/>
          <p:nvPr/>
        </p:nvSpPr>
        <p:spPr>
          <a:xfrm>
            <a:off x="8461440" y="6247800"/>
            <a:ext cx="501480" cy="501480"/>
          </a:xfrm>
          <a:prstGeom prst="rect">
            <a:avLst/>
          </a:prstGeom>
          <a:noFill/>
          <a:ln w="19080">
            <a:solidFill>
              <a:srgbClr val="FFFFFF"/>
            </a:solidFill>
            <a:round/>
          </a:ln>
        </p:spPr>
        <p:style>
          <a:lnRef idx="0">
            <a:scrgbClr r="0" g="0" b="0"/>
          </a:lnRef>
          <a:fillRef idx="0">
            <a:scrgbClr r="0" g="0" b="0"/>
          </a:fillRef>
          <a:effectRef idx="0">
            <a:scrgbClr r="0" g="0" b="0"/>
          </a:effectRef>
          <a:fontRef idx="minor"/>
        </p:style>
        <p:txBody>
          <a:bodyPr lIns="9000" tIns="9000" rIns="9000" bIns="9000" anchor="ctr">
            <a:noAutofit/>
          </a:bodyPr>
          <a:lstStyle/>
          <a:p>
            <a:pPr algn="ctr">
              <a:lnSpc>
                <a:spcPct val="100000"/>
              </a:lnSpc>
            </a:pPr>
            <a:fld id="{0F72B255-3D25-41F8-BCD9-D01484E2E489}" type="slidenum">
              <a:rPr lang="en-US" sz="1100" b="0" strike="noStrike" spc="-1">
                <a:solidFill>
                  <a:srgbClr val="FFFFFF"/>
                </a:solidFill>
                <a:latin typeface="微軟正黑體"/>
                <a:ea typeface="微軟正黑體"/>
              </a:rPr>
              <a:t>113</a:t>
            </a:fld>
            <a:endParaRPr lang="en-US" sz="1100" b="0" strike="noStrike" spc="-1">
              <a:latin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fld id="{C5BEBF59-1970-484E-A793-8F5FCA66F725}" type="slidenum">
              <a:rPr lang="zh-TW" altLang="en-US" smtClean="0"/>
              <a:pPr>
                <a:defRPr/>
              </a:pPr>
              <a:t>114</a:t>
            </a:fld>
            <a:endParaRPr lang="zh-TW" altLang="en-US"/>
          </a:p>
        </p:txBody>
      </p:sp>
      <p:pic>
        <p:nvPicPr>
          <p:cNvPr id="11991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476672"/>
            <a:ext cx="8424936"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1840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fld id="{C5BEBF59-1970-484E-A793-8F5FCA66F725}" type="slidenum">
              <a:rPr lang="zh-TW" altLang="en-US" smtClean="0"/>
              <a:pPr>
                <a:defRPr/>
              </a:pPr>
              <a:t>115</a:t>
            </a:fld>
            <a:endParaRPr lang="zh-TW" altLang="en-US"/>
          </a:p>
        </p:txBody>
      </p:sp>
      <p:pic>
        <p:nvPicPr>
          <p:cNvPr id="11755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89" r="1265" b="9016"/>
          <a:stretch/>
        </p:blipFill>
        <p:spPr bwMode="auto">
          <a:xfrm>
            <a:off x="-31981" y="476672"/>
            <a:ext cx="9144000"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6069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fld id="{C5BEBF59-1970-484E-A793-8F5FCA66F725}" type="slidenum">
              <a:rPr lang="zh-TW" altLang="en-US" smtClean="0"/>
              <a:pPr>
                <a:defRPr/>
              </a:pPr>
              <a:t>116</a:t>
            </a:fld>
            <a:endParaRPr lang="zh-TW" altLang="en-US"/>
          </a:p>
        </p:txBody>
      </p:sp>
      <p:pic>
        <p:nvPicPr>
          <p:cNvPr id="11765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96" t="16189" r="2303" b="6250"/>
          <a:stretch/>
        </p:blipFill>
        <p:spPr bwMode="auto">
          <a:xfrm>
            <a:off x="251521" y="548680"/>
            <a:ext cx="8712968"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95934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5" name="Group 1"/>
          <p:cNvGrpSpPr/>
          <p:nvPr/>
        </p:nvGrpSpPr>
        <p:grpSpPr>
          <a:xfrm>
            <a:off x="210600" y="220320"/>
            <a:ext cx="2722680" cy="2722680"/>
            <a:chOff x="210600" y="220320"/>
            <a:chExt cx="2722680" cy="2722680"/>
          </a:xfrm>
        </p:grpSpPr>
        <p:sp>
          <p:nvSpPr>
            <p:cNvPr id="2636" name="CustomShape 2"/>
            <p:cNvSpPr/>
            <p:nvPr/>
          </p:nvSpPr>
          <p:spPr>
            <a:xfrm rot="20664000">
              <a:off x="466920" y="476640"/>
              <a:ext cx="2209680" cy="2209680"/>
            </a:xfrm>
            <a:prstGeom prst="ellipse">
              <a:avLst/>
            </a:prstGeom>
            <a:solidFill>
              <a:srgbClr val="3862AE"/>
            </a:solidFill>
            <a:ln>
              <a:noFill/>
            </a:ln>
          </p:spPr>
          <p:style>
            <a:lnRef idx="0">
              <a:scrgbClr r="0" g="0" b="0"/>
            </a:lnRef>
            <a:fillRef idx="0">
              <a:scrgbClr r="0" g="0" b="0"/>
            </a:fillRef>
            <a:effectRef idx="0">
              <a:scrgbClr r="0" g="0" b="0"/>
            </a:effectRef>
            <a:fontRef idx="minor"/>
          </p:style>
        </p:sp>
        <p:sp>
          <p:nvSpPr>
            <p:cNvPr id="2637" name="CustomShape 3"/>
            <p:cNvSpPr/>
            <p:nvPr/>
          </p:nvSpPr>
          <p:spPr>
            <a:xfrm rot="20664000">
              <a:off x="857160" y="540360"/>
              <a:ext cx="1135080" cy="638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FFFFFF"/>
                  </a:solidFill>
                  <a:latin typeface="微軟正黑體"/>
                  <a:ea typeface="微軟正黑體"/>
                </a:rPr>
                <a:t>特色</a:t>
              </a:r>
              <a:r>
                <a:rPr lang="en-US" sz="3600" b="1" strike="noStrike" spc="-1">
                  <a:solidFill>
                    <a:srgbClr val="FFFFFF"/>
                  </a:solidFill>
                  <a:latin typeface="微軟正黑體"/>
                  <a:ea typeface="微軟正黑體"/>
                </a:rPr>
                <a:t>3</a:t>
              </a:r>
              <a:endParaRPr lang="en-US" sz="3600" b="0" strike="noStrike" spc="-1">
                <a:latin typeface="Arial"/>
              </a:endParaRPr>
            </a:p>
          </p:txBody>
        </p:sp>
        <p:sp>
          <p:nvSpPr>
            <p:cNvPr id="2638" name="Line 4"/>
            <p:cNvSpPr/>
            <p:nvPr/>
          </p:nvSpPr>
          <p:spPr>
            <a:xfrm flipV="1">
              <a:off x="675720" y="963360"/>
              <a:ext cx="1595160" cy="44532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2639" name="Line 5"/>
            <p:cNvSpPr/>
            <p:nvPr/>
          </p:nvSpPr>
          <p:spPr>
            <a:xfrm flipV="1">
              <a:off x="947160" y="1935720"/>
              <a:ext cx="1595160" cy="44532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2640" name="CustomShape 6"/>
            <p:cNvSpPr/>
            <p:nvPr/>
          </p:nvSpPr>
          <p:spPr>
            <a:xfrm rot="20664000">
              <a:off x="797400" y="1226160"/>
              <a:ext cx="1600200" cy="942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1" strike="noStrike" spc="-1">
                  <a:solidFill>
                    <a:srgbClr val="FFFFFF"/>
                  </a:solidFill>
                  <a:latin typeface="微軟正黑體"/>
                  <a:ea typeface="微軟正黑體"/>
                </a:rPr>
                <a:t>務實致用</a:t>
              </a:r>
              <a:endParaRPr lang="en-US" sz="2800" b="0" strike="noStrike" spc="-1">
                <a:latin typeface="Arial"/>
              </a:endParaRPr>
            </a:p>
            <a:p>
              <a:pPr>
                <a:lnSpc>
                  <a:spcPct val="100000"/>
                </a:lnSpc>
              </a:pPr>
              <a:r>
                <a:rPr lang="en-US" sz="2800" b="1" strike="noStrike" spc="-1">
                  <a:solidFill>
                    <a:srgbClr val="FFFFFF"/>
                  </a:solidFill>
                  <a:latin typeface="微軟正黑體"/>
                  <a:ea typeface="微軟正黑體"/>
                </a:rPr>
                <a:t>精進技能</a:t>
              </a:r>
              <a:endParaRPr lang="en-US" sz="2800" b="0" strike="noStrike" spc="-1">
                <a:latin typeface="Arial"/>
              </a:endParaRPr>
            </a:p>
          </p:txBody>
        </p:sp>
      </p:grpSp>
      <p:grpSp>
        <p:nvGrpSpPr>
          <p:cNvPr id="2641" name="Group 7"/>
          <p:cNvGrpSpPr/>
          <p:nvPr/>
        </p:nvGrpSpPr>
        <p:grpSpPr>
          <a:xfrm>
            <a:off x="1051200" y="2983680"/>
            <a:ext cx="2176200" cy="648000"/>
            <a:chOff x="1051200" y="2983680"/>
            <a:chExt cx="2176200" cy="648000"/>
          </a:xfrm>
        </p:grpSpPr>
        <p:grpSp>
          <p:nvGrpSpPr>
            <p:cNvPr id="2642" name="Group 8"/>
            <p:cNvGrpSpPr/>
            <p:nvPr/>
          </p:nvGrpSpPr>
          <p:grpSpPr>
            <a:xfrm>
              <a:off x="1051200" y="2983680"/>
              <a:ext cx="700200" cy="648000"/>
              <a:chOff x="1051200" y="2983680"/>
              <a:chExt cx="700200" cy="648000"/>
            </a:xfrm>
          </p:grpSpPr>
          <p:sp>
            <p:nvSpPr>
              <p:cNvPr id="2643" name="CustomShape 9"/>
              <p:cNvSpPr/>
              <p:nvPr/>
            </p:nvSpPr>
            <p:spPr>
              <a:xfrm>
                <a:off x="1051200" y="2983680"/>
                <a:ext cx="700200" cy="648000"/>
              </a:xfrm>
              <a:prstGeom prst="ellipse">
                <a:avLst/>
              </a:prstGeom>
              <a:solidFill>
                <a:srgbClr val="FFC000"/>
              </a:solidFill>
              <a:ln>
                <a:noFill/>
              </a:ln>
            </p:spPr>
            <p:style>
              <a:lnRef idx="0">
                <a:scrgbClr r="0" g="0" b="0"/>
              </a:lnRef>
              <a:fillRef idx="0">
                <a:scrgbClr r="0" g="0" b="0"/>
              </a:fillRef>
              <a:effectRef idx="0">
                <a:scrgbClr r="0" g="0" b="0"/>
              </a:effectRef>
              <a:fontRef idx="minor"/>
            </p:style>
          </p:sp>
          <p:sp>
            <p:nvSpPr>
              <p:cNvPr id="2644" name="CustomShape 10"/>
              <p:cNvSpPr/>
              <p:nvPr/>
            </p:nvSpPr>
            <p:spPr>
              <a:xfrm>
                <a:off x="1094040" y="3013560"/>
                <a:ext cx="58680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200" b="1" strike="noStrike" spc="-1">
                    <a:solidFill>
                      <a:srgbClr val="FF0000"/>
                    </a:solidFill>
                    <a:latin typeface="微軟正黑體"/>
                    <a:ea typeface="微軟正黑體"/>
                  </a:rPr>
                  <a:t>一</a:t>
                </a:r>
                <a:endParaRPr lang="en-US" sz="3200" b="0" strike="noStrike" spc="-1">
                  <a:latin typeface="Arial"/>
                </a:endParaRPr>
              </a:p>
            </p:txBody>
          </p:sp>
        </p:grpSp>
        <p:sp>
          <p:nvSpPr>
            <p:cNvPr id="2645" name="CustomShape 11"/>
            <p:cNvSpPr/>
            <p:nvPr/>
          </p:nvSpPr>
          <p:spPr>
            <a:xfrm>
              <a:off x="1826640" y="3015360"/>
              <a:ext cx="140076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200" b="1" u="sng" strike="noStrike" spc="-1">
                  <a:solidFill>
                    <a:srgbClr val="FF0000"/>
                  </a:solidFill>
                  <a:uFillTx/>
                  <a:latin typeface="微軟正黑體"/>
                  <a:ea typeface="微軟正黑體"/>
                </a:rPr>
                <a:t>課程端</a:t>
              </a:r>
              <a:endParaRPr lang="en-US" sz="3200" b="0" strike="noStrike" spc="-1">
                <a:latin typeface="Arial"/>
              </a:endParaRPr>
            </a:p>
          </p:txBody>
        </p:sp>
      </p:grpSp>
      <p:sp>
        <p:nvSpPr>
          <p:cNvPr id="2646" name="CustomShape 12"/>
          <p:cNvSpPr/>
          <p:nvPr/>
        </p:nvSpPr>
        <p:spPr>
          <a:xfrm>
            <a:off x="3250080" y="2999520"/>
            <a:ext cx="4857120" cy="674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20000"/>
              </a:lnSpc>
            </a:pPr>
            <a:r>
              <a:rPr lang="en-US" sz="2400" b="1" strike="noStrike" spc="-1">
                <a:solidFill>
                  <a:srgbClr val="808080"/>
                </a:solidFill>
                <a:latin typeface="微軟正黑體"/>
                <a:ea typeface="微軟正黑體"/>
              </a:rPr>
              <a:t>技職教育強調</a:t>
            </a:r>
            <a:r>
              <a:rPr lang="en-US" sz="3200" b="1" strike="noStrike" spc="-1">
                <a:solidFill>
                  <a:srgbClr val="863204"/>
                </a:solidFill>
                <a:latin typeface="微軟正黑體"/>
                <a:ea typeface="微軟正黑體"/>
              </a:rPr>
              <a:t>做中學，學中做</a:t>
            </a:r>
            <a:endParaRPr lang="en-US" sz="3200" b="0" strike="noStrike" spc="-1">
              <a:latin typeface="Arial"/>
            </a:endParaRPr>
          </a:p>
        </p:txBody>
      </p:sp>
      <p:pic>
        <p:nvPicPr>
          <p:cNvPr id="2647" name="圖片 33"/>
          <p:cNvPicPr/>
          <p:nvPr/>
        </p:nvPicPr>
        <p:blipFill>
          <a:blip r:embed="rId2"/>
          <a:stretch/>
        </p:blipFill>
        <p:spPr>
          <a:xfrm>
            <a:off x="2877120" y="676440"/>
            <a:ext cx="2864520" cy="1909080"/>
          </a:xfrm>
          <a:prstGeom prst="rect">
            <a:avLst/>
          </a:prstGeom>
          <a:ln>
            <a:noFill/>
          </a:ln>
        </p:spPr>
      </p:pic>
      <p:grpSp>
        <p:nvGrpSpPr>
          <p:cNvPr id="2648" name="Group 13"/>
          <p:cNvGrpSpPr/>
          <p:nvPr/>
        </p:nvGrpSpPr>
        <p:grpSpPr>
          <a:xfrm>
            <a:off x="1051200" y="3857760"/>
            <a:ext cx="2208240" cy="647640"/>
            <a:chOff x="1051200" y="3857760"/>
            <a:chExt cx="2208240" cy="647640"/>
          </a:xfrm>
        </p:grpSpPr>
        <p:grpSp>
          <p:nvGrpSpPr>
            <p:cNvPr id="2649" name="Group 14"/>
            <p:cNvGrpSpPr/>
            <p:nvPr/>
          </p:nvGrpSpPr>
          <p:grpSpPr>
            <a:xfrm>
              <a:off x="1051200" y="3857760"/>
              <a:ext cx="700200" cy="647640"/>
              <a:chOff x="1051200" y="3857760"/>
              <a:chExt cx="700200" cy="647640"/>
            </a:xfrm>
          </p:grpSpPr>
          <p:sp>
            <p:nvSpPr>
              <p:cNvPr id="2650" name="CustomShape 15"/>
              <p:cNvSpPr/>
              <p:nvPr/>
            </p:nvSpPr>
            <p:spPr>
              <a:xfrm>
                <a:off x="1051200" y="3857760"/>
                <a:ext cx="700200" cy="647640"/>
              </a:xfrm>
              <a:prstGeom prst="ellipse">
                <a:avLst/>
              </a:prstGeom>
              <a:solidFill>
                <a:srgbClr val="FFC000"/>
              </a:solidFill>
              <a:ln>
                <a:noFill/>
              </a:ln>
            </p:spPr>
            <p:style>
              <a:lnRef idx="0">
                <a:scrgbClr r="0" g="0" b="0"/>
              </a:lnRef>
              <a:fillRef idx="0">
                <a:scrgbClr r="0" g="0" b="0"/>
              </a:fillRef>
              <a:effectRef idx="0">
                <a:scrgbClr r="0" g="0" b="0"/>
              </a:effectRef>
              <a:fontRef idx="minor"/>
            </p:style>
          </p:sp>
          <p:sp>
            <p:nvSpPr>
              <p:cNvPr id="2651" name="CustomShape 16"/>
              <p:cNvSpPr/>
              <p:nvPr/>
            </p:nvSpPr>
            <p:spPr>
              <a:xfrm>
                <a:off x="1126080" y="3887280"/>
                <a:ext cx="58680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200" b="1" strike="noStrike" spc="-1">
                    <a:solidFill>
                      <a:srgbClr val="FF0000"/>
                    </a:solidFill>
                    <a:latin typeface="微軟正黑體"/>
                    <a:ea typeface="微軟正黑體"/>
                  </a:rPr>
                  <a:t>二</a:t>
                </a:r>
                <a:endParaRPr lang="en-US" sz="3200" b="0" strike="noStrike" spc="-1">
                  <a:latin typeface="Arial"/>
                </a:endParaRPr>
              </a:p>
            </p:txBody>
          </p:sp>
        </p:grpSp>
        <p:sp>
          <p:nvSpPr>
            <p:cNvPr id="2652" name="CustomShape 17"/>
            <p:cNvSpPr/>
            <p:nvPr/>
          </p:nvSpPr>
          <p:spPr>
            <a:xfrm>
              <a:off x="1858680" y="3890160"/>
              <a:ext cx="140076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200" b="1" u="sng" strike="noStrike" spc="-1">
                  <a:solidFill>
                    <a:srgbClr val="FF0000"/>
                  </a:solidFill>
                  <a:uFillTx/>
                  <a:latin typeface="微軟正黑體"/>
                  <a:ea typeface="微軟正黑體"/>
                </a:rPr>
                <a:t>師資端</a:t>
              </a:r>
              <a:endParaRPr lang="en-US" sz="3200" b="0" strike="noStrike" spc="-1">
                <a:latin typeface="Arial"/>
              </a:endParaRPr>
            </a:p>
          </p:txBody>
        </p:sp>
      </p:grpSp>
      <p:sp>
        <p:nvSpPr>
          <p:cNvPr id="2653" name="CustomShape 18"/>
          <p:cNvSpPr/>
          <p:nvPr/>
        </p:nvSpPr>
        <p:spPr>
          <a:xfrm>
            <a:off x="3260880" y="3864240"/>
            <a:ext cx="3840840" cy="674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20000"/>
              </a:lnSpc>
            </a:pPr>
            <a:r>
              <a:rPr lang="en-US" sz="2400" b="1" strike="noStrike" spc="-1">
                <a:solidFill>
                  <a:srgbClr val="808080"/>
                </a:solidFill>
                <a:latin typeface="微軟正黑體"/>
                <a:ea typeface="微軟正黑體"/>
              </a:rPr>
              <a:t>強化教師</a:t>
            </a:r>
            <a:r>
              <a:rPr lang="en-US" sz="3200" b="1" strike="noStrike" spc="-1">
                <a:solidFill>
                  <a:srgbClr val="863204"/>
                </a:solidFill>
                <a:latin typeface="微軟正黑體"/>
                <a:ea typeface="微軟正黑體"/>
              </a:rPr>
              <a:t>實務教學能力</a:t>
            </a:r>
            <a:endParaRPr lang="en-US" sz="3200" b="0" strike="noStrike" spc="-1">
              <a:latin typeface="Arial"/>
            </a:endParaRPr>
          </a:p>
        </p:txBody>
      </p:sp>
      <p:grpSp>
        <p:nvGrpSpPr>
          <p:cNvPr id="2654" name="Group 19"/>
          <p:cNvGrpSpPr/>
          <p:nvPr/>
        </p:nvGrpSpPr>
        <p:grpSpPr>
          <a:xfrm>
            <a:off x="1069560" y="4826520"/>
            <a:ext cx="2175840" cy="648000"/>
            <a:chOff x="1069560" y="4826520"/>
            <a:chExt cx="2175840" cy="648000"/>
          </a:xfrm>
        </p:grpSpPr>
        <p:grpSp>
          <p:nvGrpSpPr>
            <p:cNvPr id="2655" name="Group 20"/>
            <p:cNvGrpSpPr/>
            <p:nvPr/>
          </p:nvGrpSpPr>
          <p:grpSpPr>
            <a:xfrm>
              <a:off x="1069560" y="4826520"/>
              <a:ext cx="700200" cy="648000"/>
              <a:chOff x="1069560" y="4826520"/>
              <a:chExt cx="700200" cy="648000"/>
            </a:xfrm>
          </p:grpSpPr>
          <p:sp>
            <p:nvSpPr>
              <p:cNvPr id="2656" name="CustomShape 21"/>
              <p:cNvSpPr/>
              <p:nvPr/>
            </p:nvSpPr>
            <p:spPr>
              <a:xfrm>
                <a:off x="1069560" y="4826520"/>
                <a:ext cx="700200" cy="648000"/>
              </a:xfrm>
              <a:prstGeom prst="ellipse">
                <a:avLst/>
              </a:prstGeom>
              <a:solidFill>
                <a:srgbClr val="FFC000"/>
              </a:solidFill>
              <a:ln>
                <a:noFill/>
              </a:ln>
            </p:spPr>
            <p:style>
              <a:lnRef idx="0">
                <a:scrgbClr r="0" g="0" b="0"/>
              </a:lnRef>
              <a:fillRef idx="0">
                <a:scrgbClr r="0" g="0" b="0"/>
              </a:fillRef>
              <a:effectRef idx="0">
                <a:scrgbClr r="0" g="0" b="0"/>
              </a:effectRef>
              <a:fontRef idx="minor"/>
            </p:style>
          </p:sp>
          <p:sp>
            <p:nvSpPr>
              <p:cNvPr id="2657" name="CustomShape 22"/>
              <p:cNvSpPr/>
              <p:nvPr/>
            </p:nvSpPr>
            <p:spPr>
              <a:xfrm>
                <a:off x="1112400" y="4856400"/>
                <a:ext cx="58680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200" b="1" strike="noStrike" spc="-1">
                    <a:solidFill>
                      <a:srgbClr val="FF0000"/>
                    </a:solidFill>
                    <a:latin typeface="微軟正黑體"/>
                    <a:ea typeface="微軟正黑體"/>
                  </a:rPr>
                  <a:t>三</a:t>
                </a:r>
                <a:endParaRPr lang="en-US" sz="3200" b="0" strike="noStrike" spc="-1">
                  <a:latin typeface="Arial"/>
                </a:endParaRPr>
              </a:p>
            </p:txBody>
          </p:sp>
        </p:grpSp>
        <p:sp>
          <p:nvSpPr>
            <p:cNvPr id="2658" name="CustomShape 23"/>
            <p:cNvSpPr/>
            <p:nvPr/>
          </p:nvSpPr>
          <p:spPr>
            <a:xfrm>
              <a:off x="1844640" y="4858200"/>
              <a:ext cx="140076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200" b="1" u="sng" strike="noStrike" spc="-1">
                  <a:solidFill>
                    <a:srgbClr val="FF0000"/>
                  </a:solidFill>
                  <a:uFillTx/>
                  <a:latin typeface="微軟正黑體"/>
                  <a:ea typeface="微軟正黑體"/>
                </a:rPr>
                <a:t>業界端</a:t>
              </a:r>
              <a:endParaRPr lang="en-US" sz="3200" b="0" strike="noStrike" spc="-1">
                <a:latin typeface="Arial"/>
              </a:endParaRPr>
            </a:p>
          </p:txBody>
        </p:sp>
      </p:grpSp>
      <p:sp>
        <p:nvSpPr>
          <p:cNvPr id="2659" name="CustomShape 24"/>
          <p:cNvSpPr/>
          <p:nvPr/>
        </p:nvSpPr>
        <p:spPr>
          <a:xfrm>
            <a:off x="3200400" y="4907160"/>
            <a:ext cx="3630240" cy="601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20000"/>
              </a:lnSpc>
            </a:pPr>
            <a:r>
              <a:rPr lang="en-US" sz="2400" b="1" strike="noStrike" spc="-1">
                <a:solidFill>
                  <a:srgbClr val="808080"/>
                </a:solidFill>
                <a:latin typeface="微軟正黑體"/>
                <a:ea typeface="微軟正黑體"/>
              </a:rPr>
              <a:t>引進</a:t>
            </a:r>
            <a:r>
              <a:rPr lang="en-US" sz="2800" b="1" strike="noStrike" spc="-1">
                <a:solidFill>
                  <a:srgbClr val="863204"/>
                </a:solidFill>
                <a:latin typeface="微軟正黑體"/>
                <a:ea typeface="微軟正黑體"/>
              </a:rPr>
              <a:t>產業資源協同教學</a:t>
            </a:r>
            <a:endParaRPr lang="en-US" sz="2800" b="0" strike="noStrike" spc="-1">
              <a:latin typeface="Arial"/>
            </a:endParaRPr>
          </a:p>
        </p:txBody>
      </p:sp>
      <p:pic>
        <p:nvPicPr>
          <p:cNvPr id="2660" name="圖片 39"/>
          <p:cNvPicPr/>
          <p:nvPr/>
        </p:nvPicPr>
        <p:blipFill>
          <a:blip r:embed="rId3"/>
          <a:stretch/>
        </p:blipFill>
        <p:spPr>
          <a:xfrm>
            <a:off x="5743080" y="658440"/>
            <a:ext cx="2816280" cy="2048040"/>
          </a:xfrm>
          <a:prstGeom prst="rect">
            <a:avLst/>
          </a:prstGeom>
          <a:ln>
            <a:noFill/>
          </a:ln>
        </p:spPr>
      </p:pic>
      <p:pic>
        <p:nvPicPr>
          <p:cNvPr id="2661" name="Picture 2"/>
          <p:cNvPicPr/>
          <p:nvPr/>
        </p:nvPicPr>
        <p:blipFill>
          <a:blip r:embed="rId4"/>
          <a:srcRect l="20574" r="23789" b="17042"/>
          <a:stretch/>
        </p:blipFill>
        <p:spPr>
          <a:xfrm>
            <a:off x="6788880" y="3598560"/>
            <a:ext cx="2462400" cy="2076120"/>
          </a:xfrm>
          <a:prstGeom prst="rect">
            <a:avLst/>
          </a:prstGeom>
          <a:ln>
            <a:noFill/>
          </a:ln>
        </p:spPr>
      </p:pic>
      <p:sp>
        <p:nvSpPr>
          <p:cNvPr id="2662" name="CustomShape 25"/>
          <p:cNvSpPr/>
          <p:nvPr/>
        </p:nvSpPr>
        <p:spPr>
          <a:xfrm>
            <a:off x="8461440" y="6247800"/>
            <a:ext cx="501480" cy="501480"/>
          </a:xfrm>
          <a:prstGeom prst="rect">
            <a:avLst/>
          </a:prstGeom>
          <a:noFill/>
          <a:ln w="19080">
            <a:solidFill>
              <a:srgbClr val="FFFFFF"/>
            </a:solidFill>
            <a:round/>
          </a:ln>
        </p:spPr>
        <p:style>
          <a:lnRef idx="0">
            <a:scrgbClr r="0" g="0" b="0"/>
          </a:lnRef>
          <a:fillRef idx="0">
            <a:scrgbClr r="0" g="0" b="0"/>
          </a:fillRef>
          <a:effectRef idx="0">
            <a:scrgbClr r="0" g="0" b="0"/>
          </a:effectRef>
          <a:fontRef idx="minor"/>
        </p:style>
        <p:txBody>
          <a:bodyPr lIns="9000" tIns="9000" rIns="9000" bIns="9000" anchor="ctr">
            <a:noAutofit/>
          </a:bodyPr>
          <a:lstStyle/>
          <a:p>
            <a:pPr algn="ctr">
              <a:lnSpc>
                <a:spcPct val="100000"/>
              </a:lnSpc>
            </a:pPr>
            <a:fld id="{14F2234A-9619-4A57-85C0-A772DAE262F6}" type="slidenum">
              <a:rPr lang="en-US" sz="1100" b="0" strike="noStrike" spc="-1">
                <a:solidFill>
                  <a:srgbClr val="FFFFFF"/>
                </a:solidFill>
                <a:latin typeface="微軟正黑體"/>
                <a:ea typeface="微軟正黑體"/>
              </a:rPr>
              <a:t>117</a:t>
            </a:fld>
            <a:endParaRPr lang="en-US" sz="11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p15="http://schemas.microsoft.com/office/powerpoint/2012/main" xmlns="">
      <p:transition spd="slow" advTm="0"/>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3" presetClass="entr" presetSubtype="16" fill="hold" nodeType="withEffect">
                                  <p:stCondLst>
                                    <p:cond delay="0"/>
                                  </p:stCondLst>
                                  <p:childTnLst>
                                    <p:set>
                                      <p:cBhvr>
                                        <p:cTn id="6" dur="1" fill="hold">
                                          <p:stCondLst>
                                            <p:cond delay="0"/>
                                          </p:stCondLst>
                                        </p:cTn>
                                        <p:tgtEl>
                                          <p:spTgt spid="2635"/>
                                        </p:tgtEl>
                                        <p:attrNameLst>
                                          <p:attrName>style.visibility</p:attrName>
                                        </p:attrNameLst>
                                      </p:cBhvr>
                                      <p:to>
                                        <p:strVal val="visible"/>
                                      </p:to>
                                    </p:set>
                                    <p:anim calcmode="lin" valueType="num">
                                      <p:cBhvr additive="repl">
                                        <p:cTn id="7" dur="1000" fill="hold"/>
                                        <p:tgtEl>
                                          <p:spTgt spid="2635"/>
                                        </p:tgtEl>
                                        <p:attrNameLst>
                                          <p:attrName>ppt_w</p:attrName>
                                        </p:attrNameLst>
                                      </p:cBhvr>
                                      <p:tavLst>
                                        <p:tav tm="0">
                                          <p:val>
                                            <p:strVal val="0"/>
                                          </p:val>
                                        </p:tav>
                                        <p:tav tm="100000">
                                          <p:val>
                                            <p:strVal val="#ppt_w"/>
                                          </p:val>
                                        </p:tav>
                                      </p:tavLst>
                                    </p:anim>
                                    <p:anim calcmode="lin" valueType="num">
                                      <p:cBhvr additive="repl">
                                        <p:cTn id="8" dur="1000" fill="hold"/>
                                        <p:tgtEl>
                                          <p:spTgt spid="2635"/>
                                        </p:tgtEl>
                                        <p:attrNameLst>
                                          <p:attrName>ppt_h</p:attrName>
                                        </p:attrNameLst>
                                      </p:cBhvr>
                                      <p:tavLst>
                                        <p:tav tm="0">
                                          <p:val>
                                            <p:str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2641"/>
                                        </p:tgtEl>
                                        <p:attrNameLst>
                                          <p:attrName>style.visibility</p:attrName>
                                        </p:attrNameLst>
                                      </p:cBhvr>
                                      <p:to>
                                        <p:strVal val="visible"/>
                                      </p:to>
                                    </p:set>
                                    <p:anim calcmode="lin" valueType="num">
                                      <p:cBhvr additive="repl">
                                        <p:cTn id="11" dur="500" fill="hold"/>
                                        <p:tgtEl>
                                          <p:spTgt spid="2641"/>
                                        </p:tgtEl>
                                        <p:attrNameLst>
                                          <p:attrName>ppt_x</p:attrName>
                                        </p:attrNameLst>
                                      </p:cBhvr>
                                      <p:tavLst>
                                        <p:tav tm="0">
                                          <p:val>
                                            <p:strVal val="#ppt_x"/>
                                          </p:val>
                                        </p:tav>
                                        <p:tav tm="100000">
                                          <p:val>
                                            <p:strVal val="#ppt_x"/>
                                          </p:val>
                                        </p:tav>
                                      </p:tavLst>
                                    </p:anim>
                                    <p:anim calcmode="lin" valueType="num">
                                      <p:cBhvr additive="repl">
                                        <p:cTn id="12" dur="500" fill="hold"/>
                                        <p:tgtEl>
                                          <p:spTgt spid="2641"/>
                                        </p:tgtEl>
                                        <p:attrNameLst>
                                          <p:attrName>ppt_y</p:attrName>
                                        </p:attrNameLst>
                                      </p:cBhvr>
                                      <p:tavLst>
                                        <p:tav tm="0">
                                          <p:val>
                                            <p:strVal val="0-#ppt_h/2"/>
                                          </p:val>
                                        </p:tav>
                                        <p:tav tm="100000">
                                          <p:val>
                                            <p:strVal val="#ppt_y"/>
                                          </p:val>
                                        </p:tav>
                                      </p:tavLst>
                                    </p:anim>
                                  </p:childTnLst>
                                </p:cTn>
                              </p:par>
                              <p:par>
                                <p:cTn id="13" presetID="55" presetClass="entr" fill="hold" nodeType="withEffect">
                                  <p:stCondLst>
                                    <p:cond delay="0"/>
                                  </p:stCondLst>
                                  <p:childTnLst>
                                    <p:set>
                                      <p:cBhvr>
                                        <p:cTn id="14" dur="1" fill="hold">
                                          <p:stCondLst>
                                            <p:cond delay="0"/>
                                          </p:stCondLst>
                                        </p:cTn>
                                        <p:tgtEl>
                                          <p:spTgt spid="2646"/>
                                        </p:tgtEl>
                                        <p:attrNameLst>
                                          <p:attrName>style.visibility</p:attrName>
                                        </p:attrNameLst>
                                      </p:cBhvr>
                                      <p:to>
                                        <p:strVal val="visible"/>
                                      </p:to>
                                    </p:set>
                                    <p:anim calcmode="lin" valueType="num">
                                      <p:cBhvr additive="repl">
                                        <p:cTn id="15" dur="1000" fill="hold"/>
                                        <p:tgtEl>
                                          <p:spTgt spid="2646"/>
                                        </p:tgtEl>
                                        <p:attrNameLst>
                                          <p:attrName>ppt_w</p:attrName>
                                        </p:attrNameLst>
                                      </p:cBhvr>
                                      <p:tavLst>
                                        <p:tav tm="0">
                                          <p:val>
                                            <p:strVal val="#ppt_w*0.70"/>
                                          </p:val>
                                        </p:tav>
                                        <p:tav tm="100000">
                                          <p:val>
                                            <p:strVal val="#ppt_w"/>
                                          </p:val>
                                        </p:tav>
                                      </p:tavLst>
                                    </p:anim>
                                    <p:anim calcmode="lin" valueType="num">
                                      <p:cBhvr additive="repl">
                                        <p:cTn id="16" dur="1000" fill="hold"/>
                                        <p:tgtEl>
                                          <p:spTgt spid="2646"/>
                                        </p:tgtEl>
                                        <p:attrNameLst>
                                          <p:attrName>ppt_h</p:attrName>
                                        </p:attrNameLst>
                                      </p:cBhvr>
                                      <p:tavLst>
                                        <p:tav tm="0">
                                          <p:val>
                                            <p:strVal val="#ppt_h"/>
                                          </p:val>
                                        </p:tav>
                                        <p:tav tm="100000">
                                          <p:val>
                                            <p:strVal val="#ppt_h"/>
                                          </p:val>
                                        </p:tav>
                                      </p:tavLst>
                                    </p:anim>
                                    <p:animEffect transition="in" filter="fade">
                                      <p:cBhvr additive="repl">
                                        <p:cTn id="17" dur="1000"/>
                                        <p:tgtEl>
                                          <p:spTgt spid="2646"/>
                                        </p:tgtEl>
                                      </p:cBhvr>
                                    </p:animEffect>
                                  </p:childTnLst>
                                </p:cTn>
                              </p:par>
                              <p:par>
                                <p:cTn id="18" presetID="10" presetClass="entr" fill="hold" nodeType="withEffect">
                                  <p:stCondLst>
                                    <p:cond delay="2000"/>
                                  </p:stCondLst>
                                  <p:childTnLst>
                                    <p:set>
                                      <p:cBhvr>
                                        <p:cTn id="19" dur="1" fill="hold">
                                          <p:stCondLst>
                                            <p:cond delay="0"/>
                                          </p:stCondLst>
                                        </p:cTn>
                                        <p:tgtEl>
                                          <p:spTgt spid="2647"/>
                                        </p:tgtEl>
                                        <p:attrNameLst>
                                          <p:attrName>style.visibility</p:attrName>
                                        </p:attrNameLst>
                                      </p:cBhvr>
                                      <p:to>
                                        <p:strVal val="visible"/>
                                      </p:to>
                                    </p:set>
                                    <p:animEffect transition="in" filter="fade">
                                      <p:cBhvr additive="repl">
                                        <p:cTn id="20" dur="500"/>
                                        <p:tgtEl>
                                          <p:spTgt spid="2647"/>
                                        </p:tgtEl>
                                      </p:cBhvr>
                                    </p:animEffect>
                                  </p:childTnLst>
                                </p:cTn>
                              </p:par>
                              <p:par>
                                <p:cTn id="21" presetID="2" presetClass="entr" presetSubtype="1" fill="hold" nodeType="withEffect">
                                  <p:stCondLst>
                                    <p:cond delay="0"/>
                                  </p:stCondLst>
                                  <p:childTnLst>
                                    <p:set>
                                      <p:cBhvr>
                                        <p:cTn id="22" dur="1" fill="hold">
                                          <p:stCondLst>
                                            <p:cond delay="0"/>
                                          </p:stCondLst>
                                        </p:cTn>
                                        <p:tgtEl>
                                          <p:spTgt spid="2648"/>
                                        </p:tgtEl>
                                        <p:attrNameLst>
                                          <p:attrName>style.visibility</p:attrName>
                                        </p:attrNameLst>
                                      </p:cBhvr>
                                      <p:to>
                                        <p:strVal val="visible"/>
                                      </p:to>
                                    </p:set>
                                    <p:anim calcmode="lin" valueType="num">
                                      <p:cBhvr additive="repl">
                                        <p:cTn id="23" dur="500" fill="hold"/>
                                        <p:tgtEl>
                                          <p:spTgt spid="2648"/>
                                        </p:tgtEl>
                                        <p:attrNameLst>
                                          <p:attrName>ppt_x</p:attrName>
                                        </p:attrNameLst>
                                      </p:cBhvr>
                                      <p:tavLst>
                                        <p:tav tm="0">
                                          <p:val>
                                            <p:strVal val="#ppt_x"/>
                                          </p:val>
                                        </p:tav>
                                        <p:tav tm="100000">
                                          <p:val>
                                            <p:strVal val="#ppt_x"/>
                                          </p:val>
                                        </p:tav>
                                      </p:tavLst>
                                    </p:anim>
                                    <p:anim calcmode="lin" valueType="num">
                                      <p:cBhvr additive="repl">
                                        <p:cTn id="24" dur="500" fill="hold"/>
                                        <p:tgtEl>
                                          <p:spTgt spid="2648"/>
                                        </p:tgtEl>
                                        <p:attrNameLst>
                                          <p:attrName>ppt_y</p:attrName>
                                        </p:attrNameLst>
                                      </p:cBhvr>
                                      <p:tavLst>
                                        <p:tav tm="0">
                                          <p:val>
                                            <p:strVal val="0-#ppt_h/2"/>
                                          </p:val>
                                        </p:tav>
                                        <p:tav tm="100000">
                                          <p:val>
                                            <p:strVal val="#ppt_y"/>
                                          </p:val>
                                        </p:tav>
                                      </p:tavLst>
                                    </p:anim>
                                  </p:childTnLst>
                                </p:cTn>
                              </p:par>
                              <p:par>
                                <p:cTn id="25" presetID="55" presetClass="entr" fill="hold" nodeType="withEffect">
                                  <p:stCondLst>
                                    <p:cond delay="0"/>
                                  </p:stCondLst>
                                  <p:childTnLst>
                                    <p:set>
                                      <p:cBhvr>
                                        <p:cTn id="26" dur="1" fill="hold">
                                          <p:stCondLst>
                                            <p:cond delay="0"/>
                                          </p:stCondLst>
                                        </p:cTn>
                                        <p:tgtEl>
                                          <p:spTgt spid="2653"/>
                                        </p:tgtEl>
                                        <p:attrNameLst>
                                          <p:attrName>style.visibility</p:attrName>
                                        </p:attrNameLst>
                                      </p:cBhvr>
                                      <p:to>
                                        <p:strVal val="visible"/>
                                      </p:to>
                                    </p:set>
                                    <p:anim calcmode="lin" valueType="num">
                                      <p:cBhvr additive="repl">
                                        <p:cTn id="27" dur="1000" fill="hold"/>
                                        <p:tgtEl>
                                          <p:spTgt spid="2653"/>
                                        </p:tgtEl>
                                        <p:attrNameLst>
                                          <p:attrName>ppt_w</p:attrName>
                                        </p:attrNameLst>
                                      </p:cBhvr>
                                      <p:tavLst>
                                        <p:tav tm="0">
                                          <p:val>
                                            <p:strVal val="#ppt_w*0.70"/>
                                          </p:val>
                                        </p:tav>
                                        <p:tav tm="100000">
                                          <p:val>
                                            <p:strVal val="#ppt_w"/>
                                          </p:val>
                                        </p:tav>
                                      </p:tavLst>
                                    </p:anim>
                                    <p:anim calcmode="lin" valueType="num">
                                      <p:cBhvr additive="repl">
                                        <p:cTn id="28" dur="1000" fill="hold"/>
                                        <p:tgtEl>
                                          <p:spTgt spid="2653"/>
                                        </p:tgtEl>
                                        <p:attrNameLst>
                                          <p:attrName>ppt_h</p:attrName>
                                        </p:attrNameLst>
                                      </p:cBhvr>
                                      <p:tavLst>
                                        <p:tav tm="0">
                                          <p:val>
                                            <p:strVal val="#ppt_h"/>
                                          </p:val>
                                        </p:tav>
                                        <p:tav tm="100000">
                                          <p:val>
                                            <p:strVal val="#ppt_h"/>
                                          </p:val>
                                        </p:tav>
                                      </p:tavLst>
                                    </p:anim>
                                    <p:animEffect transition="in" filter="fade">
                                      <p:cBhvr additive="repl">
                                        <p:cTn id="29" dur="1000"/>
                                        <p:tgtEl>
                                          <p:spTgt spid="2653"/>
                                        </p:tgtEl>
                                      </p:cBhvr>
                                    </p:animEffect>
                                  </p:childTnLst>
                                </p:cTn>
                              </p:par>
                              <p:par>
                                <p:cTn id="30" presetID="2" presetClass="entr" presetSubtype="1" fill="hold" nodeType="withEffect">
                                  <p:stCondLst>
                                    <p:cond delay="0"/>
                                  </p:stCondLst>
                                  <p:childTnLst>
                                    <p:set>
                                      <p:cBhvr>
                                        <p:cTn id="31" dur="1" fill="hold">
                                          <p:stCondLst>
                                            <p:cond delay="0"/>
                                          </p:stCondLst>
                                        </p:cTn>
                                        <p:tgtEl>
                                          <p:spTgt spid="2654"/>
                                        </p:tgtEl>
                                        <p:attrNameLst>
                                          <p:attrName>style.visibility</p:attrName>
                                        </p:attrNameLst>
                                      </p:cBhvr>
                                      <p:to>
                                        <p:strVal val="visible"/>
                                      </p:to>
                                    </p:set>
                                    <p:anim calcmode="lin" valueType="num">
                                      <p:cBhvr additive="repl">
                                        <p:cTn id="32" dur="500" fill="hold"/>
                                        <p:tgtEl>
                                          <p:spTgt spid="2654"/>
                                        </p:tgtEl>
                                        <p:attrNameLst>
                                          <p:attrName>ppt_x</p:attrName>
                                        </p:attrNameLst>
                                      </p:cBhvr>
                                      <p:tavLst>
                                        <p:tav tm="0">
                                          <p:val>
                                            <p:strVal val="#ppt_x"/>
                                          </p:val>
                                        </p:tav>
                                        <p:tav tm="100000">
                                          <p:val>
                                            <p:strVal val="#ppt_x"/>
                                          </p:val>
                                        </p:tav>
                                      </p:tavLst>
                                    </p:anim>
                                    <p:anim calcmode="lin" valueType="num">
                                      <p:cBhvr additive="repl">
                                        <p:cTn id="33" dur="500" fill="hold"/>
                                        <p:tgtEl>
                                          <p:spTgt spid="2654"/>
                                        </p:tgtEl>
                                        <p:attrNameLst>
                                          <p:attrName>ppt_y</p:attrName>
                                        </p:attrNameLst>
                                      </p:cBhvr>
                                      <p:tavLst>
                                        <p:tav tm="0">
                                          <p:val>
                                            <p:strVal val="0-#ppt_h/2"/>
                                          </p:val>
                                        </p:tav>
                                        <p:tav tm="100000">
                                          <p:val>
                                            <p:strVal val="#ppt_y"/>
                                          </p:val>
                                        </p:tav>
                                      </p:tavLst>
                                    </p:anim>
                                  </p:childTnLst>
                                </p:cTn>
                              </p:par>
                              <p:par>
                                <p:cTn id="34" presetID="55" presetClass="entr" fill="hold" nodeType="withEffect">
                                  <p:stCondLst>
                                    <p:cond delay="0"/>
                                  </p:stCondLst>
                                  <p:childTnLst>
                                    <p:set>
                                      <p:cBhvr>
                                        <p:cTn id="35" dur="1" fill="hold">
                                          <p:stCondLst>
                                            <p:cond delay="0"/>
                                          </p:stCondLst>
                                        </p:cTn>
                                        <p:tgtEl>
                                          <p:spTgt spid="2659"/>
                                        </p:tgtEl>
                                        <p:attrNameLst>
                                          <p:attrName>style.visibility</p:attrName>
                                        </p:attrNameLst>
                                      </p:cBhvr>
                                      <p:to>
                                        <p:strVal val="visible"/>
                                      </p:to>
                                    </p:set>
                                    <p:anim calcmode="lin" valueType="num">
                                      <p:cBhvr additive="repl">
                                        <p:cTn id="36" dur="1000" fill="hold"/>
                                        <p:tgtEl>
                                          <p:spTgt spid="2659"/>
                                        </p:tgtEl>
                                        <p:attrNameLst>
                                          <p:attrName>ppt_w</p:attrName>
                                        </p:attrNameLst>
                                      </p:cBhvr>
                                      <p:tavLst>
                                        <p:tav tm="0">
                                          <p:val>
                                            <p:strVal val="#ppt_w*0.70"/>
                                          </p:val>
                                        </p:tav>
                                        <p:tav tm="100000">
                                          <p:val>
                                            <p:strVal val="#ppt_w"/>
                                          </p:val>
                                        </p:tav>
                                      </p:tavLst>
                                    </p:anim>
                                    <p:anim calcmode="lin" valueType="num">
                                      <p:cBhvr additive="repl">
                                        <p:cTn id="37" dur="1000" fill="hold"/>
                                        <p:tgtEl>
                                          <p:spTgt spid="2659"/>
                                        </p:tgtEl>
                                        <p:attrNameLst>
                                          <p:attrName>ppt_h</p:attrName>
                                        </p:attrNameLst>
                                      </p:cBhvr>
                                      <p:tavLst>
                                        <p:tav tm="0">
                                          <p:val>
                                            <p:strVal val="#ppt_h"/>
                                          </p:val>
                                        </p:tav>
                                        <p:tav tm="100000">
                                          <p:val>
                                            <p:strVal val="#ppt_h"/>
                                          </p:val>
                                        </p:tav>
                                      </p:tavLst>
                                    </p:anim>
                                    <p:animEffect transition="in" filter="fade">
                                      <p:cBhvr additive="repl">
                                        <p:cTn id="38" dur="1000"/>
                                        <p:tgtEl>
                                          <p:spTgt spid="2659"/>
                                        </p:tgtEl>
                                      </p:cBhvr>
                                    </p:animEffect>
                                  </p:childTnLst>
                                </p:cTn>
                              </p:par>
                              <p:par>
                                <p:cTn id="39" presetID="10" presetClass="entr" fill="hold" nodeType="withEffect">
                                  <p:stCondLst>
                                    <p:cond delay="1000"/>
                                  </p:stCondLst>
                                  <p:childTnLst>
                                    <p:set>
                                      <p:cBhvr>
                                        <p:cTn id="40" dur="1" fill="hold">
                                          <p:stCondLst>
                                            <p:cond delay="0"/>
                                          </p:stCondLst>
                                        </p:cTn>
                                        <p:tgtEl>
                                          <p:spTgt spid="2660"/>
                                        </p:tgtEl>
                                        <p:attrNameLst>
                                          <p:attrName>style.visibility</p:attrName>
                                        </p:attrNameLst>
                                      </p:cBhvr>
                                      <p:to>
                                        <p:strVal val="visible"/>
                                      </p:to>
                                    </p:set>
                                    <p:animEffect transition="in" filter="fade">
                                      <p:cBhvr additive="repl">
                                        <p:cTn id="41" dur="500"/>
                                        <p:tgtEl>
                                          <p:spTgt spid="2660"/>
                                        </p:tgtEl>
                                      </p:cBhvr>
                                    </p:animEffect>
                                  </p:childTnLst>
                                </p:cTn>
                              </p:par>
                              <p:par>
                                <p:cTn id="42" presetID="26" presetClass="emph" fill="hold" nodeType="withEffect">
                                  <p:stCondLst>
                                    <p:cond delay="1000"/>
                                  </p:stCondLst>
                                  <p:childTnLst>
                                    <p:animEffect transition="out" filter="fade">
                                      <p:cBhvr additive="repl">
                                        <p:cTn id="43" dur="500"/>
                                        <p:tgtEl>
                                          <p:spTgt spid="2660"/>
                                        </p:tgtEl>
                                      </p:cBhvr>
                                    </p:animEffect>
                                    <p:animScale>
                                      <p:cBhvr>
                                        <p:cTn id="44" dur="250" autoRev="1" fill="hold"/>
                                        <p:tgtEl>
                                          <p:spTgt spid="2660"/>
                                        </p:tgtEl>
                                      </p:cBhvr>
                                      <p:by x="105000" y="105000"/>
                                    </p:animScale>
                                  </p:childTnLst>
                                </p:cTn>
                              </p:par>
                              <p:par>
                                <p:cTn id="45" presetID="42" presetClass="entr" fill="hold" nodeType="withEffect">
                                  <p:stCondLst>
                                    <p:cond delay="2300"/>
                                  </p:stCondLst>
                                  <p:childTnLst>
                                    <p:set>
                                      <p:cBhvr>
                                        <p:cTn id="46" dur="1" fill="hold">
                                          <p:stCondLst>
                                            <p:cond delay="0"/>
                                          </p:stCondLst>
                                        </p:cTn>
                                        <p:tgtEl>
                                          <p:spTgt spid="2661"/>
                                        </p:tgtEl>
                                        <p:attrNameLst>
                                          <p:attrName>style.visibility</p:attrName>
                                        </p:attrNameLst>
                                      </p:cBhvr>
                                      <p:to>
                                        <p:strVal val="visible"/>
                                      </p:to>
                                    </p:set>
                                    <p:animEffect transition="in" filter="fade">
                                      <p:cBhvr additive="repl">
                                        <p:cTn id="47" dur="1000"/>
                                        <p:tgtEl>
                                          <p:spTgt spid="2661"/>
                                        </p:tgtEl>
                                      </p:cBhvr>
                                    </p:animEffect>
                                    <p:anim calcmode="lin" valueType="num">
                                      <p:cBhvr additive="repl">
                                        <p:cTn id="48" dur="1000" fill="hold"/>
                                        <p:tgtEl>
                                          <p:spTgt spid="2661"/>
                                        </p:tgtEl>
                                        <p:attrNameLst>
                                          <p:attrName>ppt_x</p:attrName>
                                        </p:attrNameLst>
                                      </p:cBhvr>
                                      <p:tavLst>
                                        <p:tav tm="0">
                                          <p:val>
                                            <p:strVal val="#ppt_x"/>
                                          </p:val>
                                        </p:tav>
                                        <p:tav tm="100000">
                                          <p:val>
                                            <p:strVal val="#ppt_x"/>
                                          </p:val>
                                        </p:tav>
                                      </p:tavLst>
                                    </p:anim>
                                    <p:anim calcmode="lin" valueType="num">
                                      <p:cBhvr additive="repl">
                                        <p:cTn id="49" dur="1000" fill="hold"/>
                                        <p:tgtEl>
                                          <p:spTgt spid="26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 name="Picture 3"/>
          <p:cNvPicPr/>
          <p:nvPr/>
        </p:nvPicPr>
        <p:blipFill>
          <a:blip r:embed="rId2"/>
          <a:stretch/>
        </p:blipFill>
        <p:spPr>
          <a:xfrm rot="998400">
            <a:off x="4155120" y="4348080"/>
            <a:ext cx="3987720" cy="2814480"/>
          </a:xfrm>
          <a:prstGeom prst="rect">
            <a:avLst/>
          </a:prstGeom>
          <a:ln>
            <a:noFill/>
          </a:ln>
        </p:spPr>
      </p:pic>
      <p:sp>
        <p:nvSpPr>
          <p:cNvPr id="2664" name="CustomShape 1"/>
          <p:cNvSpPr/>
          <p:nvPr/>
        </p:nvSpPr>
        <p:spPr>
          <a:xfrm>
            <a:off x="2641320" y="807120"/>
            <a:ext cx="4937040" cy="75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400" b="1" strike="noStrike" cap="all" spc="-1">
                <a:solidFill>
                  <a:srgbClr val="FF0000"/>
                </a:solidFill>
                <a:latin typeface="微軟正黑體"/>
                <a:ea typeface="微軟正黑體"/>
              </a:rPr>
              <a:t>產學合作  職場實習 </a:t>
            </a:r>
            <a:endParaRPr lang="en-US" sz="4400" b="0" strike="noStrike" spc="-1">
              <a:latin typeface="Arial"/>
            </a:endParaRPr>
          </a:p>
        </p:txBody>
      </p:sp>
      <p:pic>
        <p:nvPicPr>
          <p:cNvPr id="2665" name="圖片 8"/>
          <p:cNvPicPr/>
          <p:nvPr/>
        </p:nvPicPr>
        <p:blipFill>
          <a:blip r:embed="rId3"/>
          <a:stretch/>
        </p:blipFill>
        <p:spPr>
          <a:xfrm>
            <a:off x="6935400" y="1421640"/>
            <a:ext cx="2057040" cy="1803240"/>
          </a:xfrm>
          <a:prstGeom prst="rect">
            <a:avLst/>
          </a:prstGeom>
          <a:ln>
            <a:noFill/>
          </a:ln>
        </p:spPr>
      </p:pic>
      <p:sp>
        <p:nvSpPr>
          <p:cNvPr id="2666" name="CustomShape 2"/>
          <p:cNvSpPr/>
          <p:nvPr/>
        </p:nvSpPr>
        <p:spPr>
          <a:xfrm>
            <a:off x="1041840" y="2637000"/>
            <a:ext cx="7381440" cy="273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20000"/>
              </a:lnSpc>
            </a:pPr>
            <a:r>
              <a:rPr lang="en-US" sz="2000" b="0" strike="noStrike" spc="-1">
                <a:solidFill>
                  <a:srgbClr val="262626"/>
                </a:solidFill>
                <a:latin typeface="微軟正黑體"/>
                <a:ea typeface="微軟正黑體"/>
              </a:rPr>
              <a:t>學生透過課程規劃校外學習專業知能及職場經驗，並擴大辦理學生校外實習。</a:t>
            </a:r>
            <a:endParaRPr lang="en-US" sz="2000" b="0" strike="noStrike" spc="-1">
              <a:latin typeface="Arial"/>
            </a:endParaRPr>
          </a:p>
          <a:p>
            <a:pPr>
              <a:lnSpc>
                <a:spcPct val="120000"/>
              </a:lnSpc>
            </a:pPr>
            <a:r>
              <a:rPr lang="en-US" sz="2000" b="0" strike="noStrike" spc="-1">
                <a:solidFill>
                  <a:srgbClr val="262626"/>
                </a:solidFill>
                <a:latin typeface="微軟正黑體"/>
                <a:ea typeface="微軟正黑體"/>
              </a:rPr>
              <a:t>補助開設校外實習課程。透過</a:t>
            </a:r>
            <a:r>
              <a:rPr lang="en-US" sz="2400" b="1" strike="noStrike" spc="-1">
                <a:solidFill>
                  <a:srgbClr val="FF0000"/>
                </a:solidFill>
                <a:latin typeface="微軟正黑體"/>
                <a:ea typeface="微軟正黑體"/>
              </a:rPr>
              <a:t>暑期、學期或學年，讓學生赴企業實習提升實作能力</a:t>
            </a:r>
            <a:r>
              <a:rPr lang="en-US" sz="2000" b="0" strike="noStrike" spc="-1">
                <a:solidFill>
                  <a:srgbClr val="262626"/>
                </a:solidFill>
                <a:latin typeface="微軟正黑體"/>
                <a:ea typeface="微軟正黑體"/>
              </a:rPr>
              <a:t>，並列入畢業學分。</a:t>
            </a:r>
            <a:endParaRPr lang="en-US" sz="2000" b="0" strike="noStrike" spc="-1">
              <a:latin typeface="Arial"/>
            </a:endParaRPr>
          </a:p>
          <a:p>
            <a:pPr>
              <a:lnSpc>
                <a:spcPct val="120000"/>
              </a:lnSpc>
            </a:pPr>
            <a:r>
              <a:rPr lang="en-US" sz="2000" b="0" strike="noStrike" spc="-1">
                <a:solidFill>
                  <a:srgbClr val="000000"/>
                </a:solidFill>
                <a:latin typeface="微軟正黑體"/>
                <a:ea typeface="微軟正黑體"/>
              </a:rPr>
              <a:t>國中畢業生可就讀的學程與專班有</a:t>
            </a:r>
            <a:endParaRPr lang="en-US" sz="2000" b="0" strike="noStrike" spc="-1">
              <a:latin typeface="Arial"/>
            </a:endParaRPr>
          </a:p>
          <a:p>
            <a:pPr>
              <a:lnSpc>
                <a:spcPct val="120000"/>
              </a:lnSpc>
            </a:pPr>
            <a:endParaRPr lang="en-US" sz="2000" b="0" strike="noStrike" spc="-1">
              <a:latin typeface="Arial"/>
            </a:endParaRPr>
          </a:p>
          <a:p>
            <a:pPr>
              <a:lnSpc>
                <a:spcPct val="100000"/>
              </a:lnSpc>
            </a:pPr>
            <a:endParaRPr lang="en-US" sz="2000" b="0" strike="noStrike" spc="-1">
              <a:latin typeface="Arial"/>
            </a:endParaRPr>
          </a:p>
        </p:txBody>
      </p:sp>
      <p:grpSp>
        <p:nvGrpSpPr>
          <p:cNvPr id="2667" name="Group 3"/>
          <p:cNvGrpSpPr/>
          <p:nvPr/>
        </p:nvGrpSpPr>
        <p:grpSpPr>
          <a:xfrm>
            <a:off x="648000" y="2669760"/>
            <a:ext cx="358920" cy="394560"/>
            <a:chOff x="648000" y="2669760"/>
            <a:chExt cx="358920" cy="394560"/>
          </a:xfrm>
        </p:grpSpPr>
        <p:sp>
          <p:nvSpPr>
            <p:cNvPr id="2668" name="CustomShape 4"/>
            <p:cNvSpPr/>
            <p:nvPr/>
          </p:nvSpPr>
          <p:spPr>
            <a:xfrm>
              <a:off x="679680" y="2722320"/>
              <a:ext cx="327240" cy="325440"/>
            </a:xfrm>
            <a:prstGeom prst="ellipse">
              <a:avLst/>
            </a:prstGeom>
            <a:solidFill>
              <a:srgbClr val="8F8F8D"/>
            </a:solidFill>
            <a:ln>
              <a:noFill/>
            </a:ln>
          </p:spPr>
          <p:style>
            <a:lnRef idx="0">
              <a:scrgbClr r="0" g="0" b="0"/>
            </a:lnRef>
            <a:fillRef idx="0">
              <a:scrgbClr r="0" g="0" b="0"/>
            </a:fillRef>
            <a:effectRef idx="0">
              <a:scrgbClr r="0" g="0" b="0"/>
            </a:effectRef>
            <a:fontRef idx="minor"/>
          </p:style>
        </p:sp>
        <p:sp>
          <p:nvSpPr>
            <p:cNvPr id="2669" name="CustomShape 5"/>
            <p:cNvSpPr/>
            <p:nvPr/>
          </p:nvSpPr>
          <p:spPr>
            <a:xfrm>
              <a:off x="695160" y="2669760"/>
              <a:ext cx="309600" cy="394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FFFFFF"/>
                  </a:solidFill>
                  <a:latin typeface="Calibri"/>
                  <a:ea typeface="新細明體"/>
                </a:rPr>
                <a:t>1</a:t>
              </a:r>
              <a:endParaRPr lang="en-US" sz="2000" b="0" strike="noStrike" spc="-1">
                <a:latin typeface="Arial"/>
              </a:endParaRPr>
            </a:p>
          </p:txBody>
        </p:sp>
        <p:sp>
          <p:nvSpPr>
            <p:cNvPr id="2670" name="CustomShape 6"/>
            <p:cNvSpPr/>
            <p:nvPr/>
          </p:nvSpPr>
          <p:spPr>
            <a:xfrm>
              <a:off x="648000" y="2732400"/>
              <a:ext cx="305280" cy="305280"/>
            </a:xfrm>
            <a:prstGeom prst="ellipse">
              <a:avLst/>
            </a:prstGeom>
            <a:noFill/>
            <a:ln>
              <a:noFill/>
            </a:ln>
          </p:spPr>
          <p:style>
            <a:lnRef idx="0">
              <a:scrgbClr r="0" g="0" b="0"/>
            </a:lnRef>
            <a:fillRef idx="0">
              <a:scrgbClr r="0" g="0" b="0"/>
            </a:fillRef>
            <a:effectRef idx="0">
              <a:scrgbClr r="0" g="0" b="0"/>
            </a:effectRef>
            <a:fontRef idx="minor"/>
          </p:style>
        </p:sp>
      </p:grpSp>
      <p:grpSp>
        <p:nvGrpSpPr>
          <p:cNvPr id="2671" name="Group 7"/>
          <p:cNvGrpSpPr/>
          <p:nvPr/>
        </p:nvGrpSpPr>
        <p:grpSpPr>
          <a:xfrm>
            <a:off x="648000" y="3461040"/>
            <a:ext cx="358920" cy="394560"/>
            <a:chOff x="648000" y="3461040"/>
            <a:chExt cx="358920" cy="394560"/>
          </a:xfrm>
        </p:grpSpPr>
        <p:sp>
          <p:nvSpPr>
            <p:cNvPr id="2672" name="CustomShape 8"/>
            <p:cNvSpPr/>
            <p:nvPr/>
          </p:nvSpPr>
          <p:spPr>
            <a:xfrm>
              <a:off x="679680" y="3515040"/>
              <a:ext cx="327240" cy="327240"/>
            </a:xfrm>
            <a:prstGeom prst="ellipse">
              <a:avLst/>
            </a:prstGeom>
            <a:solidFill>
              <a:srgbClr val="8F8F8D"/>
            </a:solidFill>
            <a:ln>
              <a:noFill/>
            </a:ln>
          </p:spPr>
          <p:style>
            <a:lnRef idx="0">
              <a:scrgbClr r="0" g="0" b="0"/>
            </a:lnRef>
            <a:fillRef idx="0">
              <a:scrgbClr r="0" g="0" b="0"/>
            </a:fillRef>
            <a:effectRef idx="0">
              <a:scrgbClr r="0" g="0" b="0"/>
            </a:effectRef>
            <a:fontRef idx="minor"/>
          </p:style>
        </p:sp>
        <p:sp>
          <p:nvSpPr>
            <p:cNvPr id="2673" name="CustomShape 9"/>
            <p:cNvSpPr/>
            <p:nvPr/>
          </p:nvSpPr>
          <p:spPr>
            <a:xfrm>
              <a:off x="695160" y="3461040"/>
              <a:ext cx="309600" cy="394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FFFFFF"/>
                  </a:solidFill>
                  <a:latin typeface="Calibri"/>
                  <a:ea typeface="新細明體"/>
                </a:rPr>
                <a:t>2</a:t>
              </a:r>
              <a:endParaRPr lang="en-US" sz="2000" b="0" strike="noStrike" spc="-1">
                <a:latin typeface="Arial"/>
              </a:endParaRPr>
            </a:p>
          </p:txBody>
        </p:sp>
        <p:sp>
          <p:nvSpPr>
            <p:cNvPr id="2674" name="CustomShape 10"/>
            <p:cNvSpPr/>
            <p:nvPr/>
          </p:nvSpPr>
          <p:spPr>
            <a:xfrm>
              <a:off x="648000" y="3526200"/>
              <a:ext cx="305280" cy="305280"/>
            </a:xfrm>
            <a:prstGeom prst="ellipse">
              <a:avLst/>
            </a:prstGeom>
            <a:noFill/>
            <a:ln>
              <a:noFill/>
            </a:ln>
          </p:spPr>
          <p:style>
            <a:lnRef idx="0">
              <a:scrgbClr r="0" g="0" b="0"/>
            </a:lnRef>
            <a:fillRef idx="0">
              <a:scrgbClr r="0" g="0" b="0"/>
            </a:fillRef>
            <a:effectRef idx="0">
              <a:scrgbClr r="0" g="0" b="0"/>
            </a:effectRef>
            <a:fontRef idx="minor"/>
          </p:style>
        </p:sp>
      </p:grpSp>
      <p:grpSp>
        <p:nvGrpSpPr>
          <p:cNvPr id="2675" name="Group 11"/>
          <p:cNvGrpSpPr/>
          <p:nvPr/>
        </p:nvGrpSpPr>
        <p:grpSpPr>
          <a:xfrm>
            <a:off x="-18000" y="-27720"/>
            <a:ext cx="2608200" cy="2591640"/>
            <a:chOff x="-18000" y="-27720"/>
            <a:chExt cx="2608200" cy="2591640"/>
          </a:xfrm>
        </p:grpSpPr>
        <p:sp>
          <p:nvSpPr>
            <p:cNvPr id="2676" name="CustomShape 12"/>
            <p:cNvSpPr/>
            <p:nvPr/>
          </p:nvSpPr>
          <p:spPr>
            <a:xfrm rot="20686800">
              <a:off x="221040" y="214560"/>
              <a:ext cx="2129760" cy="2106360"/>
            </a:xfrm>
            <a:prstGeom prst="ellipse">
              <a:avLst/>
            </a:prstGeom>
            <a:solidFill>
              <a:srgbClr val="B566C1"/>
            </a:solidFill>
            <a:ln>
              <a:noFill/>
            </a:ln>
          </p:spPr>
          <p:style>
            <a:lnRef idx="0">
              <a:scrgbClr r="0" g="0" b="0"/>
            </a:lnRef>
            <a:fillRef idx="0">
              <a:scrgbClr r="0" g="0" b="0"/>
            </a:fillRef>
            <a:effectRef idx="0">
              <a:scrgbClr r="0" g="0" b="0"/>
            </a:effectRef>
            <a:fontRef idx="minor"/>
          </p:style>
        </p:sp>
        <p:sp>
          <p:nvSpPr>
            <p:cNvPr id="2677" name="CustomShape 13"/>
            <p:cNvSpPr/>
            <p:nvPr/>
          </p:nvSpPr>
          <p:spPr>
            <a:xfrm rot="20686800">
              <a:off x="587160" y="274680"/>
              <a:ext cx="1135080" cy="638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FFFFFF"/>
                  </a:solidFill>
                  <a:latin typeface="微軟正黑體"/>
                  <a:ea typeface="微軟正黑體"/>
                </a:rPr>
                <a:t>特色</a:t>
              </a:r>
              <a:r>
                <a:rPr lang="en-US" sz="3600" b="1" strike="noStrike" spc="-1">
                  <a:solidFill>
                    <a:srgbClr val="FFFFFF"/>
                  </a:solidFill>
                  <a:latin typeface="微軟正黑體"/>
                  <a:ea typeface="微軟正黑體"/>
                </a:rPr>
                <a:t>4</a:t>
              </a:r>
              <a:endParaRPr lang="en-US" sz="3600" b="0" strike="noStrike" spc="-1">
                <a:latin typeface="Arial"/>
              </a:endParaRPr>
            </a:p>
          </p:txBody>
        </p:sp>
        <p:sp>
          <p:nvSpPr>
            <p:cNvPr id="2678" name="Line 14"/>
            <p:cNvSpPr/>
            <p:nvPr/>
          </p:nvSpPr>
          <p:spPr>
            <a:xfrm flipV="1">
              <a:off x="424440" y="680760"/>
              <a:ext cx="1540440" cy="41904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2679" name="Line 15"/>
            <p:cNvSpPr/>
            <p:nvPr/>
          </p:nvSpPr>
          <p:spPr>
            <a:xfrm flipV="1">
              <a:off x="677160" y="1610280"/>
              <a:ext cx="1540440" cy="41904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2680" name="CustomShape 16"/>
            <p:cNvSpPr/>
            <p:nvPr/>
          </p:nvSpPr>
          <p:spPr>
            <a:xfrm rot="20686800">
              <a:off x="470880" y="929520"/>
              <a:ext cx="1688400" cy="942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1" strike="noStrike" spc="-1">
                  <a:solidFill>
                    <a:srgbClr val="FFFFFF"/>
                  </a:solidFill>
                  <a:latin typeface="微軟正黑體"/>
                  <a:ea typeface="微軟正黑體"/>
                </a:rPr>
                <a:t>產學合作 </a:t>
              </a:r>
              <a:endParaRPr lang="en-US" sz="2800" b="0" strike="noStrike" spc="-1">
                <a:latin typeface="Arial"/>
              </a:endParaRPr>
            </a:p>
            <a:p>
              <a:pPr>
                <a:lnSpc>
                  <a:spcPct val="100000"/>
                </a:lnSpc>
              </a:pPr>
              <a:r>
                <a:rPr lang="en-US" sz="2800" b="1" strike="noStrike" spc="-1">
                  <a:solidFill>
                    <a:srgbClr val="FFFFFF"/>
                  </a:solidFill>
                  <a:latin typeface="微軟正黑體"/>
                  <a:ea typeface="微軟正黑體"/>
                </a:rPr>
                <a:t>強化就業</a:t>
              </a:r>
              <a:endParaRPr lang="en-US" sz="2800" b="0" strike="noStrike" spc="-1">
                <a:latin typeface="Arial"/>
              </a:endParaRPr>
            </a:p>
          </p:txBody>
        </p:sp>
      </p:grpSp>
      <p:sp>
        <p:nvSpPr>
          <p:cNvPr id="2681" name="CustomShape 17"/>
          <p:cNvSpPr/>
          <p:nvPr/>
        </p:nvSpPr>
        <p:spPr>
          <a:xfrm>
            <a:off x="1032840" y="4732560"/>
            <a:ext cx="7750800" cy="356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ts val="2100"/>
              </a:lnSpc>
            </a:pPr>
            <a:r>
              <a:rPr lang="en-US" sz="2200" b="1" strike="noStrike" spc="-1">
                <a:solidFill>
                  <a:srgbClr val="0070C0"/>
                </a:solidFill>
                <a:latin typeface="微軟正黑體"/>
                <a:ea typeface="微軟正黑體"/>
              </a:rPr>
              <a:t>實用技能學程、建教合作、就業導向專班、產學攜手合作專班</a:t>
            </a:r>
            <a:endParaRPr lang="en-US" sz="2200" b="0" strike="noStrike" spc="-1">
              <a:latin typeface="Arial"/>
            </a:endParaRPr>
          </a:p>
        </p:txBody>
      </p:sp>
      <p:grpSp>
        <p:nvGrpSpPr>
          <p:cNvPr id="2682" name="Group 18"/>
          <p:cNvGrpSpPr/>
          <p:nvPr/>
        </p:nvGrpSpPr>
        <p:grpSpPr>
          <a:xfrm>
            <a:off x="626040" y="4293000"/>
            <a:ext cx="380520" cy="394560"/>
            <a:chOff x="626040" y="4293000"/>
            <a:chExt cx="380520" cy="394560"/>
          </a:xfrm>
        </p:grpSpPr>
        <p:sp>
          <p:nvSpPr>
            <p:cNvPr id="2683" name="CustomShape 19"/>
            <p:cNvSpPr/>
            <p:nvPr/>
          </p:nvSpPr>
          <p:spPr>
            <a:xfrm>
              <a:off x="679320" y="4309920"/>
              <a:ext cx="327240" cy="327240"/>
            </a:xfrm>
            <a:prstGeom prst="ellipse">
              <a:avLst/>
            </a:prstGeom>
            <a:solidFill>
              <a:srgbClr val="8F8F8D"/>
            </a:solidFill>
            <a:ln>
              <a:noFill/>
            </a:ln>
          </p:spPr>
          <p:style>
            <a:lnRef idx="0">
              <a:scrgbClr r="0" g="0" b="0"/>
            </a:lnRef>
            <a:fillRef idx="0">
              <a:scrgbClr r="0" g="0" b="0"/>
            </a:fillRef>
            <a:effectRef idx="0">
              <a:scrgbClr r="0" g="0" b="0"/>
            </a:effectRef>
            <a:fontRef idx="minor"/>
          </p:style>
        </p:sp>
        <p:sp>
          <p:nvSpPr>
            <p:cNvPr id="2684" name="CustomShape 20"/>
            <p:cNvSpPr/>
            <p:nvPr/>
          </p:nvSpPr>
          <p:spPr>
            <a:xfrm>
              <a:off x="673200" y="4293000"/>
              <a:ext cx="309600" cy="394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FFFFFF"/>
                  </a:solidFill>
                  <a:latin typeface="Calibri"/>
                  <a:ea typeface="新細明體"/>
                </a:rPr>
                <a:t>3</a:t>
              </a:r>
              <a:endParaRPr lang="en-US" sz="2000" b="0" strike="noStrike" spc="-1">
                <a:latin typeface="Arial"/>
              </a:endParaRPr>
            </a:p>
          </p:txBody>
        </p:sp>
        <p:sp>
          <p:nvSpPr>
            <p:cNvPr id="2685" name="CustomShape 21"/>
            <p:cNvSpPr/>
            <p:nvPr/>
          </p:nvSpPr>
          <p:spPr>
            <a:xfrm>
              <a:off x="626040" y="4358160"/>
              <a:ext cx="305280" cy="305280"/>
            </a:xfrm>
            <a:prstGeom prst="ellipse">
              <a:avLst/>
            </a:prstGeom>
            <a:noFill/>
            <a:ln>
              <a:noFill/>
            </a:ln>
          </p:spPr>
          <p:style>
            <a:lnRef idx="0">
              <a:scrgbClr r="0" g="0" b="0"/>
            </a:lnRef>
            <a:fillRef idx="0">
              <a:scrgbClr r="0" g="0" b="0"/>
            </a:fillRef>
            <a:effectRef idx="0">
              <a:scrgbClr r="0" g="0" b="0"/>
            </a:effectRef>
            <a:fontRef idx="minor"/>
          </p:style>
        </p:sp>
      </p:grpSp>
      <p:sp>
        <p:nvSpPr>
          <p:cNvPr id="2686" name="CustomShape 22"/>
          <p:cNvSpPr/>
          <p:nvPr/>
        </p:nvSpPr>
        <p:spPr>
          <a:xfrm>
            <a:off x="8461440" y="6247800"/>
            <a:ext cx="501480" cy="501480"/>
          </a:xfrm>
          <a:prstGeom prst="rect">
            <a:avLst/>
          </a:prstGeom>
          <a:noFill/>
          <a:ln w="19080">
            <a:solidFill>
              <a:srgbClr val="FFFFFF"/>
            </a:solidFill>
            <a:round/>
          </a:ln>
        </p:spPr>
        <p:style>
          <a:lnRef idx="0">
            <a:scrgbClr r="0" g="0" b="0"/>
          </a:lnRef>
          <a:fillRef idx="0">
            <a:scrgbClr r="0" g="0" b="0"/>
          </a:fillRef>
          <a:effectRef idx="0">
            <a:scrgbClr r="0" g="0" b="0"/>
          </a:effectRef>
          <a:fontRef idx="minor"/>
        </p:style>
        <p:txBody>
          <a:bodyPr lIns="9000" tIns="9000" rIns="9000" bIns="9000" anchor="ctr">
            <a:noAutofit/>
          </a:bodyPr>
          <a:lstStyle/>
          <a:p>
            <a:pPr algn="ctr">
              <a:lnSpc>
                <a:spcPct val="100000"/>
              </a:lnSpc>
            </a:pPr>
            <a:fld id="{A4A0B63C-FF4F-4047-B037-FCAC344128E1}" type="slidenum">
              <a:rPr lang="en-US" sz="1100" b="0" strike="noStrike" spc="-1">
                <a:solidFill>
                  <a:srgbClr val="FFFFFF"/>
                </a:solidFill>
                <a:latin typeface="微軟正黑體"/>
                <a:ea typeface="微軟正黑體"/>
              </a:rPr>
              <a:t>118</a:t>
            </a:fld>
            <a:endParaRPr lang="en-US" sz="1100" b="0" strike="noStrike" spc="-1">
              <a:latin typeface="Arial"/>
            </a:endParaRPr>
          </a:p>
        </p:txBody>
      </p:sp>
    </p:spTree>
  </p:cSld>
  <p:clrMapOvr>
    <a:masterClrMapping/>
  </p:clrMapOvr>
  <p:transition advTm="0">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7" name="Line 1"/>
          <p:cNvSpPr/>
          <p:nvPr/>
        </p:nvSpPr>
        <p:spPr>
          <a:xfrm flipV="1">
            <a:off x="1259280" y="3767400"/>
            <a:ext cx="0" cy="2037600"/>
          </a:xfrm>
          <a:prstGeom prst="line">
            <a:avLst/>
          </a:prstGeom>
          <a:ln w="38160">
            <a:solidFill>
              <a:srgbClr val="A8CF43"/>
            </a:solidFill>
            <a:round/>
          </a:ln>
        </p:spPr>
        <p:style>
          <a:lnRef idx="0">
            <a:scrgbClr r="0" g="0" b="0"/>
          </a:lnRef>
          <a:fillRef idx="0">
            <a:scrgbClr r="0" g="0" b="0"/>
          </a:fillRef>
          <a:effectRef idx="0">
            <a:scrgbClr r="0" g="0" b="0"/>
          </a:effectRef>
          <a:fontRef idx="minor"/>
        </p:style>
      </p:sp>
      <p:grpSp>
        <p:nvGrpSpPr>
          <p:cNvPr id="2688" name="Group 2"/>
          <p:cNvGrpSpPr/>
          <p:nvPr/>
        </p:nvGrpSpPr>
        <p:grpSpPr>
          <a:xfrm>
            <a:off x="107640" y="117000"/>
            <a:ext cx="2641680" cy="2641680"/>
            <a:chOff x="107640" y="117000"/>
            <a:chExt cx="2641680" cy="2641680"/>
          </a:xfrm>
        </p:grpSpPr>
        <p:sp>
          <p:nvSpPr>
            <p:cNvPr id="2689" name="CustomShape 3"/>
            <p:cNvSpPr/>
            <p:nvPr/>
          </p:nvSpPr>
          <p:spPr>
            <a:xfrm rot="20837400">
              <a:off x="323640" y="332640"/>
              <a:ext cx="2209680" cy="2209680"/>
            </a:xfrm>
            <a:prstGeom prst="ellipse">
              <a:avLst/>
            </a:prstGeom>
            <a:solidFill>
              <a:srgbClr val="FF0070"/>
            </a:solidFill>
            <a:ln>
              <a:noFill/>
            </a:ln>
          </p:spPr>
          <p:style>
            <a:lnRef idx="0">
              <a:scrgbClr r="0" g="0" b="0"/>
            </a:lnRef>
            <a:fillRef idx="0">
              <a:scrgbClr r="0" g="0" b="0"/>
            </a:fillRef>
            <a:effectRef idx="0">
              <a:scrgbClr r="0" g="0" b="0"/>
            </a:effectRef>
            <a:fontRef idx="minor"/>
          </p:style>
        </p:sp>
        <p:sp>
          <p:nvSpPr>
            <p:cNvPr id="2690" name="CustomShape 4"/>
            <p:cNvSpPr/>
            <p:nvPr/>
          </p:nvSpPr>
          <p:spPr>
            <a:xfrm rot="20837400">
              <a:off x="749160" y="389880"/>
              <a:ext cx="1135080" cy="638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FFFFFF"/>
                  </a:solidFill>
                  <a:latin typeface="微軟正黑體"/>
                  <a:ea typeface="微軟正黑體"/>
                </a:rPr>
                <a:t>特色</a:t>
              </a:r>
              <a:r>
                <a:rPr lang="en-US" sz="3600" b="1" strike="noStrike" spc="-1">
                  <a:solidFill>
                    <a:srgbClr val="FFFFFF"/>
                  </a:solidFill>
                  <a:latin typeface="微軟正黑體"/>
                  <a:ea typeface="微軟正黑體"/>
                </a:rPr>
                <a:t>5</a:t>
              </a:r>
              <a:endParaRPr lang="en-US" sz="3600" b="0" strike="noStrike" spc="-1">
                <a:latin typeface="Arial"/>
              </a:endParaRPr>
            </a:p>
          </p:txBody>
        </p:sp>
        <p:sp>
          <p:nvSpPr>
            <p:cNvPr id="2691" name="Line 5"/>
            <p:cNvSpPr/>
            <p:nvPr/>
          </p:nvSpPr>
          <p:spPr>
            <a:xfrm flipV="1">
              <a:off x="541800" y="855360"/>
              <a:ext cx="1615320" cy="36432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2692" name="Line 6"/>
            <p:cNvSpPr/>
            <p:nvPr/>
          </p:nvSpPr>
          <p:spPr>
            <a:xfrm flipV="1">
              <a:off x="763920" y="1840320"/>
              <a:ext cx="1615680" cy="36432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2693" name="CustomShape 7"/>
            <p:cNvSpPr/>
            <p:nvPr/>
          </p:nvSpPr>
          <p:spPr>
            <a:xfrm rot="20837400">
              <a:off x="602640" y="1082520"/>
              <a:ext cx="1688400" cy="942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1" strike="noStrike" spc="-1">
                  <a:solidFill>
                    <a:srgbClr val="FFFFFF"/>
                  </a:solidFill>
                  <a:latin typeface="微軟正黑體"/>
                  <a:ea typeface="微軟正黑體"/>
                </a:rPr>
                <a:t>專業證照 </a:t>
              </a:r>
              <a:endParaRPr lang="en-US" sz="2800" b="0" strike="noStrike" spc="-1">
                <a:latin typeface="Arial"/>
              </a:endParaRPr>
            </a:p>
            <a:p>
              <a:pPr>
                <a:lnSpc>
                  <a:spcPct val="100000"/>
                </a:lnSpc>
              </a:pPr>
              <a:r>
                <a:rPr lang="en-US" sz="2800" b="1" strike="noStrike" spc="-1">
                  <a:solidFill>
                    <a:srgbClr val="FFFFFF"/>
                  </a:solidFill>
                  <a:latin typeface="微軟正黑體"/>
                  <a:ea typeface="微軟正黑體"/>
                </a:rPr>
                <a:t>未來加分</a:t>
              </a:r>
              <a:endParaRPr lang="en-US" sz="2800" b="0" strike="noStrike" spc="-1">
                <a:latin typeface="Arial"/>
              </a:endParaRPr>
            </a:p>
          </p:txBody>
        </p:sp>
      </p:grpSp>
      <p:pic>
        <p:nvPicPr>
          <p:cNvPr id="2694" name="圖片 11"/>
          <p:cNvPicPr/>
          <p:nvPr/>
        </p:nvPicPr>
        <p:blipFill>
          <a:blip r:embed="rId2"/>
          <a:stretch/>
        </p:blipFill>
        <p:spPr>
          <a:xfrm>
            <a:off x="3273840" y="349920"/>
            <a:ext cx="2284560" cy="2305080"/>
          </a:xfrm>
          <a:prstGeom prst="rect">
            <a:avLst/>
          </a:prstGeom>
          <a:ln>
            <a:noFill/>
          </a:ln>
        </p:spPr>
      </p:pic>
      <p:pic>
        <p:nvPicPr>
          <p:cNvPr id="2695" name="圖片 13"/>
          <p:cNvPicPr/>
          <p:nvPr/>
        </p:nvPicPr>
        <p:blipFill>
          <a:blip r:embed="rId3"/>
          <a:stretch/>
        </p:blipFill>
        <p:spPr>
          <a:xfrm>
            <a:off x="5155560" y="876600"/>
            <a:ext cx="2446560" cy="2054520"/>
          </a:xfrm>
          <a:prstGeom prst="rect">
            <a:avLst/>
          </a:prstGeom>
          <a:ln>
            <a:noFill/>
          </a:ln>
        </p:spPr>
      </p:pic>
      <p:pic>
        <p:nvPicPr>
          <p:cNvPr id="2696" name="圖片 14"/>
          <p:cNvPicPr/>
          <p:nvPr/>
        </p:nvPicPr>
        <p:blipFill>
          <a:blip r:embed="rId4"/>
          <a:stretch/>
        </p:blipFill>
        <p:spPr>
          <a:xfrm>
            <a:off x="2536560" y="1788120"/>
            <a:ext cx="2563920" cy="1713240"/>
          </a:xfrm>
          <a:prstGeom prst="rect">
            <a:avLst/>
          </a:prstGeom>
          <a:ln>
            <a:noFill/>
          </a:ln>
        </p:spPr>
      </p:pic>
      <p:pic>
        <p:nvPicPr>
          <p:cNvPr id="2697" name="圖片 12"/>
          <p:cNvPicPr/>
          <p:nvPr/>
        </p:nvPicPr>
        <p:blipFill>
          <a:blip r:embed="rId5"/>
          <a:stretch/>
        </p:blipFill>
        <p:spPr>
          <a:xfrm>
            <a:off x="4404600" y="2133360"/>
            <a:ext cx="2901960" cy="2086200"/>
          </a:xfrm>
          <a:prstGeom prst="rect">
            <a:avLst/>
          </a:prstGeom>
          <a:ln>
            <a:noFill/>
          </a:ln>
        </p:spPr>
      </p:pic>
      <p:pic>
        <p:nvPicPr>
          <p:cNvPr id="2698" name="圖片 15"/>
          <p:cNvPicPr/>
          <p:nvPr/>
        </p:nvPicPr>
        <p:blipFill>
          <a:blip r:embed="rId6"/>
          <a:stretch/>
        </p:blipFill>
        <p:spPr>
          <a:xfrm>
            <a:off x="6084000" y="2446920"/>
            <a:ext cx="3046680" cy="2640240"/>
          </a:xfrm>
          <a:prstGeom prst="rect">
            <a:avLst/>
          </a:prstGeom>
          <a:ln>
            <a:noFill/>
          </a:ln>
        </p:spPr>
      </p:pic>
      <p:sp>
        <p:nvSpPr>
          <p:cNvPr id="2699" name="CustomShape 8"/>
          <p:cNvSpPr/>
          <p:nvPr/>
        </p:nvSpPr>
        <p:spPr>
          <a:xfrm>
            <a:off x="1712880" y="3721680"/>
            <a:ext cx="2979720" cy="1194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ts val="2900"/>
              </a:lnSpc>
            </a:pPr>
            <a:r>
              <a:rPr lang="en-US" sz="2000" b="1" strike="noStrike" spc="-1">
                <a:solidFill>
                  <a:srgbClr val="3862AE"/>
                </a:solidFill>
                <a:latin typeface="微軟正黑體"/>
                <a:ea typeface="微軟正黑體"/>
              </a:rPr>
              <a:t>除了實習課程設計</a:t>
            </a:r>
            <a:endParaRPr lang="en-US" sz="2000" b="0" strike="noStrike" spc="-1">
              <a:latin typeface="Arial"/>
            </a:endParaRPr>
          </a:p>
          <a:p>
            <a:pPr>
              <a:lnSpc>
                <a:spcPts val="2900"/>
              </a:lnSpc>
            </a:pPr>
            <a:r>
              <a:rPr lang="en-US" sz="2000" b="1" strike="noStrike" spc="-1">
                <a:solidFill>
                  <a:srgbClr val="3862AE"/>
                </a:solidFill>
                <a:latin typeface="微軟正黑體"/>
                <a:ea typeface="微軟正黑體"/>
              </a:rPr>
              <a:t>輔導專業證照的取得</a:t>
            </a:r>
            <a:endParaRPr lang="en-US" sz="2000" b="0" strike="noStrike" spc="-1">
              <a:latin typeface="Arial"/>
            </a:endParaRPr>
          </a:p>
          <a:p>
            <a:pPr>
              <a:lnSpc>
                <a:spcPts val="2900"/>
              </a:lnSpc>
            </a:pPr>
            <a:r>
              <a:rPr lang="en-US" sz="2000" b="1" strike="noStrike" spc="-1">
                <a:solidFill>
                  <a:srgbClr val="3862AE"/>
                </a:solidFill>
                <a:latin typeface="微軟正黑體"/>
                <a:ea typeface="微軟正黑體"/>
              </a:rPr>
              <a:t>亦是技職教育的特色之一</a:t>
            </a:r>
            <a:endParaRPr lang="en-US" sz="2000" b="0" strike="noStrike" spc="-1">
              <a:latin typeface="Arial"/>
            </a:endParaRPr>
          </a:p>
        </p:txBody>
      </p:sp>
      <p:sp>
        <p:nvSpPr>
          <p:cNvPr id="2700" name="CustomShape 9"/>
          <p:cNvSpPr/>
          <p:nvPr/>
        </p:nvSpPr>
        <p:spPr>
          <a:xfrm>
            <a:off x="1722240" y="4901040"/>
            <a:ext cx="4678920" cy="528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20000"/>
              </a:lnSpc>
            </a:pPr>
            <a:r>
              <a:rPr lang="en-US" sz="1800" b="1" strike="noStrike" spc="-1">
                <a:solidFill>
                  <a:srgbClr val="FF0000"/>
                </a:solidFill>
                <a:latin typeface="微軟正黑體"/>
                <a:ea typeface="微軟正黑體"/>
              </a:rPr>
              <a:t>擁有 </a:t>
            </a:r>
            <a:r>
              <a:rPr lang="en-US" sz="2400" b="1" strike="noStrike" spc="-1">
                <a:solidFill>
                  <a:srgbClr val="FF0000"/>
                </a:solidFill>
                <a:latin typeface="微軟正黑體"/>
                <a:ea typeface="微軟正黑體"/>
              </a:rPr>
              <a:t>證照</a:t>
            </a:r>
            <a:r>
              <a:rPr lang="en-US" sz="1800" b="1" strike="noStrike" spc="-1">
                <a:solidFill>
                  <a:srgbClr val="FF0000"/>
                </a:solidFill>
                <a:latin typeface="微軟正黑體"/>
                <a:ea typeface="微軟正黑體"/>
              </a:rPr>
              <a:t>   </a:t>
            </a:r>
            <a:r>
              <a:rPr lang="en-US" sz="2400" b="1" strike="noStrike" spc="-1">
                <a:solidFill>
                  <a:srgbClr val="FF0000"/>
                </a:solidFill>
                <a:latin typeface="微軟正黑體"/>
                <a:ea typeface="微軟正黑體"/>
              </a:rPr>
              <a:t>升學！ 就業！ 都加分！</a:t>
            </a:r>
            <a:endParaRPr lang="en-US" sz="2400" b="0" strike="noStrike" spc="-1">
              <a:latin typeface="Arial"/>
            </a:endParaRPr>
          </a:p>
        </p:txBody>
      </p:sp>
      <p:sp>
        <p:nvSpPr>
          <p:cNvPr id="2701" name="CustomShape 10"/>
          <p:cNvSpPr/>
          <p:nvPr/>
        </p:nvSpPr>
        <p:spPr>
          <a:xfrm flipH="1">
            <a:off x="520920" y="5148720"/>
            <a:ext cx="5900760" cy="388800"/>
          </a:xfrm>
          <a:prstGeom prst="bentConnector3">
            <a:avLst>
              <a:gd name="adj1" fmla="val -3873"/>
            </a:avLst>
          </a:prstGeom>
          <a:noFill/>
          <a:ln w="38160">
            <a:solidFill>
              <a:srgbClr val="A8CF43"/>
            </a:solidFill>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pic>
        <p:nvPicPr>
          <p:cNvPr id="2702" name="圖片 16"/>
          <p:cNvPicPr/>
          <p:nvPr/>
        </p:nvPicPr>
        <p:blipFill>
          <a:blip r:embed="rId7"/>
          <a:stretch/>
        </p:blipFill>
        <p:spPr>
          <a:xfrm rot="19251600">
            <a:off x="769320" y="2791440"/>
            <a:ext cx="1436040" cy="1094400"/>
          </a:xfrm>
          <a:prstGeom prst="rect">
            <a:avLst/>
          </a:prstGeom>
          <a:ln>
            <a:noFill/>
          </a:ln>
          <a:effectLst>
            <a:outerShdw>
              <a:srgbClr val="000000">
                <a:alpha val="40000"/>
              </a:srgbClr>
            </a:outerShdw>
          </a:effectLst>
        </p:spPr>
      </p:pic>
      <p:sp>
        <p:nvSpPr>
          <p:cNvPr id="2703" name="CustomShape 11"/>
          <p:cNvSpPr/>
          <p:nvPr/>
        </p:nvSpPr>
        <p:spPr>
          <a:xfrm>
            <a:off x="8461440" y="6247800"/>
            <a:ext cx="501480" cy="501480"/>
          </a:xfrm>
          <a:prstGeom prst="rect">
            <a:avLst/>
          </a:prstGeom>
          <a:noFill/>
          <a:ln w="19080">
            <a:solidFill>
              <a:srgbClr val="FFFFFF"/>
            </a:solidFill>
            <a:round/>
          </a:ln>
        </p:spPr>
        <p:style>
          <a:lnRef idx="0">
            <a:scrgbClr r="0" g="0" b="0"/>
          </a:lnRef>
          <a:fillRef idx="0">
            <a:scrgbClr r="0" g="0" b="0"/>
          </a:fillRef>
          <a:effectRef idx="0">
            <a:scrgbClr r="0" g="0" b="0"/>
          </a:effectRef>
          <a:fontRef idx="minor"/>
        </p:style>
        <p:txBody>
          <a:bodyPr lIns="9000" tIns="9000" rIns="9000" bIns="9000" anchor="ctr">
            <a:noAutofit/>
          </a:bodyPr>
          <a:lstStyle/>
          <a:p>
            <a:pPr algn="ctr">
              <a:lnSpc>
                <a:spcPct val="100000"/>
              </a:lnSpc>
            </a:pPr>
            <a:fld id="{0DBB6CAE-2A78-480E-82B5-FAB36A6B6E15}" type="slidenum">
              <a:rPr lang="en-US" sz="1100" b="0" strike="noStrike" spc="-1">
                <a:solidFill>
                  <a:srgbClr val="FFFFFF"/>
                </a:solidFill>
                <a:latin typeface="微軟正黑體"/>
                <a:ea typeface="微軟正黑體"/>
              </a:rPr>
              <a:t>119</a:t>
            </a:fld>
            <a:endParaRPr lang="en-US" sz="11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1691680" y="1060228"/>
            <a:ext cx="6571343" cy="1049235"/>
          </a:xfrm>
        </p:spPr>
        <p:txBody>
          <a:bodyPr>
            <a:normAutofit/>
          </a:bodyPr>
          <a:lstStyle/>
          <a:p>
            <a:r>
              <a:rPr lang="zh-TW" altLang="en-US" sz="5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適性重要嗎？</a:t>
            </a:r>
            <a:endParaRPr lang="zh-TW" altLang="en-US" sz="5400" dirty="0"/>
          </a:p>
        </p:txBody>
      </p:sp>
      <p:sp>
        <p:nvSpPr>
          <p:cNvPr id="4" name="日期版面配置區 3"/>
          <p:cNvSpPr>
            <a:spLocks noGrp="1"/>
          </p:cNvSpPr>
          <p:nvPr>
            <p:ph type="dt" sz="half" idx="10"/>
          </p:nvPr>
        </p:nvSpPr>
        <p:spPr/>
        <p:txBody>
          <a:bodyPr/>
          <a:lstStyle/>
          <a:p>
            <a:fld id="{504C6701-DC24-4025-BEB1-0F02C79DC63B}" type="datetime1">
              <a:rPr lang="en-US" altLang="zh-TW" smtClean="0"/>
              <a:pPr/>
              <a:t>2/18/2022</a:t>
            </a:fld>
            <a:endParaRPr lang="en-US" dirty="0"/>
          </a:p>
        </p:txBody>
      </p:sp>
      <p:sp>
        <p:nvSpPr>
          <p:cNvPr id="6" name="標題 1"/>
          <p:cNvSpPr txBox="1">
            <a:spLocks/>
          </p:cNvSpPr>
          <p:nvPr/>
        </p:nvSpPr>
        <p:spPr>
          <a:xfrm>
            <a:off x="971600" y="2852936"/>
            <a:ext cx="7128792" cy="93610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44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了解自己的           重要嗎？</a:t>
            </a:r>
            <a:endParaRPr lang="zh-TW" altLang="en-US" sz="4400" dirty="0"/>
          </a:p>
        </p:txBody>
      </p:sp>
      <p:sp>
        <p:nvSpPr>
          <p:cNvPr id="7" name="標題 1"/>
          <p:cNvSpPr txBox="1">
            <a:spLocks/>
          </p:cNvSpPr>
          <p:nvPr/>
        </p:nvSpPr>
        <p:spPr>
          <a:xfrm>
            <a:off x="1452426" y="4978808"/>
            <a:ext cx="6571343" cy="81896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3600" b="1" dirty="0">
                <a:ln w="1905"/>
                <a:solidFill>
                  <a:srgbClr val="333399"/>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短片：我的未來跟未來的我。</a:t>
            </a:r>
            <a:endParaRPr lang="zh-TW" altLang="en-US" sz="3600" b="1" dirty="0">
              <a:solidFill>
                <a:srgbClr val="333399"/>
              </a:solidFill>
              <a:latin typeface="標楷體" panose="03000509000000000000" pitchFamily="65" charset="-120"/>
              <a:ea typeface="標楷體" panose="03000509000000000000" pitchFamily="65" charset="-120"/>
            </a:endParaRPr>
          </a:p>
        </p:txBody>
      </p:sp>
      <p:sp>
        <p:nvSpPr>
          <p:cNvPr id="8" name="矩形 7"/>
          <p:cNvSpPr/>
          <p:nvPr/>
        </p:nvSpPr>
        <p:spPr>
          <a:xfrm>
            <a:off x="3681616" y="2204864"/>
            <a:ext cx="1877437" cy="1107996"/>
          </a:xfrm>
          <a:prstGeom prst="rect">
            <a:avLst/>
          </a:prstGeom>
        </p:spPr>
        <p:txBody>
          <a:bodyPr wrap="none">
            <a:spAutoFit/>
          </a:bodyPr>
          <a:lstStyle/>
          <a:p>
            <a:pPr fontAlgn="auto">
              <a:spcAft>
                <a:spcPts val="0"/>
              </a:spcAft>
            </a:pPr>
            <a:r>
              <a:rPr lang="zh-TW" altLang="en-US" sz="6600" dirty="0">
                <a:ln w="1905"/>
                <a:solidFill>
                  <a:srgbClr val="7030A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本性</a:t>
            </a:r>
            <a:endParaRPr lang="en-US" altLang="zh-TW" sz="6600" dirty="0">
              <a:solidFill>
                <a:srgbClr val="7030A0"/>
              </a:solidFill>
              <a:latin typeface="微軟正黑體" panose="020B0604030504040204" pitchFamily="34" charset="-120"/>
              <a:ea typeface="微軟正黑體" panose="020B0604030504040204" pitchFamily="34" charset="-120"/>
            </a:endParaRPr>
          </a:p>
        </p:txBody>
      </p:sp>
      <p:sp>
        <p:nvSpPr>
          <p:cNvPr id="9" name="矩形 8"/>
          <p:cNvSpPr/>
          <p:nvPr/>
        </p:nvSpPr>
        <p:spPr>
          <a:xfrm>
            <a:off x="3707904" y="3167256"/>
            <a:ext cx="1877437" cy="1107996"/>
          </a:xfrm>
          <a:prstGeom prst="rect">
            <a:avLst/>
          </a:prstGeom>
        </p:spPr>
        <p:txBody>
          <a:bodyPr wrap="none">
            <a:spAutoFit/>
          </a:bodyPr>
          <a:lstStyle/>
          <a:p>
            <a:pPr fontAlgn="auto">
              <a:spcAft>
                <a:spcPts val="0"/>
              </a:spcAft>
            </a:pPr>
            <a:r>
              <a:rPr lang="zh-TW" altLang="en-US" sz="66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特性</a:t>
            </a:r>
            <a:endParaRPr lang="en-US" altLang="zh-TW" sz="66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034144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4" name="Group 1"/>
          <p:cNvGrpSpPr/>
          <p:nvPr/>
        </p:nvGrpSpPr>
        <p:grpSpPr>
          <a:xfrm>
            <a:off x="-108360" y="5291280"/>
            <a:ext cx="9359640" cy="1438560"/>
            <a:chOff x="-108360" y="5291280"/>
            <a:chExt cx="9359640" cy="1438560"/>
          </a:xfrm>
        </p:grpSpPr>
        <p:pic>
          <p:nvPicPr>
            <p:cNvPr id="2705" name="Picture 2"/>
            <p:cNvPicPr/>
            <p:nvPr/>
          </p:nvPicPr>
          <p:blipFill>
            <a:blip r:embed="rId2"/>
            <a:stretch/>
          </p:blipFill>
          <p:spPr>
            <a:xfrm>
              <a:off x="-108360" y="5291280"/>
              <a:ext cx="9359640" cy="1438560"/>
            </a:xfrm>
            <a:prstGeom prst="rect">
              <a:avLst/>
            </a:prstGeom>
            <a:ln>
              <a:noFill/>
            </a:ln>
          </p:spPr>
        </p:pic>
        <p:pic>
          <p:nvPicPr>
            <p:cNvPr id="2706" name="圖片 2"/>
            <p:cNvPicPr/>
            <p:nvPr/>
          </p:nvPicPr>
          <p:blipFill>
            <a:blip r:embed="rId3"/>
            <a:stretch/>
          </p:blipFill>
          <p:spPr>
            <a:xfrm>
              <a:off x="7542720" y="5471280"/>
              <a:ext cx="1588320" cy="1078560"/>
            </a:xfrm>
            <a:prstGeom prst="rect">
              <a:avLst/>
            </a:prstGeom>
            <a:ln>
              <a:noFill/>
            </a:ln>
          </p:spPr>
        </p:pic>
        <p:pic>
          <p:nvPicPr>
            <p:cNvPr id="2707" name="圖片 3"/>
            <p:cNvPicPr/>
            <p:nvPr/>
          </p:nvPicPr>
          <p:blipFill>
            <a:blip r:embed="rId4"/>
            <a:stretch/>
          </p:blipFill>
          <p:spPr>
            <a:xfrm>
              <a:off x="6217200" y="5471280"/>
              <a:ext cx="1324080" cy="1078560"/>
            </a:xfrm>
            <a:prstGeom prst="rect">
              <a:avLst/>
            </a:prstGeom>
            <a:ln>
              <a:noFill/>
            </a:ln>
          </p:spPr>
        </p:pic>
        <p:pic>
          <p:nvPicPr>
            <p:cNvPr id="2708" name="圖片 4"/>
            <p:cNvPicPr/>
            <p:nvPr/>
          </p:nvPicPr>
          <p:blipFill>
            <a:blip r:embed="rId5"/>
            <a:stretch/>
          </p:blipFill>
          <p:spPr>
            <a:xfrm>
              <a:off x="4803120" y="5471280"/>
              <a:ext cx="1412640" cy="1078560"/>
            </a:xfrm>
            <a:prstGeom prst="rect">
              <a:avLst/>
            </a:prstGeom>
            <a:ln>
              <a:noFill/>
            </a:ln>
          </p:spPr>
        </p:pic>
        <p:pic>
          <p:nvPicPr>
            <p:cNvPr id="2709" name="圖片 5"/>
            <p:cNvPicPr/>
            <p:nvPr/>
          </p:nvPicPr>
          <p:blipFill>
            <a:blip r:embed="rId6"/>
            <a:stretch/>
          </p:blipFill>
          <p:spPr>
            <a:xfrm>
              <a:off x="3213360" y="5471280"/>
              <a:ext cx="1588320" cy="1078560"/>
            </a:xfrm>
            <a:prstGeom prst="rect">
              <a:avLst/>
            </a:prstGeom>
            <a:ln>
              <a:noFill/>
            </a:ln>
          </p:spPr>
        </p:pic>
        <p:pic>
          <p:nvPicPr>
            <p:cNvPr id="2710" name="圖片 6"/>
            <p:cNvPicPr/>
            <p:nvPr/>
          </p:nvPicPr>
          <p:blipFill>
            <a:blip r:embed="rId7"/>
            <a:stretch/>
          </p:blipFill>
          <p:spPr>
            <a:xfrm>
              <a:off x="1622880" y="5471280"/>
              <a:ext cx="1589040" cy="1078560"/>
            </a:xfrm>
            <a:prstGeom prst="rect">
              <a:avLst/>
            </a:prstGeom>
            <a:ln>
              <a:noFill/>
            </a:ln>
          </p:spPr>
        </p:pic>
        <p:pic>
          <p:nvPicPr>
            <p:cNvPr id="2711" name="圖片 15"/>
            <p:cNvPicPr/>
            <p:nvPr/>
          </p:nvPicPr>
          <p:blipFill>
            <a:blip r:embed="rId8"/>
            <a:stretch/>
          </p:blipFill>
          <p:spPr>
            <a:xfrm>
              <a:off x="32760" y="5471280"/>
              <a:ext cx="1588320" cy="1078560"/>
            </a:xfrm>
            <a:prstGeom prst="rect">
              <a:avLst/>
            </a:prstGeom>
            <a:ln>
              <a:noFill/>
            </a:ln>
          </p:spPr>
        </p:pic>
      </p:grpSp>
      <p:grpSp>
        <p:nvGrpSpPr>
          <p:cNvPr id="2712" name="Group 2"/>
          <p:cNvGrpSpPr/>
          <p:nvPr/>
        </p:nvGrpSpPr>
        <p:grpSpPr>
          <a:xfrm>
            <a:off x="270720" y="352800"/>
            <a:ext cx="2601000" cy="2601000"/>
            <a:chOff x="270720" y="352800"/>
            <a:chExt cx="2601000" cy="2601000"/>
          </a:xfrm>
        </p:grpSpPr>
        <p:sp>
          <p:nvSpPr>
            <p:cNvPr id="2713" name="CustomShape 3"/>
            <p:cNvSpPr/>
            <p:nvPr/>
          </p:nvSpPr>
          <p:spPr>
            <a:xfrm rot="20919600">
              <a:off x="466200" y="548280"/>
              <a:ext cx="2209680" cy="2209680"/>
            </a:xfrm>
            <a:prstGeom prst="ellipse">
              <a:avLst/>
            </a:prstGeom>
            <a:solidFill>
              <a:srgbClr val="28374A"/>
            </a:solidFill>
            <a:ln>
              <a:noFill/>
            </a:ln>
          </p:spPr>
          <p:style>
            <a:lnRef idx="0">
              <a:scrgbClr r="0" g="0" b="0"/>
            </a:lnRef>
            <a:fillRef idx="0">
              <a:scrgbClr r="0" g="0" b="0"/>
            </a:fillRef>
            <a:effectRef idx="0">
              <a:scrgbClr r="0" g="0" b="0"/>
            </a:effectRef>
            <a:fontRef idx="minor"/>
          </p:style>
        </p:sp>
        <p:sp>
          <p:nvSpPr>
            <p:cNvPr id="2714" name="CustomShape 4"/>
            <p:cNvSpPr/>
            <p:nvPr/>
          </p:nvSpPr>
          <p:spPr>
            <a:xfrm rot="20919600">
              <a:off x="910440" y="602280"/>
              <a:ext cx="1135080" cy="638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FFFFFF"/>
                  </a:solidFill>
                  <a:latin typeface="微軟正黑體"/>
                  <a:ea typeface="微軟正黑體"/>
                </a:rPr>
                <a:t>特色</a:t>
              </a:r>
              <a:r>
                <a:rPr lang="en-US" sz="3600" b="1" strike="noStrike" spc="-1">
                  <a:solidFill>
                    <a:srgbClr val="FFFFFF"/>
                  </a:solidFill>
                  <a:latin typeface="微軟正黑體"/>
                  <a:ea typeface="微軟正黑體"/>
                </a:rPr>
                <a:t>6</a:t>
              </a:r>
              <a:endParaRPr lang="en-US" sz="3600" b="0" strike="noStrike" spc="-1">
                <a:latin typeface="Arial"/>
              </a:endParaRPr>
            </a:p>
          </p:txBody>
        </p:sp>
        <p:sp>
          <p:nvSpPr>
            <p:cNvPr id="2715" name="Line 5"/>
            <p:cNvSpPr/>
            <p:nvPr/>
          </p:nvSpPr>
          <p:spPr>
            <a:xfrm flipV="1">
              <a:off x="691200" y="1088640"/>
              <a:ext cx="1623600" cy="32580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2716" name="Line 6"/>
            <p:cNvSpPr/>
            <p:nvPr/>
          </p:nvSpPr>
          <p:spPr>
            <a:xfrm flipV="1">
              <a:off x="889560" y="2079000"/>
              <a:ext cx="1623960" cy="32544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2717" name="CustomShape 7"/>
            <p:cNvSpPr/>
            <p:nvPr/>
          </p:nvSpPr>
          <p:spPr>
            <a:xfrm rot="20919600">
              <a:off x="788760" y="1300680"/>
              <a:ext cx="1600200" cy="942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1" strike="noStrike" spc="-1">
                  <a:solidFill>
                    <a:srgbClr val="FFFFFF"/>
                  </a:solidFill>
                  <a:latin typeface="微軟正黑體"/>
                  <a:ea typeface="微軟正黑體"/>
                </a:rPr>
                <a:t>技藝競賽</a:t>
              </a:r>
              <a:endParaRPr lang="en-US" sz="2800" b="0" strike="noStrike" spc="-1">
                <a:latin typeface="Arial"/>
              </a:endParaRPr>
            </a:p>
            <a:p>
              <a:pPr>
                <a:lnSpc>
                  <a:spcPct val="100000"/>
                </a:lnSpc>
              </a:pPr>
              <a:r>
                <a:rPr lang="en-US" sz="2800" b="1" strike="noStrike" spc="-1">
                  <a:solidFill>
                    <a:srgbClr val="FFFFFF"/>
                  </a:solidFill>
                  <a:latin typeface="微軟正黑體"/>
                  <a:ea typeface="微軟正黑體"/>
                </a:rPr>
                <a:t>自我實現</a:t>
              </a:r>
              <a:endParaRPr lang="en-US" sz="2800" b="0" strike="noStrike" spc="-1">
                <a:latin typeface="Arial"/>
              </a:endParaRPr>
            </a:p>
          </p:txBody>
        </p:sp>
      </p:grpSp>
      <p:sp>
        <p:nvSpPr>
          <p:cNvPr id="2718" name="CustomShape 8"/>
          <p:cNvSpPr/>
          <p:nvPr/>
        </p:nvSpPr>
        <p:spPr>
          <a:xfrm>
            <a:off x="2687760" y="979920"/>
            <a:ext cx="5331600" cy="161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ts val="2999"/>
              </a:lnSpc>
            </a:pPr>
            <a:r>
              <a:rPr lang="en-US" sz="2000" b="1" strike="noStrike" spc="-1">
                <a:solidFill>
                  <a:srgbClr val="000090"/>
                </a:solidFill>
                <a:latin typeface="微軟正黑體"/>
                <a:ea typeface="微軟正黑體"/>
              </a:rPr>
              <a:t>參與各項專業技藝競賽</a:t>
            </a:r>
            <a:endParaRPr lang="en-US" sz="2000" b="0" strike="noStrike" spc="-1">
              <a:latin typeface="Arial"/>
            </a:endParaRPr>
          </a:p>
          <a:p>
            <a:pPr>
              <a:lnSpc>
                <a:spcPts val="2999"/>
              </a:lnSpc>
            </a:pPr>
            <a:r>
              <a:rPr lang="en-US" sz="2000" b="1" strike="noStrike" spc="-1">
                <a:solidFill>
                  <a:srgbClr val="000090"/>
                </a:solidFill>
                <a:latin typeface="微軟正黑體"/>
                <a:ea typeface="微軟正黑體"/>
              </a:rPr>
              <a:t>是檢視自己的實作技能的好機會</a:t>
            </a:r>
            <a:endParaRPr lang="en-US" sz="2000" b="0" strike="noStrike" spc="-1">
              <a:latin typeface="Arial"/>
            </a:endParaRPr>
          </a:p>
          <a:p>
            <a:pPr>
              <a:lnSpc>
                <a:spcPts val="2999"/>
              </a:lnSpc>
            </a:pPr>
            <a:r>
              <a:rPr lang="en-US" sz="2000" b="1" strike="noStrike" spc="-1">
                <a:solidFill>
                  <a:srgbClr val="000090"/>
                </a:solidFill>
                <a:latin typeface="微軟正黑體"/>
                <a:ea typeface="微軟正黑體"/>
              </a:rPr>
              <a:t>技職教育一向鼓勵學生參與競賽</a:t>
            </a:r>
            <a:endParaRPr lang="en-US" sz="2000" b="0" strike="noStrike" spc="-1">
              <a:latin typeface="Arial"/>
            </a:endParaRPr>
          </a:p>
          <a:p>
            <a:pPr>
              <a:lnSpc>
                <a:spcPts val="2999"/>
              </a:lnSpc>
            </a:pPr>
            <a:r>
              <a:rPr lang="en-US" sz="2000" b="1" strike="noStrike" spc="-1">
                <a:solidFill>
                  <a:srgbClr val="000090"/>
                </a:solidFill>
                <a:latin typeface="微軟正黑體"/>
                <a:ea typeface="微軟正黑體"/>
              </a:rPr>
              <a:t>除了與國內好手互相切磋～</a:t>
            </a:r>
            <a:endParaRPr lang="en-US" sz="2000" b="0" strike="noStrike" spc="-1">
              <a:latin typeface="Arial"/>
            </a:endParaRPr>
          </a:p>
        </p:txBody>
      </p:sp>
      <p:sp>
        <p:nvSpPr>
          <p:cNvPr id="2719" name="CustomShape 9"/>
          <p:cNvSpPr/>
          <p:nvPr/>
        </p:nvSpPr>
        <p:spPr>
          <a:xfrm>
            <a:off x="650880" y="2820600"/>
            <a:ext cx="8035560" cy="252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1640">
              <a:lnSpc>
                <a:spcPct val="100000"/>
              </a:lnSpc>
              <a:buClr>
                <a:srgbClr val="FF0000"/>
              </a:buClr>
              <a:buFont typeface="Wingdings" charset="2"/>
              <a:buChar char=""/>
            </a:pPr>
            <a:r>
              <a:rPr lang="en-US" sz="2000" b="1" strike="noStrike" spc="-1">
                <a:solidFill>
                  <a:srgbClr val="000090"/>
                </a:solidFill>
                <a:latin typeface="微軟正黑體"/>
                <a:ea typeface="微軟正黑體"/>
              </a:rPr>
              <a:t>教育部國民及學前教育署成立</a:t>
            </a:r>
            <a:r>
              <a:rPr lang="en-US" sz="2000" b="1" strike="noStrike" spc="-1">
                <a:solidFill>
                  <a:srgbClr val="FFFFFF"/>
                </a:solidFill>
                <a:latin typeface="微軟正黑體"/>
                <a:ea typeface="微軟正黑體"/>
              </a:rPr>
              <a:t>全國高級中等學校技藝競賽資訊平台</a:t>
            </a:r>
            <a:r>
              <a:rPr lang="en-US" sz="2000" b="1" strike="noStrike" spc="-1">
                <a:solidFill>
                  <a:srgbClr val="FF0000"/>
                </a:solidFill>
                <a:latin typeface="微軟正黑體"/>
                <a:ea typeface="微軟正黑體"/>
              </a:rPr>
              <a:t>辦理五大類技藝競賽</a:t>
            </a:r>
            <a:r>
              <a:rPr lang="en-US" sz="2000" b="1" strike="noStrike" spc="-1">
                <a:solidFill>
                  <a:srgbClr val="000090"/>
                </a:solidFill>
                <a:latin typeface="微軟正黑體"/>
                <a:ea typeface="微軟正黑體"/>
              </a:rPr>
              <a:t>，針對參賽選手進行產學媒合，</a:t>
            </a:r>
            <a:r>
              <a:rPr lang="en-US" sz="2000" b="1" strike="noStrike" spc="-1">
                <a:solidFill>
                  <a:srgbClr val="FF0000"/>
                </a:solidFill>
                <a:latin typeface="微軟正黑體"/>
                <a:ea typeface="微軟正黑體"/>
              </a:rPr>
              <a:t>榮獲金手獎及優勝選手可以獲得技優保送甄審國立科技大學資格</a:t>
            </a:r>
            <a:r>
              <a:rPr lang="en-US" sz="2000" b="1" strike="noStrike" spc="-1">
                <a:solidFill>
                  <a:srgbClr val="000090"/>
                </a:solidFill>
                <a:latin typeface="微軟正黑體"/>
                <a:ea typeface="微軟正黑體"/>
              </a:rPr>
              <a:t>，各職種金手獎第1、2名更可獲得薦送至德國、日本、澳洲、以色列、美國等海外研習，培養具備國際觀、能適應現在及未來生活挑戰的專業技術人才。</a:t>
            </a:r>
            <a:endParaRPr lang="en-US" sz="2000" b="0" strike="noStrike" spc="-1">
              <a:latin typeface="Arial"/>
            </a:endParaRPr>
          </a:p>
          <a:p>
            <a:pPr marL="343080" indent="-341640">
              <a:lnSpc>
                <a:spcPct val="100000"/>
              </a:lnSpc>
              <a:buClr>
                <a:srgbClr val="FF0000"/>
              </a:buClr>
              <a:buFont typeface="Wingdings" charset="2"/>
              <a:buChar char=""/>
            </a:pPr>
            <a:r>
              <a:rPr lang="en-US" sz="2000" b="1" strike="noStrike" spc="-1">
                <a:solidFill>
                  <a:srgbClr val="000090"/>
                </a:solidFill>
                <a:latin typeface="微軟正黑體"/>
                <a:ea typeface="微軟正黑體"/>
              </a:rPr>
              <a:t>擴大推動學生參加國際技能競賽補助相關機票等費用，站上國際舞臺，展現優良技藝。</a:t>
            </a:r>
            <a:endParaRPr lang="en-US" sz="2000" b="0" strike="noStrike" spc="-1">
              <a:latin typeface="Arial"/>
            </a:endParaRPr>
          </a:p>
        </p:txBody>
      </p:sp>
      <p:pic>
        <p:nvPicPr>
          <p:cNvPr id="2720" name="圖片 17"/>
          <p:cNvPicPr/>
          <p:nvPr/>
        </p:nvPicPr>
        <p:blipFill>
          <a:blip r:embed="rId9"/>
          <a:stretch/>
        </p:blipFill>
        <p:spPr>
          <a:xfrm>
            <a:off x="6345000" y="-5040"/>
            <a:ext cx="1846440" cy="2186280"/>
          </a:xfrm>
          <a:prstGeom prst="rect">
            <a:avLst/>
          </a:prstGeom>
          <a:ln>
            <a:noFill/>
          </a:ln>
        </p:spPr>
      </p:pic>
      <p:pic>
        <p:nvPicPr>
          <p:cNvPr id="2721" name="圖片 14"/>
          <p:cNvPicPr/>
          <p:nvPr/>
        </p:nvPicPr>
        <p:blipFill>
          <a:blip r:embed="rId10"/>
          <a:stretch/>
        </p:blipFill>
        <p:spPr>
          <a:xfrm>
            <a:off x="7452360" y="1777680"/>
            <a:ext cx="1635120" cy="1041480"/>
          </a:xfrm>
          <a:prstGeom prst="rect">
            <a:avLst/>
          </a:prstGeom>
          <a:ln>
            <a:noFill/>
          </a:ln>
        </p:spPr>
      </p:pic>
      <p:sp>
        <p:nvSpPr>
          <p:cNvPr id="2722" name="CustomShape 10"/>
          <p:cNvSpPr/>
          <p:nvPr/>
        </p:nvSpPr>
        <p:spPr>
          <a:xfrm>
            <a:off x="8461440" y="6247800"/>
            <a:ext cx="501480" cy="501480"/>
          </a:xfrm>
          <a:prstGeom prst="rect">
            <a:avLst/>
          </a:prstGeom>
          <a:noFill/>
          <a:ln w="19080">
            <a:solidFill>
              <a:srgbClr val="FFFFFF"/>
            </a:solidFill>
            <a:round/>
          </a:ln>
        </p:spPr>
        <p:style>
          <a:lnRef idx="0">
            <a:scrgbClr r="0" g="0" b="0"/>
          </a:lnRef>
          <a:fillRef idx="0">
            <a:scrgbClr r="0" g="0" b="0"/>
          </a:fillRef>
          <a:effectRef idx="0">
            <a:scrgbClr r="0" g="0" b="0"/>
          </a:effectRef>
          <a:fontRef idx="minor"/>
        </p:style>
        <p:txBody>
          <a:bodyPr lIns="9000" tIns="9000" rIns="9000" bIns="9000" anchor="ctr">
            <a:noAutofit/>
          </a:bodyPr>
          <a:lstStyle/>
          <a:p>
            <a:pPr algn="ctr">
              <a:lnSpc>
                <a:spcPct val="100000"/>
              </a:lnSpc>
            </a:pPr>
            <a:fld id="{9D82D787-F67C-4BE1-B723-D914A0E1DB4C}" type="slidenum">
              <a:rPr lang="en-US" sz="1100" b="0" strike="noStrike" spc="-1">
                <a:solidFill>
                  <a:srgbClr val="FFFFFF"/>
                </a:solidFill>
                <a:latin typeface="微軟正黑體"/>
                <a:ea typeface="微軟正黑體"/>
              </a:rPr>
              <a:t>120</a:t>
            </a:fld>
            <a:endParaRPr lang="en-US" sz="1100" b="0" strike="noStrike" spc="-1">
              <a:latin typeface="Arial"/>
            </a:endParaRPr>
          </a:p>
        </p:txBody>
      </p:sp>
    </p:spTree>
  </p:cSld>
  <p:clrMapOvr>
    <a:masterClrMapping/>
  </p:clrMapOvr>
  <p:transition advTm="0">
    <p:push dir="d"/>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171" name="物件 16"/>
          <p:cNvGraphicFramePr>
            <a:graphicFrameLocks noChangeAspect="1"/>
          </p:cNvGraphicFramePr>
          <p:nvPr/>
        </p:nvGraphicFramePr>
        <p:xfrm>
          <a:off x="647700" y="1417638"/>
          <a:ext cx="1131888" cy="2443162"/>
        </p:xfrm>
        <a:graphic>
          <a:graphicData uri="http://schemas.openxmlformats.org/presentationml/2006/ole">
            <mc:AlternateContent xmlns:mc="http://schemas.openxmlformats.org/markup-compatibility/2006">
              <mc:Choice xmlns:v="urn:schemas-microsoft-com:vml" Requires="v">
                <p:oleObj spid="_x0000_s327754" name="PhotoImpact" r:id="rId4" imgW="694945" imgH="1499619" progId="PI3.Image">
                  <p:embed/>
                </p:oleObj>
              </mc:Choice>
              <mc:Fallback>
                <p:oleObj name="PhotoImpact" r:id="rId4" imgW="694945" imgH="1499619" progId="PI3.Image">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1417638"/>
                        <a:ext cx="1131888" cy="2443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9" name="物件 13"/>
          <p:cNvGraphicFramePr>
            <a:graphicFrameLocks noChangeAspect="1"/>
          </p:cNvGraphicFramePr>
          <p:nvPr/>
        </p:nvGraphicFramePr>
        <p:xfrm>
          <a:off x="1779588" y="1458913"/>
          <a:ext cx="5167312" cy="5426075"/>
        </p:xfrm>
        <a:graphic>
          <a:graphicData uri="http://schemas.openxmlformats.org/presentationml/2006/ole">
            <mc:AlternateContent xmlns:mc="http://schemas.openxmlformats.org/markup-compatibility/2006">
              <mc:Choice xmlns:v="urn:schemas-microsoft-com:vml" Requires="v">
                <p:oleObj spid="_x0000_s327755" name="PhotoImpact" r:id="rId6" imgW="8383910" imgH="8803105" progId="PI3.Image">
                  <p:embed/>
                </p:oleObj>
              </mc:Choice>
              <mc:Fallback>
                <p:oleObj name="PhotoImpact" r:id="rId6" imgW="8383910" imgH="8803105" progId="PI3.Image">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9588" y="1458913"/>
                        <a:ext cx="5167312" cy="542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標題 1"/>
          <p:cNvSpPr>
            <a:spLocks noGrp="1"/>
          </p:cNvSpPr>
          <p:nvPr>
            <p:ph type="title"/>
          </p:nvPr>
        </p:nvSpPr>
        <p:spPr>
          <a:xfrm>
            <a:off x="790651" y="283472"/>
            <a:ext cx="6571343" cy="1049235"/>
          </a:xfrm>
        </p:spPr>
        <p:txBody>
          <a:bodyPr/>
          <a:lstStyle/>
          <a:p>
            <a:pPr>
              <a:defRPr/>
            </a:pPr>
            <a:r>
              <a:rPr lang="zh-TW" altLang="en-US" sz="4000" dirty="0">
                <a:solidFill>
                  <a:srgbClr val="7F7F7F"/>
                </a:solidFill>
                <a:latin typeface="超世紀粗顏楷" panose="02000000000000000000" pitchFamily="2" charset="-120"/>
                <a:ea typeface="超世紀粗顏楷" panose="02000000000000000000" pitchFamily="2" charset="-120"/>
              </a:rPr>
              <a:t>以</a:t>
            </a:r>
            <a:r>
              <a:rPr lang="zh-TW" altLang="en-US" sz="4800" dirty="0">
                <a:solidFill>
                  <a:srgbClr val="FF0000"/>
                </a:solidFill>
                <a:latin typeface="超世紀粗顏楷" panose="02000000000000000000" pitchFamily="2" charset="-120"/>
                <a:ea typeface="超世紀粗顏楷" panose="02000000000000000000" pitchFamily="2" charset="-120"/>
              </a:rPr>
              <a:t>智慧型手機</a:t>
            </a:r>
            <a:r>
              <a:rPr lang="zh-TW" altLang="en-US" sz="4000" dirty="0">
                <a:solidFill>
                  <a:srgbClr val="7F7F7F"/>
                </a:solidFill>
                <a:latin typeface="超世紀粗顏楷" panose="02000000000000000000" pitchFamily="2" charset="-120"/>
                <a:ea typeface="超世紀粗顏楷" panose="02000000000000000000" pitchFamily="2" charset="-120"/>
              </a:rPr>
              <a:t>為例</a:t>
            </a:r>
            <a:endParaRPr lang="zh-TW" altLang="en-US" sz="4000" dirty="0">
              <a:latin typeface="超世紀粗顏楷" panose="02000000000000000000" pitchFamily="2" charset="-120"/>
              <a:ea typeface="超世紀粗顏楷" panose="02000000000000000000" pitchFamily="2" charset="-120"/>
            </a:endParaRPr>
          </a:p>
        </p:txBody>
      </p:sp>
      <p:sp>
        <p:nvSpPr>
          <p:cNvPr id="6" name="圓角矩形圖說文字 5"/>
          <p:cNvSpPr/>
          <p:nvPr/>
        </p:nvSpPr>
        <p:spPr>
          <a:xfrm>
            <a:off x="460375" y="5805488"/>
            <a:ext cx="1800225" cy="487362"/>
          </a:xfrm>
          <a:prstGeom prst="wedgeRoundRectCallout">
            <a:avLst>
              <a:gd name="adj1" fmla="val 51262"/>
              <a:gd name="adj2" fmla="val -109205"/>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88000" bIns="36000" anchor="ctr" anchorCtr="1"/>
          <a:lstStyle/>
          <a:p>
            <a:pPr algn="ctr">
              <a:spcBef>
                <a:spcPts val="600"/>
              </a:spcBef>
              <a:defRPr/>
            </a:pP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機身：機械群</a:t>
            </a:r>
          </a:p>
          <a:p>
            <a:pPr algn="ctr">
              <a:defRPr/>
            </a:pPr>
            <a:endParaRPr lang="zh-TW" altLang="en-US" sz="2000" dirty="0">
              <a:solidFill>
                <a:schemeClr val="tx1"/>
              </a:solidFill>
            </a:endParaRPr>
          </a:p>
        </p:txBody>
      </p:sp>
      <p:sp>
        <p:nvSpPr>
          <p:cNvPr id="10" name="圓角矩形圖說文字 9"/>
          <p:cNvSpPr/>
          <p:nvPr/>
        </p:nvSpPr>
        <p:spPr>
          <a:xfrm>
            <a:off x="6443663" y="1628775"/>
            <a:ext cx="2592387" cy="749300"/>
          </a:xfrm>
          <a:prstGeom prst="wedgeRoundRectCallout">
            <a:avLst>
              <a:gd name="adj1" fmla="val -55488"/>
              <a:gd name="adj2" fmla="val 108560"/>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88000" bIns="36000" anchor="ctr" anchorCtr="1"/>
          <a:lstStyle/>
          <a:p>
            <a:pPr algn="ctr">
              <a:spcBef>
                <a:spcPts val="600"/>
              </a:spcBef>
              <a:defRPr/>
            </a:pPr>
            <a:r>
              <a:rPr lang="en-US" altLang="zh-TW" sz="2400" dirty="0">
                <a:solidFill>
                  <a:schemeClr val="tx1"/>
                </a:solidFill>
                <a:latin typeface="華康粗圓體" panose="020F0709000000000000" pitchFamily="49" charset="-120"/>
                <a:ea typeface="華康粗圓體" panose="020F0709000000000000" pitchFamily="49" charset="-120"/>
              </a:rPr>
              <a:t>App</a:t>
            </a:r>
            <a:r>
              <a:rPr lang="zh-TW" altLang="en-US" sz="2000" dirty="0">
                <a:solidFill>
                  <a:schemeClr val="tx1"/>
                </a:solidFill>
                <a:latin typeface="華康粗圓體" panose="020F0709000000000000" pitchFamily="49" charset="-120"/>
                <a:ea typeface="華康粗圓體" panose="020F0709000000000000" pitchFamily="49" charset="-120"/>
              </a:rPr>
              <a:t>、數位</a:t>
            </a:r>
            <a:r>
              <a:rPr lang="zh-TW" altLang="zh-TW" sz="2000" dirty="0">
                <a:solidFill>
                  <a:schemeClr val="tx1"/>
                </a:solidFill>
                <a:latin typeface="華康粗圓體" panose="020F0709000000000000" pitchFamily="49" charset="-120"/>
                <a:ea typeface="華康粗圓體" panose="020F0709000000000000" pitchFamily="49" charset="-120"/>
              </a:rPr>
              <a:t>內容</a:t>
            </a: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a:t>
            </a:r>
            <a:br>
              <a:rPr lang="en-US" altLang="zh-TW"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b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資訊科、資料處理科</a:t>
            </a:r>
          </a:p>
          <a:p>
            <a:pPr algn="ctr">
              <a:defRPr/>
            </a:pPr>
            <a:endParaRPr lang="zh-TW" altLang="en-US" sz="2000" dirty="0">
              <a:solidFill>
                <a:schemeClr val="tx1"/>
              </a:solidFill>
              <a:latin typeface="華康粗圓體" panose="020F0709000000000000" pitchFamily="49" charset="-120"/>
              <a:ea typeface="華康粗圓體" panose="020F0709000000000000" pitchFamily="49" charset="-120"/>
            </a:endParaRPr>
          </a:p>
        </p:txBody>
      </p:sp>
      <p:sp>
        <p:nvSpPr>
          <p:cNvPr id="11" name="圓角矩形圖說文字 10"/>
          <p:cNvSpPr/>
          <p:nvPr/>
        </p:nvSpPr>
        <p:spPr>
          <a:xfrm>
            <a:off x="811212" y="1439863"/>
            <a:ext cx="3040707" cy="504825"/>
          </a:xfrm>
          <a:prstGeom prst="wedgeRoundRectCallout">
            <a:avLst>
              <a:gd name="adj1" fmla="val -27229"/>
              <a:gd name="adj2" fmla="val 138413"/>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36000" anchor="ctr" anchorCtr="1"/>
          <a:lstStyle/>
          <a:p>
            <a:pPr algn="ctr">
              <a:spcBef>
                <a:spcPts val="600"/>
              </a:spcBef>
              <a:defRPr/>
            </a:pP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電路系統：電機與電子群</a:t>
            </a:r>
          </a:p>
          <a:p>
            <a:pPr algn="ctr">
              <a:defRPr/>
            </a:pPr>
            <a:endParaRPr lang="zh-TW" altLang="en-US" sz="2000" dirty="0">
              <a:solidFill>
                <a:schemeClr val="tx1"/>
              </a:solidFill>
            </a:endParaRPr>
          </a:p>
        </p:txBody>
      </p:sp>
    </p:spTree>
    <p:extLst>
      <p:ext uri="{BB962C8B-B14F-4D97-AF65-F5344CB8AC3E}">
        <p14:creationId xmlns:p14="http://schemas.microsoft.com/office/powerpoint/2010/main" val="4162555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6" presetClass="emph" presetSubtype="0" fill="hold" nodeType="withEffect">
                                  <p:stCondLst>
                                    <p:cond delay="0"/>
                                  </p:stCondLst>
                                  <p:childTnLst>
                                    <p:animScale>
                                      <p:cBhvr>
                                        <p:cTn id="12" dur="2000" fill="hold"/>
                                        <p:tgtEl>
                                          <p:spTgt spid="7171"/>
                                        </p:tgtEl>
                                      </p:cBhvr>
                                      <p:by x="150000" y="15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7651"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algn="ctr" eaLnBrk="0" hangingPunct="0"/>
            <a:endParaRPr lang="zh-TW" altLang="en-US"/>
          </a:p>
        </p:txBody>
      </p:sp>
      <p:pic>
        <p:nvPicPr>
          <p:cNvPr id="2062" name="Picture 14" descr="http://www.apps-club.com/img/app-feature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87824" y="4869185"/>
            <a:ext cx="2952328" cy="1440135"/>
          </a:xfrm>
          <a:prstGeom prst="rect">
            <a:avLst/>
          </a:prstGeom>
          <a:ln>
            <a:noFill/>
          </a:ln>
          <a:effectLst>
            <a:outerShdw blurRad="292100" dist="139700" dir="2700000" algn="tl" rotWithShape="0">
              <a:srgbClr val="333333">
                <a:alpha val="65000"/>
              </a:srgbClr>
            </a:outerShdw>
          </a:effectLst>
        </p:spPr>
      </p:pic>
      <p:sp>
        <p:nvSpPr>
          <p:cNvPr id="27656" name="矩形 6"/>
          <p:cNvSpPr>
            <a:spLocks noChangeArrowheads="1"/>
          </p:cNvSpPr>
          <p:nvPr/>
        </p:nvSpPr>
        <p:spPr bwMode="auto">
          <a:xfrm>
            <a:off x="5940152" y="2005100"/>
            <a:ext cx="2736304" cy="615553"/>
          </a:xfrm>
          <a:prstGeom prst="rect">
            <a:avLst/>
          </a:prstGeom>
          <a:noFill/>
          <a:ln w="9525">
            <a:noFill/>
            <a:miter lim="800000"/>
            <a:headEnd/>
            <a:tailEnd/>
          </a:ln>
        </p:spPr>
        <p:txBody>
          <a:bodyPr wrap="square" lIns="0" tIns="0" rIns="0" bIns="0">
            <a:spAutoFit/>
          </a:bodyPr>
          <a:lstStyle/>
          <a:p>
            <a:pPr algn="l" eaLnBrk="0" hangingPunct="0"/>
            <a:r>
              <a:rPr lang="zh-TW" altLang="en-US" sz="2000" dirty="0">
                <a:solidFill>
                  <a:srgbClr val="0000FF"/>
                </a:solidFill>
                <a:latin typeface="華康新特明體" panose="02020909000000000000" pitchFamily="49" charset="-120"/>
                <a:ea typeface="華康新特明體" panose="02020909000000000000" pitchFamily="49" charset="-120"/>
              </a:rPr>
              <a:t>造型、機身結構設計與各種零組件製造</a:t>
            </a:r>
          </a:p>
        </p:txBody>
      </p:sp>
      <p:sp>
        <p:nvSpPr>
          <p:cNvPr id="27657" name="矩形 7"/>
          <p:cNvSpPr>
            <a:spLocks noChangeArrowheads="1"/>
          </p:cNvSpPr>
          <p:nvPr/>
        </p:nvSpPr>
        <p:spPr bwMode="auto">
          <a:xfrm>
            <a:off x="6036641" y="3527839"/>
            <a:ext cx="2870230" cy="615553"/>
          </a:xfrm>
          <a:prstGeom prst="rect">
            <a:avLst/>
          </a:prstGeom>
          <a:noFill/>
          <a:ln w="9525">
            <a:noFill/>
            <a:miter lim="800000"/>
            <a:headEnd/>
            <a:tailEnd/>
          </a:ln>
        </p:spPr>
        <p:txBody>
          <a:bodyPr wrap="square" lIns="0" tIns="0" rIns="0" bIns="0">
            <a:spAutoFit/>
          </a:bodyPr>
          <a:lstStyle/>
          <a:p>
            <a:pPr algn="l" eaLnBrk="0" hangingPunct="0"/>
            <a:r>
              <a:rPr lang="en-US" altLang="zh-TW" sz="2000" dirty="0">
                <a:solidFill>
                  <a:srgbClr val="0000FF"/>
                </a:solidFill>
                <a:latin typeface="華康新特明體" panose="02020909000000000000" pitchFamily="49" charset="-120"/>
                <a:ea typeface="華康新特明體" panose="02020909000000000000" pitchFamily="49" charset="-120"/>
              </a:rPr>
              <a:t>IC</a:t>
            </a:r>
            <a:r>
              <a:rPr lang="zh-TW" altLang="en-US" sz="2000" dirty="0">
                <a:solidFill>
                  <a:srgbClr val="0000FF"/>
                </a:solidFill>
                <a:latin typeface="華康新特明體" panose="02020909000000000000" pitchFamily="49" charset="-120"/>
                <a:ea typeface="華康新特明體" panose="02020909000000000000" pitchFamily="49" charset="-120"/>
              </a:rPr>
              <a:t>設計</a:t>
            </a:r>
            <a:endParaRPr lang="en-US" altLang="zh-TW" sz="2000" dirty="0">
              <a:solidFill>
                <a:srgbClr val="0000FF"/>
              </a:solidFill>
              <a:latin typeface="華康新特明體" panose="02020909000000000000" pitchFamily="49" charset="-120"/>
              <a:ea typeface="華康新特明體" panose="02020909000000000000" pitchFamily="49" charset="-120"/>
            </a:endParaRPr>
          </a:p>
          <a:p>
            <a:pPr algn="l" eaLnBrk="0" hangingPunct="0"/>
            <a:r>
              <a:rPr lang="zh-TW" altLang="en-US" sz="2000" dirty="0">
                <a:solidFill>
                  <a:srgbClr val="0000FF"/>
                </a:solidFill>
                <a:latin typeface="華康新特明體" panose="02020909000000000000" pitchFamily="49" charset="-120"/>
                <a:ea typeface="華康新特明體" panose="02020909000000000000" pitchFamily="49" charset="-120"/>
              </a:rPr>
              <a:t>電路系統設計與製造</a:t>
            </a:r>
          </a:p>
        </p:txBody>
      </p:sp>
      <p:sp>
        <p:nvSpPr>
          <p:cNvPr id="27658" name="矩形 8"/>
          <p:cNvSpPr>
            <a:spLocks noChangeArrowheads="1"/>
          </p:cNvSpPr>
          <p:nvPr/>
        </p:nvSpPr>
        <p:spPr bwMode="auto">
          <a:xfrm>
            <a:off x="6160705" y="4869185"/>
            <a:ext cx="2622101" cy="923330"/>
          </a:xfrm>
          <a:prstGeom prst="rect">
            <a:avLst/>
          </a:prstGeom>
          <a:noFill/>
          <a:ln w="9525">
            <a:noFill/>
            <a:miter lim="800000"/>
            <a:headEnd/>
            <a:tailEnd/>
          </a:ln>
        </p:spPr>
        <p:txBody>
          <a:bodyPr wrap="square" lIns="0" tIns="0" rIns="0" bIns="0">
            <a:spAutoFit/>
          </a:bodyPr>
          <a:lstStyle/>
          <a:p>
            <a:pPr algn="l" eaLnBrk="0" hangingPunct="0"/>
            <a:r>
              <a:rPr lang="zh-TW" altLang="en-US" sz="2000" dirty="0">
                <a:solidFill>
                  <a:srgbClr val="0000FF"/>
                </a:solidFill>
                <a:latin typeface="華康新特明體" panose="02020909000000000000" pitchFamily="49" charset="-120"/>
                <a:ea typeface="華康新特明體" panose="02020909000000000000" pitchFamily="49" charset="-120"/>
              </a:rPr>
              <a:t>網頁設計</a:t>
            </a:r>
            <a:endParaRPr lang="en-US" altLang="zh-TW" sz="2000" dirty="0">
              <a:solidFill>
                <a:srgbClr val="0000FF"/>
              </a:solidFill>
              <a:latin typeface="華康新特明體" panose="02020909000000000000" pitchFamily="49" charset="-120"/>
              <a:ea typeface="華康新特明體" panose="02020909000000000000" pitchFamily="49" charset="-120"/>
            </a:endParaRPr>
          </a:p>
          <a:p>
            <a:pPr algn="l" eaLnBrk="0" hangingPunct="0"/>
            <a:r>
              <a:rPr lang="en-US" altLang="zh-TW" sz="2000" dirty="0">
                <a:solidFill>
                  <a:srgbClr val="0000FF"/>
                </a:solidFill>
                <a:latin typeface="華康新特明體" panose="02020909000000000000" pitchFamily="49" charset="-120"/>
                <a:ea typeface="華康新特明體" panose="02020909000000000000" pitchFamily="49" charset="-120"/>
              </a:rPr>
              <a:t>APP</a:t>
            </a:r>
            <a:r>
              <a:rPr lang="zh-TW" altLang="en-US" sz="2000" dirty="0">
                <a:solidFill>
                  <a:srgbClr val="0000FF"/>
                </a:solidFill>
                <a:latin typeface="華康新特明體" panose="02020909000000000000" pitchFamily="49" charset="-120"/>
                <a:ea typeface="華康新特明體" panose="02020909000000000000" pitchFamily="49" charset="-120"/>
              </a:rPr>
              <a:t>應用程式</a:t>
            </a:r>
            <a:endParaRPr lang="en-US" altLang="zh-TW" sz="2000" dirty="0">
              <a:solidFill>
                <a:srgbClr val="0000FF"/>
              </a:solidFill>
              <a:latin typeface="華康新特明體" panose="02020909000000000000" pitchFamily="49" charset="-120"/>
              <a:ea typeface="華康新特明體" panose="02020909000000000000" pitchFamily="49" charset="-120"/>
            </a:endParaRPr>
          </a:p>
          <a:p>
            <a:pPr algn="l" eaLnBrk="0" hangingPunct="0"/>
            <a:r>
              <a:rPr lang="zh-TW" altLang="en-US" sz="2000" dirty="0">
                <a:solidFill>
                  <a:srgbClr val="0000FF"/>
                </a:solidFill>
                <a:latin typeface="華康新特明體" panose="02020909000000000000" pitchFamily="49" charset="-120"/>
                <a:ea typeface="華康新特明體" panose="02020909000000000000" pitchFamily="49" charset="-120"/>
              </a:rPr>
              <a:t>資料運用</a:t>
            </a:r>
          </a:p>
        </p:txBody>
      </p:sp>
      <p:cxnSp>
        <p:nvCxnSpPr>
          <p:cNvPr id="16" name="肘形接點 15"/>
          <p:cNvCxnSpPr>
            <a:endCxn id="2062" idx="1"/>
          </p:cNvCxnSpPr>
          <p:nvPr/>
        </p:nvCxnSpPr>
        <p:spPr>
          <a:xfrm rot="16200000" flipH="1">
            <a:off x="1151614" y="3753043"/>
            <a:ext cx="3312380" cy="360040"/>
          </a:xfrm>
          <a:prstGeom prst="bentConnector2">
            <a:avLst/>
          </a:prstGeom>
          <a:ln w="28575"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627784" y="2276873"/>
            <a:ext cx="432048" cy="530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2267744" y="4077073"/>
            <a:ext cx="1095921"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pic>
        <p:nvPicPr>
          <p:cNvPr id="7175" name="Picture 7"/>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824" y="3284985"/>
            <a:ext cx="2880320" cy="1323725"/>
          </a:xfrm>
          <a:prstGeom prst="rect">
            <a:avLst/>
          </a:prstGeom>
          <a:noFill/>
          <a:ln w="9525">
            <a:noFill/>
            <a:miter lim="800000"/>
            <a:headEnd/>
            <a:tailEnd/>
          </a:ln>
        </p:spPr>
      </p:pic>
      <p:pic>
        <p:nvPicPr>
          <p:cNvPr id="7176" name="Picture 8"/>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824" y="1484785"/>
            <a:ext cx="2808312" cy="1656184"/>
          </a:xfrm>
          <a:prstGeom prst="rect">
            <a:avLst/>
          </a:prstGeom>
          <a:noFill/>
          <a:ln w="9525">
            <a:noFill/>
            <a:miter lim="800000"/>
            <a:headEnd/>
            <a:tailEnd/>
          </a:ln>
        </p:spPr>
      </p:pic>
      <p:pic>
        <p:nvPicPr>
          <p:cNvPr id="7179" name="Picture 11" descr="https://tw.buy.yahoo.com/webservice/gdimage.ashx?id=4849479&amp;s=400&amp;t=0&amp;sq=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274" y="2906689"/>
            <a:ext cx="2250502" cy="2250503"/>
          </a:xfrm>
          <a:prstGeom prst="rect">
            <a:avLst/>
          </a:prstGeom>
          <a:noFill/>
        </p:spPr>
      </p:pic>
      <p:sp>
        <p:nvSpPr>
          <p:cNvPr id="2" name="標題 1"/>
          <p:cNvSpPr>
            <a:spLocks noGrp="1"/>
          </p:cNvSpPr>
          <p:nvPr>
            <p:ph type="title"/>
          </p:nvPr>
        </p:nvSpPr>
        <p:spPr>
          <a:xfrm>
            <a:off x="460374" y="231317"/>
            <a:ext cx="8322432" cy="865125"/>
          </a:xfrm>
        </p:spPr>
        <p:txBody>
          <a:bodyPr/>
          <a:lstStyle/>
          <a:p>
            <a:r>
              <a:rPr lang="zh-TW" altLang="en-US" sz="4000" dirty="0"/>
              <a:t>專業群科分析－</a:t>
            </a:r>
            <a:r>
              <a:rPr lang="zh-TW" altLang="en-US" sz="3600" dirty="0">
                <a:solidFill>
                  <a:schemeClr val="accent6">
                    <a:lumMod val="75000"/>
                  </a:schemeClr>
                </a:solidFill>
              </a:rPr>
              <a:t>以智慧型手機為例 </a:t>
            </a:r>
            <a:r>
              <a:rPr lang="en-US" altLang="zh-TW" sz="3600" dirty="0">
                <a:solidFill>
                  <a:schemeClr val="accent6">
                    <a:lumMod val="75000"/>
                  </a:schemeClr>
                </a:solidFill>
              </a:rPr>
              <a:t>1/5</a:t>
            </a:r>
            <a:endParaRPr lang="zh-TW" altLang="en-US" sz="3600" dirty="0">
              <a:solidFill>
                <a:schemeClr val="accent6">
                  <a:lumMod val="75000"/>
                </a:schemeClr>
              </a:solidFill>
            </a:endParaRPr>
          </a:p>
        </p:txBody>
      </p:sp>
    </p:spTree>
    <p:extLst>
      <p:ext uri="{BB962C8B-B14F-4D97-AF65-F5344CB8AC3E}">
        <p14:creationId xmlns:p14="http://schemas.microsoft.com/office/powerpoint/2010/main" val="35861560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標題 1"/>
          <p:cNvSpPr>
            <a:spLocks noGrp="1"/>
          </p:cNvSpPr>
          <p:nvPr>
            <p:ph type="title"/>
          </p:nvPr>
        </p:nvSpPr>
        <p:spPr/>
        <p:txBody>
          <a:bodyPr/>
          <a:lstStyle/>
          <a:p>
            <a:pPr>
              <a:defRPr/>
            </a:pPr>
            <a:r>
              <a:rPr lang="zh-TW" altLang="en-US" b="1" dirty="0">
                <a:solidFill>
                  <a:srgbClr val="FF0000"/>
                </a:solidFill>
                <a:latin typeface="華康儷中黑" panose="020B0509000000000000" pitchFamily="49" charset="-120"/>
                <a:ea typeface="華康儷中黑" panose="020B0509000000000000" pitchFamily="49" charset="-120"/>
                <a:cs typeface="華康新特明體"/>
              </a:rPr>
              <a:t>技術型高中</a:t>
            </a:r>
            <a:r>
              <a:rPr lang="zh-TW" altLang="zh-TW" b="1" dirty="0">
                <a:solidFill>
                  <a:srgbClr val="FF0000"/>
                </a:solidFill>
                <a:latin typeface="華康儷中黑" panose="020B0509000000000000" pitchFamily="49" charset="-120"/>
                <a:ea typeface="華康儷中黑" panose="020B0509000000000000" pitchFamily="49" charset="-120"/>
                <a:cs typeface="華康新特明體"/>
              </a:rPr>
              <a:t>群科關聯</a:t>
            </a:r>
            <a:endParaRPr lang="zh-TW" altLang="en-US" b="1" dirty="0">
              <a:solidFill>
                <a:srgbClr val="FF0000"/>
              </a:solidFill>
              <a:latin typeface="華康儷中黑" panose="020B0509000000000000" pitchFamily="49" charset="-120"/>
              <a:ea typeface="華康儷中黑" panose="020B0509000000000000" pitchFamily="49" charset="-120"/>
              <a:cs typeface="華康新特明體"/>
            </a:endParaRPr>
          </a:p>
        </p:txBody>
      </p:sp>
      <p:graphicFrame>
        <p:nvGraphicFramePr>
          <p:cNvPr id="2" name="表格 1"/>
          <p:cNvGraphicFramePr>
            <a:graphicFrameLocks noGrp="1"/>
          </p:cNvGraphicFramePr>
          <p:nvPr>
            <p:extLst>
              <p:ext uri="{D42A27DB-BD31-4B8C-83A1-F6EECF244321}">
                <p14:modId xmlns:p14="http://schemas.microsoft.com/office/powerpoint/2010/main" val="1789850663"/>
              </p:ext>
            </p:extLst>
          </p:nvPr>
        </p:nvGraphicFramePr>
        <p:xfrm>
          <a:off x="250825" y="1628775"/>
          <a:ext cx="8569325" cy="5103813"/>
        </p:xfrm>
        <a:graphic>
          <a:graphicData uri="http://schemas.openxmlformats.org/drawingml/2006/table">
            <a:tbl>
              <a:tblPr/>
              <a:tblGrid>
                <a:gridCol w="1439863">
                  <a:extLst>
                    <a:ext uri="{9D8B030D-6E8A-4147-A177-3AD203B41FA5}">
                      <a16:colId xmlns:a16="http://schemas.microsoft.com/office/drawing/2014/main" val="20000"/>
                    </a:ext>
                  </a:extLst>
                </a:gridCol>
                <a:gridCol w="2376487">
                  <a:extLst>
                    <a:ext uri="{9D8B030D-6E8A-4147-A177-3AD203B41FA5}">
                      <a16:colId xmlns:a16="http://schemas.microsoft.com/office/drawing/2014/main" val="20001"/>
                    </a:ext>
                  </a:extLst>
                </a:gridCol>
                <a:gridCol w="1216025">
                  <a:extLst>
                    <a:ext uri="{9D8B030D-6E8A-4147-A177-3AD203B41FA5}">
                      <a16:colId xmlns:a16="http://schemas.microsoft.com/office/drawing/2014/main" val="20002"/>
                    </a:ext>
                  </a:extLst>
                </a:gridCol>
                <a:gridCol w="2033588">
                  <a:extLst>
                    <a:ext uri="{9D8B030D-6E8A-4147-A177-3AD203B41FA5}">
                      <a16:colId xmlns:a16="http://schemas.microsoft.com/office/drawing/2014/main" val="20003"/>
                    </a:ext>
                  </a:extLst>
                </a:gridCol>
                <a:gridCol w="1503362">
                  <a:extLst>
                    <a:ext uri="{9D8B030D-6E8A-4147-A177-3AD203B41FA5}">
                      <a16:colId xmlns:a16="http://schemas.microsoft.com/office/drawing/2014/main" val="20004"/>
                    </a:ext>
                  </a:extLst>
                </a:gridCol>
              </a:tblGrid>
              <a:tr h="3921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終端產品</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製造</a:t>
                      </a:r>
                      <a:r>
                        <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a:t>
                      </a: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服務</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職業分類</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高職群科</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技職校系</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92113">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智慧型手機</a:t>
                      </a: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造型設計與製造</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工業設計</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美工科、</a:t>
                      </a:r>
                      <a:r>
                        <a:rPr kumimoji="0" lang="zh-TW" altLang="en-US"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 </a:t>
                      </a: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製圖科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工業設計系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392113">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模具製造</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模具科、機械科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r h="392113">
                <a:tc vMerge="1">
                  <a:txBody>
                    <a:bodyPr/>
                    <a:lstStyle/>
                    <a:p>
                      <a:endParaRPr lang="zh-TW"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機身結構設計與製造</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機構設計</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機械科、模具科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r h="392113">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機械製造</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機械科、模具科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4"/>
                  </a:ext>
                </a:extLst>
              </a:tr>
              <a:tr h="785812">
                <a:tc vMerge="1">
                  <a:txBody>
                    <a:bodyPr/>
                    <a:lstStyle/>
                    <a:p>
                      <a:endParaRPr lang="zh-TW"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電路系統設計與製造</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工業電子</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電子科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電子工程系 電機工程系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5"/>
                  </a:ext>
                </a:extLst>
              </a:tr>
              <a:tr h="785812">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數位電子</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電子科</a:t>
                      </a:r>
                      <a:br>
                        <a:rPr kumimoji="0" lang="zh-TW" altLang="en-US"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資訊科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電子工程系 資訊工程系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6"/>
                  </a:ext>
                </a:extLst>
              </a:tr>
              <a:tr h="785812">
                <a:tc vMerge="1">
                  <a:txBody>
                    <a:bodyPr/>
                    <a:lstStyle/>
                    <a:p>
                      <a:endParaRPr lang="zh-TW"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應用程式設計</a:t>
                      </a:r>
                      <a:br>
                        <a:rPr kumimoji="0" lang="en-US" alt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與數位內容</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程式設計</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資訊科</a:t>
                      </a:r>
                      <a:br>
                        <a:rPr kumimoji="0" lang="zh-TW" altLang="en-US"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資料處理科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資訊工程系 資訊管理系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7"/>
                  </a:ext>
                </a:extLst>
              </a:tr>
              <a:tr h="785812">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網頁設計</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資料處理科</a:t>
                      </a:r>
                      <a:br>
                        <a:rPr kumimoji="0" lang="zh-TW" altLang="en-US"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廣設科</a:t>
                      </a:r>
                      <a:r>
                        <a:rPr kumimoji="0" lang="zh-TW" altLang="en-US"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 </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華康中圓體"/>
                        </a:rPr>
                        <a:t>資訊管理系</a:t>
                      </a:r>
                      <a:endParaRPr kumimoji="0" 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L="36197" marR="3619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8"/>
                  </a:ext>
                </a:extLst>
              </a:tr>
            </a:tbl>
          </a:graphicData>
        </a:graphic>
      </p:graphicFrame>
      <p:graphicFrame>
        <p:nvGraphicFramePr>
          <p:cNvPr id="15362" name="物件 5"/>
          <p:cNvGraphicFramePr>
            <a:graphicFrameLocks noChangeAspect="1"/>
          </p:cNvGraphicFramePr>
          <p:nvPr/>
        </p:nvGraphicFramePr>
        <p:xfrm>
          <a:off x="366713" y="2997200"/>
          <a:ext cx="1252537" cy="2519363"/>
        </p:xfrm>
        <a:graphic>
          <a:graphicData uri="http://schemas.openxmlformats.org/presentationml/2006/ole">
            <mc:AlternateContent xmlns:mc="http://schemas.openxmlformats.org/markup-compatibility/2006">
              <mc:Choice xmlns:v="urn:schemas-microsoft-com:vml" Requires="v">
                <p:oleObj spid="_x0000_s328742" name="PhotoImpact" r:id="rId4" imgW="2426253" imgH="4877911" progId="PI3.Image">
                  <p:embed/>
                </p:oleObj>
              </mc:Choice>
              <mc:Fallback>
                <p:oleObj name="PhotoImpact" r:id="rId4" imgW="2426253" imgH="4877911" progId="PI3.Image">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997200"/>
                        <a:ext cx="1252537" cy="2519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445583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9699"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3" name="肘形接點 2"/>
          <p:cNvCxnSpPr>
            <a:endCxn id="4104" idx="1"/>
          </p:cNvCxnSpPr>
          <p:nvPr/>
        </p:nvCxnSpPr>
        <p:spPr>
          <a:xfrm flipV="1">
            <a:off x="3004478" y="2606205"/>
            <a:ext cx="1354137" cy="95799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endCxn id="4102" idx="1"/>
          </p:cNvCxnSpPr>
          <p:nvPr/>
        </p:nvCxnSpPr>
        <p:spPr>
          <a:xfrm>
            <a:off x="2930525" y="3563938"/>
            <a:ext cx="1354138" cy="12557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4104" idx="3"/>
            <a:endCxn id="29709" idx="1"/>
          </p:cNvCxnSpPr>
          <p:nvPr/>
        </p:nvCxnSpPr>
        <p:spPr>
          <a:xfrm flipV="1">
            <a:off x="6374144" y="2082548"/>
            <a:ext cx="646128" cy="52365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9706" name="Picture 4" descr="https://encrypted-tbn2.gstatic.com/images?q=tbn:ANd9GcS1GZUST8iYk2JcE8VYXZZti-vgo_C3e204s_wV_4CK4iBWFrFt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10977" y="3782484"/>
            <a:ext cx="2018995" cy="1512181"/>
          </a:xfrm>
          <a:prstGeom prst="rect">
            <a:avLst/>
          </a:prstGeom>
          <a:noFill/>
          <a:ln w="9525">
            <a:noFill/>
            <a:miter lim="800000"/>
            <a:headEnd/>
            <a:tailEnd/>
          </a:ln>
        </p:spPr>
      </p:pic>
      <p:pic>
        <p:nvPicPr>
          <p:cNvPr id="4102" name="Picture 6" descr="http://www.tw.nxp.com/scale-image/w-800/wcm_documents/news/news-archive/2013/nxp-4357-02_1.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284663" y="4192588"/>
            <a:ext cx="1871662" cy="1252537"/>
          </a:xfrm>
          <a:prstGeom prst="rect">
            <a:avLst/>
          </a:prstGeom>
          <a:ln>
            <a:noFill/>
          </a:ln>
          <a:effectLst>
            <a:outerShdw blurRad="292100" dist="139700" dir="2700000" algn="tl" rotWithShape="0">
              <a:srgbClr val="333333">
                <a:alpha val="65000"/>
              </a:srgbClr>
            </a:outerShdw>
          </a:effectLst>
        </p:spPr>
      </p:pic>
      <p:pic>
        <p:nvPicPr>
          <p:cNvPr id="4104" name="Picture 8" descr="http://www.spear.com.hk/200832591725299_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58615" y="1916373"/>
            <a:ext cx="2015529" cy="1379664"/>
          </a:xfrm>
          <a:prstGeom prst="rect">
            <a:avLst/>
          </a:prstGeom>
          <a:ln>
            <a:noFill/>
          </a:ln>
          <a:effectLst>
            <a:outerShdw blurRad="292100" dist="139700" dir="2700000" algn="tl" rotWithShape="0">
              <a:srgbClr val="333333">
                <a:alpha val="65000"/>
              </a:srgbClr>
            </a:outerShdw>
          </a:effectLst>
        </p:spPr>
      </p:pic>
      <p:pic>
        <p:nvPicPr>
          <p:cNvPr id="29709" name="Picture 10" descr="http://cweb.saihs.edu.tw/mediafile/1565004/active/41/2013-6/72013-6-25-0-46-37-pic1.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20272" y="1379874"/>
            <a:ext cx="2016224" cy="1405347"/>
          </a:xfrm>
          <a:prstGeom prst="rect">
            <a:avLst/>
          </a:prstGeom>
          <a:noFill/>
          <a:ln w="9525">
            <a:noFill/>
            <a:miter lim="800000"/>
            <a:headEnd/>
            <a:tailEnd/>
          </a:ln>
        </p:spPr>
      </p:pic>
      <p:sp>
        <p:nvSpPr>
          <p:cNvPr id="24" name="矩形 23"/>
          <p:cNvSpPr/>
          <p:nvPr/>
        </p:nvSpPr>
        <p:spPr>
          <a:xfrm>
            <a:off x="4145532" y="3278794"/>
            <a:ext cx="2441695" cy="430887"/>
          </a:xfrm>
          <a:prstGeom prst="rect">
            <a:avLst/>
          </a:prstGeom>
          <a:solidFill>
            <a:srgbClr val="FFFF99"/>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rgbClr val="0000FF"/>
                </a:solidFill>
                <a:latin typeface="華康新特明體" panose="02020909000000000000" pitchFamily="49" charset="-120"/>
                <a:ea typeface="華康新特明體" panose="02020909000000000000" pitchFamily="49" charset="-120"/>
              </a:rPr>
              <a:t>數位邏輯、</a:t>
            </a:r>
            <a:r>
              <a:rPr lang="en-US" altLang="zh-TW" sz="2200" dirty="0">
                <a:solidFill>
                  <a:srgbClr val="0000FF"/>
                </a:solidFill>
                <a:latin typeface="華康新特明體" panose="02020909000000000000" pitchFamily="49" charset="-120"/>
                <a:ea typeface="華康新特明體" panose="02020909000000000000" pitchFamily="49" charset="-120"/>
              </a:rPr>
              <a:t>IC</a:t>
            </a:r>
            <a:r>
              <a:rPr lang="zh-TW" altLang="en-US" sz="2200" dirty="0">
                <a:solidFill>
                  <a:srgbClr val="0000FF"/>
                </a:solidFill>
                <a:latin typeface="華康新特明體" panose="02020909000000000000" pitchFamily="49" charset="-120"/>
                <a:ea typeface="華康新特明體" panose="02020909000000000000" pitchFamily="49" charset="-120"/>
              </a:rPr>
              <a:t>設計</a:t>
            </a:r>
          </a:p>
        </p:txBody>
      </p:sp>
      <p:sp>
        <p:nvSpPr>
          <p:cNvPr id="13" name="矩形 12"/>
          <p:cNvSpPr/>
          <p:nvPr/>
        </p:nvSpPr>
        <p:spPr>
          <a:xfrm>
            <a:off x="4284663" y="5445125"/>
            <a:ext cx="1877437" cy="430887"/>
          </a:xfrm>
          <a:prstGeom prst="rect">
            <a:avLst/>
          </a:prstGeom>
          <a:solidFill>
            <a:srgbClr val="FFFF99"/>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rgbClr val="0000FF"/>
                </a:solidFill>
                <a:latin typeface="華康新特明體" panose="02020909000000000000" pitchFamily="49" charset="-120"/>
                <a:ea typeface="華康新特明體" panose="02020909000000000000" pitchFamily="49" charset="-120"/>
              </a:rPr>
              <a:t>電子電路設計</a:t>
            </a:r>
          </a:p>
        </p:txBody>
      </p:sp>
      <p:sp>
        <p:nvSpPr>
          <p:cNvPr id="30" name="矩形 29"/>
          <p:cNvSpPr/>
          <p:nvPr/>
        </p:nvSpPr>
        <p:spPr>
          <a:xfrm>
            <a:off x="7017501" y="5179940"/>
            <a:ext cx="2018995" cy="707886"/>
          </a:xfrm>
          <a:prstGeom prst="rect">
            <a:avLst/>
          </a:prstGeom>
          <a:solidFill>
            <a:srgbClr val="FFFF99"/>
          </a:solidFill>
          <a:effectLst/>
        </p:spPr>
        <p:txBody>
          <a:bodyPr wrap="square">
            <a:spAutoFit/>
          </a:bodyPr>
          <a:lstStyle/>
          <a:p>
            <a:pPr algn="ctr" eaLnBrk="0" hangingPunct="0">
              <a:defRPr/>
            </a:pPr>
            <a:r>
              <a:rPr lang="zh-TW" altLang="en-US" sz="2000" dirty="0">
                <a:solidFill>
                  <a:srgbClr val="000000"/>
                </a:solidFill>
                <a:latin typeface="華康新特明體" panose="02020909000000000000" pitchFamily="49" charset="-120"/>
                <a:ea typeface="華康新特明體" panose="02020909000000000000" pitchFamily="49" charset="-120"/>
              </a:rPr>
              <a:t>資訊科、電子科</a:t>
            </a:r>
            <a:endParaRPr lang="en-US" altLang="zh-TW" sz="2000" dirty="0">
              <a:solidFill>
                <a:srgbClr val="000000"/>
              </a:solidFill>
              <a:latin typeface="華康新特明體" panose="02020909000000000000" pitchFamily="49" charset="-120"/>
              <a:ea typeface="華康新特明體" panose="02020909000000000000" pitchFamily="49" charset="-120"/>
            </a:endParaRPr>
          </a:p>
          <a:p>
            <a:pPr algn="ctr" eaLnBrk="0" hangingPunct="0">
              <a:defRPr/>
            </a:pPr>
            <a:r>
              <a:rPr lang="en-US" altLang="zh-TW" sz="2000" dirty="0">
                <a:solidFill>
                  <a:srgbClr val="000000"/>
                </a:solidFill>
                <a:latin typeface="華康新特明體" panose="02020909000000000000" pitchFamily="49" charset="-120"/>
                <a:ea typeface="華康新特明體" panose="02020909000000000000" pitchFamily="49" charset="-120"/>
              </a:rPr>
              <a:t>(</a:t>
            </a:r>
            <a:r>
              <a:rPr lang="zh-TW" altLang="en-US" sz="2000" dirty="0">
                <a:solidFill>
                  <a:srgbClr val="000000"/>
                </a:solidFill>
                <a:latin typeface="華康新特明體" panose="02020909000000000000" pitchFamily="49" charset="-120"/>
                <a:ea typeface="華康新特明體" panose="02020909000000000000" pitchFamily="49" charset="-120"/>
              </a:rPr>
              <a:t>或電機電子群</a:t>
            </a:r>
            <a:r>
              <a:rPr lang="en-US" altLang="zh-TW" sz="2000" dirty="0">
                <a:solidFill>
                  <a:srgbClr val="000000"/>
                </a:solidFill>
                <a:latin typeface="華康新特明體" panose="02020909000000000000" pitchFamily="49" charset="-120"/>
                <a:ea typeface="華康新特明體" panose="02020909000000000000" pitchFamily="49" charset="-120"/>
              </a:rPr>
              <a:t>)</a:t>
            </a:r>
            <a:r>
              <a:rPr lang="zh-TW" altLang="en-US" sz="2000" dirty="0">
                <a:solidFill>
                  <a:srgbClr val="000000"/>
                </a:solidFill>
                <a:latin typeface="華康新特明體" panose="02020909000000000000" pitchFamily="49" charset="-120"/>
                <a:ea typeface="華康新特明體" panose="02020909000000000000" pitchFamily="49" charset="-120"/>
              </a:rPr>
              <a:t>  </a:t>
            </a:r>
          </a:p>
        </p:txBody>
      </p:sp>
      <p:sp>
        <p:nvSpPr>
          <p:cNvPr id="31" name="矩形 30"/>
          <p:cNvSpPr/>
          <p:nvPr/>
        </p:nvSpPr>
        <p:spPr>
          <a:xfrm>
            <a:off x="7031327" y="2785221"/>
            <a:ext cx="2005169" cy="707886"/>
          </a:xfrm>
          <a:prstGeom prst="rect">
            <a:avLst/>
          </a:prstGeom>
          <a:solidFill>
            <a:srgbClr val="FFFF99"/>
          </a:solidFill>
          <a:ln>
            <a:noFill/>
          </a:ln>
          <a:effectLst/>
        </p:spPr>
        <p:txBody>
          <a:bodyPr wrap="square">
            <a:spAutoFit/>
          </a:bodyPr>
          <a:lstStyle/>
          <a:p>
            <a:pPr algn="ctr" eaLnBrk="0" hangingPunct="0">
              <a:defRPr/>
            </a:pPr>
            <a:r>
              <a:rPr lang="zh-TW" altLang="en-US" sz="2000" dirty="0">
                <a:solidFill>
                  <a:srgbClr val="000000"/>
                </a:solidFill>
                <a:latin typeface="華康新特明體" panose="02020909000000000000" pitchFamily="49" charset="-120"/>
                <a:ea typeface="華康新特明體" panose="02020909000000000000" pitchFamily="49" charset="-120"/>
              </a:rPr>
              <a:t>資訊科、電子科</a:t>
            </a:r>
            <a:endParaRPr lang="en-US" altLang="zh-TW" sz="2000" dirty="0">
              <a:solidFill>
                <a:srgbClr val="000000"/>
              </a:solidFill>
              <a:latin typeface="華康新特明體" panose="02020909000000000000" pitchFamily="49" charset="-120"/>
              <a:ea typeface="華康新特明體" panose="02020909000000000000" pitchFamily="49" charset="-120"/>
            </a:endParaRPr>
          </a:p>
          <a:p>
            <a:pPr algn="ctr" eaLnBrk="0" hangingPunct="0">
              <a:defRPr/>
            </a:pPr>
            <a:r>
              <a:rPr lang="en-US" altLang="zh-TW" sz="2000" dirty="0">
                <a:solidFill>
                  <a:srgbClr val="000000"/>
                </a:solidFill>
                <a:latin typeface="華康新特明體" panose="02020909000000000000" pitchFamily="49" charset="-120"/>
                <a:ea typeface="華康新特明體" panose="02020909000000000000" pitchFamily="49" charset="-120"/>
              </a:rPr>
              <a:t>(</a:t>
            </a:r>
            <a:r>
              <a:rPr lang="zh-TW" altLang="en-US" sz="2000" dirty="0">
                <a:solidFill>
                  <a:srgbClr val="000000"/>
                </a:solidFill>
                <a:latin typeface="華康新特明體" panose="02020909000000000000" pitchFamily="49" charset="-120"/>
                <a:ea typeface="華康新特明體" panose="02020909000000000000" pitchFamily="49" charset="-120"/>
              </a:rPr>
              <a:t>或電機電子群</a:t>
            </a:r>
            <a:r>
              <a:rPr lang="en-US" altLang="zh-TW" sz="2000" dirty="0">
                <a:solidFill>
                  <a:srgbClr val="000000"/>
                </a:solidFill>
                <a:latin typeface="華康新特明體" panose="02020909000000000000" pitchFamily="49" charset="-120"/>
                <a:ea typeface="華康新特明體" panose="02020909000000000000" pitchFamily="49" charset="-120"/>
              </a:rPr>
              <a:t>)</a:t>
            </a:r>
            <a:r>
              <a:rPr lang="zh-TW" altLang="en-US" sz="2000" dirty="0">
                <a:solidFill>
                  <a:srgbClr val="000000"/>
                </a:solidFill>
                <a:latin typeface="華康新特明體" panose="02020909000000000000" pitchFamily="49" charset="-120"/>
                <a:ea typeface="華康新特明體" panose="02020909000000000000" pitchFamily="49" charset="-120"/>
              </a:rPr>
              <a:t> </a:t>
            </a:r>
          </a:p>
        </p:txBody>
      </p:sp>
      <p:sp>
        <p:nvSpPr>
          <p:cNvPr id="2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26" name="肘形接點 8"/>
          <p:cNvCxnSpPr/>
          <p:nvPr/>
        </p:nvCxnSpPr>
        <p:spPr>
          <a:xfrm rot="16200000" flipH="1">
            <a:off x="475106" y="1650578"/>
            <a:ext cx="978772" cy="561847"/>
          </a:xfrm>
          <a:prstGeom prst="bentConnector3">
            <a:avLst>
              <a:gd name="adj1" fmla="val 9893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324621" y="2132779"/>
            <a:ext cx="2449072" cy="431406"/>
          </a:xfrm>
          <a:prstGeom prst="bentConnector3">
            <a:avLst>
              <a:gd name="adj1" fmla="val 98800"/>
            </a:avLst>
          </a:prstGeom>
        </p:spPr>
        <p:style>
          <a:lnRef idx="2">
            <a:schemeClr val="accent1"/>
          </a:lnRef>
          <a:fillRef idx="0">
            <a:schemeClr val="accent1"/>
          </a:fillRef>
          <a:effectRef idx="1">
            <a:schemeClr val="accent1"/>
          </a:effectRef>
          <a:fontRef idx="minor">
            <a:schemeClr val="tx1"/>
          </a:fontRef>
        </p:style>
      </p:cxnSp>
      <p:pic>
        <p:nvPicPr>
          <p:cNvPr id="32" name="Picture 14" descr="http://www.apps-club.com/img/app-features.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9592" y="5373216"/>
            <a:ext cx="1021879" cy="695807"/>
          </a:xfrm>
          <a:prstGeom prst="rect">
            <a:avLst/>
          </a:prstGeom>
          <a:ln>
            <a:noFill/>
          </a:ln>
          <a:effectLst>
            <a:outerShdw blurRad="292100" dist="139700" dir="2700000" algn="tl" rotWithShape="0">
              <a:srgbClr val="333333">
                <a:alpha val="65000"/>
              </a:srgbClr>
            </a:outerShdw>
          </a:effectLst>
        </p:spPr>
      </p:pic>
      <p:cxnSp>
        <p:nvCxnSpPr>
          <p:cNvPr id="37" name="肘形接點 18"/>
          <p:cNvCxnSpPr/>
          <p:nvPr/>
        </p:nvCxnSpPr>
        <p:spPr>
          <a:xfrm rot="16200000" flipH="1">
            <a:off x="-1201468" y="3490456"/>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41" name="Picture 8"/>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8943" y="1746714"/>
            <a:ext cx="1411983" cy="832708"/>
          </a:xfrm>
          <a:prstGeom prst="rect">
            <a:avLst/>
          </a:prstGeom>
          <a:noFill/>
          <a:ln w="9525">
            <a:noFill/>
            <a:miter lim="800000"/>
            <a:headEnd/>
            <a:tailEnd/>
          </a:ln>
        </p:spPr>
      </p:pic>
      <p:cxnSp>
        <p:nvCxnSpPr>
          <p:cNvPr id="48" name="肘形接點 47"/>
          <p:cNvCxnSpPr>
            <a:endCxn id="29706" idx="1"/>
          </p:cNvCxnSpPr>
          <p:nvPr/>
        </p:nvCxnSpPr>
        <p:spPr>
          <a:xfrm flipV="1">
            <a:off x="6149653" y="4538575"/>
            <a:ext cx="861324" cy="45560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54" name="Picture 7"/>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44" y="2805608"/>
            <a:ext cx="2518931" cy="1565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矩形 26"/>
          <p:cNvSpPr/>
          <p:nvPr/>
        </p:nvSpPr>
        <p:spPr>
          <a:xfrm>
            <a:off x="3696834" y="6082185"/>
            <a:ext cx="2441695" cy="430887"/>
          </a:xfrm>
          <a:prstGeom prst="rect">
            <a:avLst/>
          </a:prstGeom>
          <a:solidFill>
            <a:srgbClr val="FFFF99"/>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rgbClr val="0000FF"/>
                </a:solidFill>
                <a:latin typeface="華康新特明體" panose="02020909000000000000" pitchFamily="49" charset="-120"/>
                <a:ea typeface="華康新特明體" panose="02020909000000000000" pitchFamily="49" charset="-120"/>
              </a:rPr>
              <a:t>電路板、零件加工</a:t>
            </a:r>
          </a:p>
        </p:txBody>
      </p:sp>
      <p:sp>
        <p:nvSpPr>
          <p:cNvPr id="33" name="矩形 32"/>
          <p:cNvSpPr/>
          <p:nvPr/>
        </p:nvSpPr>
        <p:spPr>
          <a:xfrm>
            <a:off x="6887020" y="6082185"/>
            <a:ext cx="2142952" cy="430887"/>
          </a:xfrm>
          <a:prstGeom prst="rect">
            <a:avLst/>
          </a:prstGeom>
          <a:solidFill>
            <a:srgbClr val="FFFF99"/>
          </a:solidFill>
          <a:effectLst/>
        </p:spPr>
        <p:txBody>
          <a:bodyPr wrap="square">
            <a:spAutoFit/>
          </a:bodyPr>
          <a:lstStyle/>
          <a:p>
            <a:pPr algn="ctr" eaLnBrk="0" hangingPunct="0">
              <a:defRPr/>
            </a:pPr>
            <a:r>
              <a:rPr lang="zh-TW" altLang="en-US" sz="2200" dirty="0">
                <a:solidFill>
                  <a:srgbClr val="000000"/>
                </a:solidFill>
                <a:latin typeface="華康新特明體" panose="02020909000000000000" pitchFamily="49" charset="-120"/>
                <a:ea typeface="華康新特明體" panose="02020909000000000000" pitchFamily="49" charset="-120"/>
              </a:rPr>
              <a:t>模具科或機械群  </a:t>
            </a:r>
          </a:p>
        </p:txBody>
      </p:sp>
      <p:cxnSp>
        <p:nvCxnSpPr>
          <p:cNvPr id="35" name="直線接點 34"/>
          <p:cNvCxnSpPr>
            <a:stCxn id="13" idx="3"/>
            <a:endCxn id="30" idx="1"/>
          </p:cNvCxnSpPr>
          <p:nvPr/>
        </p:nvCxnSpPr>
        <p:spPr>
          <a:xfrm flipV="1">
            <a:off x="6162100" y="5533883"/>
            <a:ext cx="855401" cy="126686"/>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7" idx="3"/>
            <a:endCxn id="33" idx="1"/>
          </p:cNvCxnSpPr>
          <p:nvPr/>
        </p:nvCxnSpPr>
        <p:spPr>
          <a:xfrm>
            <a:off x="6138529" y="6297629"/>
            <a:ext cx="748491" cy="0"/>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827337" y="4408076"/>
            <a:ext cx="2592535" cy="677108"/>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eaLnBrk="0" hangingPunct="0"/>
            <a:r>
              <a:rPr lang="en-US" altLang="zh-TW" sz="2200" dirty="0">
                <a:solidFill>
                  <a:srgbClr val="0000FF"/>
                </a:solidFill>
                <a:latin typeface="華康新特明體" panose="02020909000000000000" pitchFamily="49" charset="-120"/>
                <a:ea typeface="華康新特明體" panose="02020909000000000000" pitchFamily="49" charset="-120"/>
              </a:rPr>
              <a:t>IC</a:t>
            </a:r>
            <a:r>
              <a:rPr lang="zh-TW" altLang="en-US" sz="2200" dirty="0">
                <a:solidFill>
                  <a:srgbClr val="0000FF"/>
                </a:solidFill>
                <a:latin typeface="華康新特明體" panose="02020909000000000000" pitchFamily="49" charset="-120"/>
                <a:ea typeface="華康新特明體" panose="02020909000000000000" pitchFamily="49" charset="-120"/>
              </a:rPr>
              <a:t>設計</a:t>
            </a:r>
            <a:endParaRPr lang="en-US" altLang="zh-TW" sz="2200" dirty="0">
              <a:solidFill>
                <a:srgbClr val="0000FF"/>
              </a:solidFill>
              <a:latin typeface="華康新特明體" panose="02020909000000000000" pitchFamily="49" charset="-120"/>
              <a:ea typeface="華康新特明體" panose="02020909000000000000" pitchFamily="49" charset="-120"/>
            </a:endParaRPr>
          </a:p>
          <a:p>
            <a:pPr eaLnBrk="0" hangingPunct="0"/>
            <a:r>
              <a:rPr lang="zh-TW" altLang="en-US" sz="2200" dirty="0">
                <a:solidFill>
                  <a:srgbClr val="0000FF"/>
                </a:solidFill>
                <a:latin typeface="華康新特明體" panose="02020909000000000000" pitchFamily="49" charset="-120"/>
                <a:ea typeface="華康新特明體" panose="02020909000000000000" pitchFamily="49" charset="-120"/>
              </a:rPr>
              <a:t>電路系統設計與製造</a:t>
            </a:r>
          </a:p>
        </p:txBody>
      </p:sp>
      <p:sp>
        <p:nvSpPr>
          <p:cNvPr id="38" name="標題 1"/>
          <p:cNvSpPr>
            <a:spLocks noGrp="1"/>
          </p:cNvSpPr>
          <p:nvPr>
            <p:ph type="title"/>
          </p:nvPr>
        </p:nvSpPr>
        <p:spPr>
          <a:xfrm>
            <a:off x="460374" y="231317"/>
            <a:ext cx="8322432" cy="936335"/>
          </a:xfrm>
        </p:spPr>
        <p:txBody>
          <a:bodyPr/>
          <a:lstStyle/>
          <a:p>
            <a:r>
              <a:rPr lang="zh-TW" altLang="en-US" sz="4000" dirty="0"/>
              <a:t>專業群科分析－</a:t>
            </a:r>
            <a:r>
              <a:rPr lang="zh-TW" altLang="en-US" sz="3600" dirty="0">
                <a:solidFill>
                  <a:schemeClr val="accent6">
                    <a:lumMod val="75000"/>
                  </a:schemeClr>
                </a:solidFill>
              </a:rPr>
              <a:t>以智慧型手機為例 </a:t>
            </a:r>
            <a:r>
              <a:rPr lang="en-US" altLang="zh-TW" sz="3600" dirty="0">
                <a:solidFill>
                  <a:schemeClr val="accent6">
                    <a:lumMod val="75000"/>
                  </a:schemeClr>
                </a:solidFill>
              </a:rPr>
              <a:t>3/5</a:t>
            </a:r>
            <a:endParaRPr lang="zh-TW" altLang="en-US" sz="3600" dirty="0">
              <a:solidFill>
                <a:schemeClr val="accent6">
                  <a:lumMod val="75000"/>
                </a:schemeClr>
              </a:solidFill>
            </a:endParaRPr>
          </a:p>
        </p:txBody>
      </p:sp>
      <p:pic>
        <p:nvPicPr>
          <p:cNvPr id="39" name="Picture 11" descr="https://tw.buy.yahoo.com/webservice/gdimage.ashx?id=4849479&amp;s=400&amp;t=0&amp;sq=1"/>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69" y="1108445"/>
            <a:ext cx="1224136" cy="1224136"/>
          </a:xfrm>
          <a:prstGeom prst="rect">
            <a:avLst/>
          </a:prstGeom>
          <a:noFill/>
        </p:spPr>
      </p:pic>
    </p:spTree>
    <p:extLst>
      <p:ext uri="{BB962C8B-B14F-4D97-AF65-F5344CB8AC3E}">
        <p14:creationId xmlns:p14="http://schemas.microsoft.com/office/powerpoint/2010/main" val="29576479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30723"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3" name="肘形接點 2"/>
          <p:cNvCxnSpPr>
            <a:stCxn id="29" idx="3"/>
          </p:cNvCxnSpPr>
          <p:nvPr/>
        </p:nvCxnSpPr>
        <p:spPr>
          <a:xfrm flipV="1">
            <a:off x="3189288" y="2541588"/>
            <a:ext cx="592137" cy="21193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29" idx="3"/>
          </p:cNvCxnSpPr>
          <p:nvPr/>
        </p:nvCxnSpPr>
        <p:spPr>
          <a:xfrm>
            <a:off x="3189288" y="4660900"/>
            <a:ext cx="569912" cy="384175"/>
          </a:xfrm>
          <a:prstGeom prst="bentConnector3">
            <a:avLst>
              <a:gd name="adj1" fmla="val 5197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肘形接點 8"/>
          <p:cNvCxnSpPr/>
          <p:nvPr/>
        </p:nvCxnSpPr>
        <p:spPr>
          <a:xfrm rot="16200000" flipH="1">
            <a:off x="446881" y="1811735"/>
            <a:ext cx="676275" cy="201612"/>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2" name="肘形接點 11"/>
          <p:cNvCxnSpPr/>
          <p:nvPr/>
        </p:nvCxnSpPr>
        <p:spPr>
          <a:xfrm rot="16200000" flipH="1">
            <a:off x="-219075" y="2027238"/>
            <a:ext cx="2008188" cy="20161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4260640" y="3279639"/>
            <a:ext cx="1312862" cy="431800"/>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rgbClr val="0000FF"/>
                </a:solidFill>
                <a:latin typeface="華康新特明體" panose="02020909000000000000" pitchFamily="49" charset="-120"/>
                <a:ea typeface="華康新特明體" panose="02020909000000000000" pitchFamily="49" charset="-120"/>
              </a:rPr>
              <a:t>程式設計</a:t>
            </a:r>
          </a:p>
        </p:txBody>
      </p:sp>
      <p:sp>
        <p:nvSpPr>
          <p:cNvPr id="31" name="矩形 30"/>
          <p:cNvSpPr/>
          <p:nvPr/>
        </p:nvSpPr>
        <p:spPr>
          <a:xfrm>
            <a:off x="6957764" y="2912131"/>
            <a:ext cx="2016224" cy="707886"/>
          </a:xfrm>
          <a:prstGeom prst="rect">
            <a:avLst/>
          </a:prstGeom>
          <a:solidFill>
            <a:srgbClr val="FFFF99"/>
          </a:solidFill>
          <a:effectLst/>
        </p:spPr>
        <p:txBody>
          <a:bodyPr wrap="square">
            <a:spAutoFit/>
          </a:bodyPr>
          <a:lstStyle/>
          <a:p>
            <a:pPr algn="ctr" eaLnBrk="0" hangingPunct="0">
              <a:defRPr/>
            </a:pPr>
            <a:r>
              <a:rPr lang="zh-TW" altLang="en-US" sz="2000" dirty="0">
                <a:latin typeface="華康新特明體" panose="02020909000000000000" pitchFamily="49" charset="-120"/>
                <a:ea typeface="華康新特明體" panose="02020909000000000000" pitchFamily="49" charset="-120"/>
              </a:rPr>
              <a:t>資訊科、電子科</a:t>
            </a:r>
            <a:endParaRPr lang="en-US" altLang="zh-TW" sz="2000" dirty="0">
              <a:latin typeface="華康新特明體" panose="02020909000000000000" pitchFamily="49" charset="-120"/>
              <a:ea typeface="華康新特明體" panose="02020909000000000000" pitchFamily="49" charset="-120"/>
            </a:endParaRPr>
          </a:p>
          <a:p>
            <a:pPr algn="ctr" eaLnBrk="0" hangingPunct="0">
              <a:defRPr/>
            </a:pPr>
            <a:r>
              <a:rPr lang="zh-TW" altLang="en-US" sz="2000" dirty="0">
                <a:latin typeface="華康新特明體" panose="02020909000000000000" pitchFamily="49" charset="-120"/>
                <a:ea typeface="華康新特明體" panose="02020909000000000000" pitchFamily="49" charset="-120"/>
              </a:rPr>
              <a:t>資料處理科</a:t>
            </a:r>
          </a:p>
        </p:txBody>
      </p:sp>
      <p:pic>
        <p:nvPicPr>
          <p:cNvPr id="29" name="Picture 14" descr="http://www.apps-club.com/img/app-feature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5825" y="3876675"/>
            <a:ext cx="2303463" cy="1568450"/>
          </a:xfrm>
          <a:prstGeom prst="rect">
            <a:avLst/>
          </a:prstGeom>
          <a:solidFill>
            <a:srgbClr val="FFFFFF">
              <a:shade val="85000"/>
            </a:srgbClr>
          </a:solidFill>
          <a:ln w="88900" cap="sq">
            <a:solidFill>
              <a:srgbClr val="99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肘形接點 18"/>
          <p:cNvCxnSpPr>
            <a:endCxn id="29" idx="1"/>
          </p:cNvCxnSpPr>
          <p:nvPr/>
        </p:nvCxnSpPr>
        <p:spPr>
          <a:xfrm rot="16200000" flipH="1">
            <a:off x="-982662" y="2792413"/>
            <a:ext cx="3535362" cy="201612"/>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30740" name="Picture 2" descr="http://ydweb.yuda.tyc.edu.tw/Page/BBP/BBP_Upload/41/9757/%E9%99%84%E4%BB%B601_20121105091953.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957764" y="3876675"/>
            <a:ext cx="1879475" cy="1313229"/>
          </a:xfrm>
          <a:prstGeom prst="rect">
            <a:avLst/>
          </a:prstGeom>
          <a:noFill/>
          <a:ln w="9525">
            <a:noFill/>
            <a:miter lim="800000"/>
            <a:headEnd/>
            <a:tailEnd/>
          </a:ln>
        </p:spPr>
      </p:pic>
      <p:pic>
        <p:nvPicPr>
          <p:cNvPr id="30741" name="Picture 4" descr="http://www.ccivs.cyc.edu.tw/isotrope/attachments/201301/4726723159.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48264" y="1401985"/>
            <a:ext cx="2016224" cy="1511673"/>
          </a:xfrm>
          <a:prstGeom prst="rect">
            <a:avLst/>
          </a:prstGeom>
          <a:noFill/>
          <a:ln w="9525">
            <a:noFill/>
            <a:miter lim="800000"/>
            <a:headEnd/>
            <a:tailEnd/>
          </a:ln>
        </p:spPr>
      </p:pic>
      <p:pic>
        <p:nvPicPr>
          <p:cNvPr id="30742" name="Picture 6" descr="http://2.bp.blogspot.com/-3KgD0SKDBBo/TZlUULsWI3I/AAAAAAAABGs/zACc2DB-Q9g/s1600/click4.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781425" y="1722744"/>
            <a:ext cx="2397165" cy="1576082"/>
          </a:xfrm>
          <a:prstGeom prst="rect">
            <a:avLst/>
          </a:prstGeom>
          <a:noFill/>
          <a:ln w="9525">
            <a:noFill/>
            <a:miter lim="800000"/>
            <a:headEnd/>
            <a:tailEnd/>
          </a:ln>
        </p:spPr>
      </p:pic>
      <p:pic>
        <p:nvPicPr>
          <p:cNvPr id="30743" name="Picture 10" descr="http://pic.pimg.tw/jun431869/4b9cc87bbb32b.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759200" y="4077072"/>
            <a:ext cx="2324968" cy="1649412"/>
          </a:xfrm>
          <a:prstGeom prst="rect">
            <a:avLst/>
          </a:prstGeom>
          <a:noFill/>
          <a:ln w="9525">
            <a:noFill/>
            <a:miter lim="800000"/>
            <a:headEnd/>
            <a:tailEnd/>
          </a:ln>
        </p:spPr>
      </p:pic>
      <p:pic>
        <p:nvPicPr>
          <p:cNvPr id="32" name="Picture 8"/>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041" y="1727271"/>
            <a:ext cx="1656184" cy="976724"/>
          </a:xfrm>
          <a:prstGeom prst="rect">
            <a:avLst/>
          </a:prstGeom>
          <a:noFill/>
          <a:ln w="9525">
            <a:noFill/>
            <a:miter lim="800000"/>
            <a:headEnd/>
            <a:tailEnd/>
          </a:ln>
        </p:spPr>
      </p:pic>
      <p:cxnSp>
        <p:nvCxnSpPr>
          <p:cNvPr id="43" name="直線單箭頭接點 42"/>
          <p:cNvCxnSpPr/>
          <p:nvPr/>
        </p:nvCxnSpPr>
        <p:spPr>
          <a:xfrm>
            <a:off x="6074764" y="2326517"/>
            <a:ext cx="864000" cy="8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30743" idx="3"/>
            <a:endCxn id="30740" idx="1"/>
          </p:cNvCxnSpPr>
          <p:nvPr/>
        </p:nvCxnSpPr>
        <p:spPr>
          <a:xfrm flipV="1">
            <a:off x="6084168" y="4533290"/>
            <a:ext cx="873596" cy="3684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56" name="Picture 7"/>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123" y="2827535"/>
            <a:ext cx="1296144" cy="805711"/>
          </a:xfrm>
          <a:prstGeom prst="rect">
            <a:avLst/>
          </a:prstGeom>
          <a:ln>
            <a:noFill/>
          </a:ln>
          <a:effectLst>
            <a:outerShdw blurRad="292100" dist="139700" dir="2700000" algn="tl" rotWithShape="0">
              <a:srgbClr val="333333">
                <a:alpha val="65000"/>
              </a:srgbClr>
            </a:outerShdw>
          </a:effectLst>
        </p:spPr>
      </p:pic>
      <p:sp>
        <p:nvSpPr>
          <p:cNvPr id="28" name="矩形 27"/>
          <p:cNvSpPr/>
          <p:nvPr/>
        </p:nvSpPr>
        <p:spPr>
          <a:xfrm>
            <a:off x="3790167" y="5876673"/>
            <a:ext cx="1313181" cy="430887"/>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rgbClr val="0000FF"/>
                </a:solidFill>
                <a:latin typeface="華康新特明體" panose="02020909000000000000" pitchFamily="49" charset="-120"/>
                <a:ea typeface="華康新特明體" panose="02020909000000000000" pitchFamily="49" charset="-120"/>
              </a:rPr>
              <a:t>資料運用</a:t>
            </a:r>
          </a:p>
        </p:txBody>
      </p:sp>
      <p:sp>
        <p:nvSpPr>
          <p:cNvPr id="13" name="矩形 12"/>
          <p:cNvSpPr/>
          <p:nvPr/>
        </p:nvSpPr>
        <p:spPr>
          <a:xfrm>
            <a:off x="4655097" y="5328140"/>
            <a:ext cx="1312862" cy="431800"/>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rgbClr val="0000FF"/>
                </a:solidFill>
                <a:latin typeface="華康新特明體" panose="02020909000000000000" pitchFamily="49" charset="-120"/>
                <a:ea typeface="華康新特明體" panose="02020909000000000000" pitchFamily="49" charset="-120"/>
              </a:rPr>
              <a:t>網頁設計</a:t>
            </a:r>
          </a:p>
        </p:txBody>
      </p:sp>
      <p:sp>
        <p:nvSpPr>
          <p:cNvPr id="36" name="矩形 35"/>
          <p:cNvSpPr/>
          <p:nvPr/>
        </p:nvSpPr>
        <p:spPr>
          <a:xfrm>
            <a:off x="6732240" y="6103708"/>
            <a:ext cx="2016223" cy="400110"/>
          </a:xfrm>
          <a:prstGeom prst="rect">
            <a:avLst/>
          </a:prstGeom>
          <a:solidFill>
            <a:srgbClr val="FFFF99"/>
          </a:solidFill>
          <a:effectLst/>
        </p:spPr>
        <p:txBody>
          <a:bodyPr wrap="square">
            <a:spAutoFit/>
          </a:bodyPr>
          <a:lstStyle/>
          <a:p>
            <a:pPr algn="ctr">
              <a:defRPr/>
            </a:pPr>
            <a:r>
              <a:rPr lang="zh-TW" altLang="en-US" sz="2000" dirty="0">
                <a:latin typeface="華康新特明體" panose="02020909000000000000" pitchFamily="49" charset="-120"/>
                <a:ea typeface="華康新特明體" panose="02020909000000000000" pitchFamily="49" charset="-120"/>
              </a:rPr>
              <a:t>資料處理科等</a:t>
            </a:r>
          </a:p>
        </p:txBody>
      </p:sp>
      <p:cxnSp>
        <p:nvCxnSpPr>
          <p:cNvPr id="38" name="直線接點 37"/>
          <p:cNvCxnSpPr>
            <a:stCxn id="13" idx="3"/>
            <a:endCxn id="30" idx="1"/>
          </p:cNvCxnSpPr>
          <p:nvPr/>
        </p:nvCxnSpPr>
        <p:spPr>
          <a:xfrm>
            <a:off x="5967959" y="5544040"/>
            <a:ext cx="764281" cy="11318"/>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8" idx="3"/>
            <a:endCxn id="36" idx="1"/>
          </p:cNvCxnSpPr>
          <p:nvPr/>
        </p:nvCxnSpPr>
        <p:spPr>
          <a:xfrm>
            <a:off x="5103348" y="6092117"/>
            <a:ext cx="1628892" cy="211646"/>
          </a:xfrm>
          <a:prstGeom prst="line">
            <a:avLst/>
          </a:prstGeom>
          <a:ln w="38100">
            <a:solidFill>
              <a:srgbClr val="0000FF"/>
            </a:solidFill>
            <a:prstDash val="sysDot"/>
          </a:ln>
          <a:effectLst/>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852662" y="5488155"/>
            <a:ext cx="2361951" cy="1015663"/>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square" lIns="72000" tIns="0" rIns="0" bIns="0">
            <a:spAutoFit/>
          </a:bodyPr>
          <a:lstStyle/>
          <a:p>
            <a:pPr eaLnBrk="0" hangingPunct="0"/>
            <a:r>
              <a:rPr lang="zh-TW" altLang="en-US" sz="2200" dirty="0">
                <a:solidFill>
                  <a:srgbClr val="0000FF"/>
                </a:solidFill>
                <a:latin typeface="華康新特明體" panose="02020909000000000000" pitchFamily="49" charset="-120"/>
                <a:ea typeface="華康新特明體" panose="02020909000000000000" pitchFamily="49" charset="-120"/>
              </a:rPr>
              <a:t>網頁設計</a:t>
            </a:r>
            <a:endParaRPr lang="en-US" altLang="zh-TW" sz="2200" dirty="0">
              <a:solidFill>
                <a:srgbClr val="0000FF"/>
              </a:solidFill>
              <a:latin typeface="華康新特明體" panose="02020909000000000000" pitchFamily="49" charset="-120"/>
              <a:ea typeface="華康新特明體" panose="02020909000000000000" pitchFamily="49" charset="-120"/>
            </a:endParaRPr>
          </a:p>
          <a:p>
            <a:pPr eaLnBrk="0" hangingPunct="0"/>
            <a:r>
              <a:rPr lang="en-US" altLang="zh-TW" sz="2200" dirty="0">
                <a:solidFill>
                  <a:srgbClr val="0000FF"/>
                </a:solidFill>
                <a:latin typeface="華康新特明體" panose="02020909000000000000" pitchFamily="49" charset="-120"/>
                <a:ea typeface="華康新特明體" panose="02020909000000000000" pitchFamily="49" charset="-120"/>
              </a:rPr>
              <a:t>APP</a:t>
            </a:r>
            <a:r>
              <a:rPr lang="zh-TW" altLang="en-US" sz="2200" dirty="0">
                <a:solidFill>
                  <a:srgbClr val="0000FF"/>
                </a:solidFill>
                <a:latin typeface="華康新特明體" panose="02020909000000000000" pitchFamily="49" charset="-120"/>
                <a:ea typeface="華康新特明體" panose="02020909000000000000" pitchFamily="49" charset="-120"/>
              </a:rPr>
              <a:t>應用程式</a:t>
            </a:r>
            <a:endParaRPr lang="en-US" altLang="zh-TW" sz="2200" dirty="0">
              <a:solidFill>
                <a:srgbClr val="0000FF"/>
              </a:solidFill>
              <a:latin typeface="華康新特明體" panose="02020909000000000000" pitchFamily="49" charset="-120"/>
              <a:ea typeface="華康新特明體" panose="02020909000000000000" pitchFamily="49" charset="-120"/>
            </a:endParaRPr>
          </a:p>
          <a:p>
            <a:pPr eaLnBrk="0" hangingPunct="0"/>
            <a:r>
              <a:rPr lang="zh-TW" altLang="en-US" sz="2200" dirty="0">
                <a:solidFill>
                  <a:srgbClr val="0000FF"/>
                </a:solidFill>
                <a:latin typeface="華康新特明體" panose="02020909000000000000" pitchFamily="49" charset="-120"/>
                <a:ea typeface="華康新特明體" panose="02020909000000000000" pitchFamily="49" charset="-120"/>
              </a:rPr>
              <a:t>資料運用</a:t>
            </a:r>
          </a:p>
        </p:txBody>
      </p:sp>
      <p:sp>
        <p:nvSpPr>
          <p:cNvPr id="34" name="標題 1"/>
          <p:cNvSpPr>
            <a:spLocks noGrp="1"/>
          </p:cNvSpPr>
          <p:nvPr>
            <p:ph type="title"/>
          </p:nvPr>
        </p:nvSpPr>
        <p:spPr>
          <a:xfrm>
            <a:off x="457200" y="274638"/>
            <a:ext cx="8363272" cy="881063"/>
          </a:xfrm>
        </p:spPr>
        <p:txBody>
          <a:bodyPr/>
          <a:lstStyle/>
          <a:p>
            <a:r>
              <a:rPr lang="zh-TW" altLang="en-US" sz="4000" dirty="0"/>
              <a:t>專業群科分析－</a:t>
            </a:r>
            <a:r>
              <a:rPr lang="zh-TW" altLang="en-US" sz="3600" dirty="0">
                <a:solidFill>
                  <a:schemeClr val="accent6">
                    <a:lumMod val="75000"/>
                  </a:schemeClr>
                </a:solidFill>
              </a:rPr>
              <a:t>以智慧型手機為例 </a:t>
            </a:r>
            <a:r>
              <a:rPr lang="en-US" altLang="zh-TW" sz="3600" dirty="0">
                <a:solidFill>
                  <a:schemeClr val="accent6">
                    <a:lumMod val="75000"/>
                  </a:schemeClr>
                </a:solidFill>
              </a:rPr>
              <a:t>4/5</a:t>
            </a:r>
            <a:endParaRPr lang="zh-TW" altLang="en-US" sz="3600" dirty="0">
              <a:solidFill>
                <a:schemeClr val="accent6">
                  <a:lumMod val="75000"/>
                </a:schemeClr>
              </a:solidFill>
            </a:endParaRPr>
          </a:p>
        </p:txBody>
      </p:sp>
      <p:sp>
        <p:nvSpPr>
          <p:cNvPr id="30" name="矩形 29"/>
          <p:cNvSpPr/>
          <p:nvPr/>
        </p:nvSpPr>
        <p:spPr>
          <a:xfrm>
            <a:off x="6732240" y="5201415"/>
            <a:ext cx="2232248" cy="707886"/>
          </a:xfrm>
          <a:prstGeom prst="rect">
            <a:avLst/>
          </a:prstGeom>
          <a:solidFill>
            <a:srgbClr val="FFFF99"/>
          </a:solidFill>
          <a:effectLst/>
        </p:spPr>
        <p:txBody>
          <a:bodyPr wrap="square">
            <a:spAutoFit/>
          </a:bodyPr>
          <a:lstStyle/>
          <a:p>
            <a:pPr algn="ctr">
              <a:defRPr/>
            </a:pPr>
            <a:r>
              <a:rPr lang="zh-TW" altLang="en-US" sz="2000" dirty="0">
                <a:latin typeface="華康新特明體" panose="02020909000000000000" pitchFamily="49" charset="-120"/>
                <a:ea typeface="華康新特明體" panose="02020909000000000000" pitchFamily="49" charset="-120"/>
              </a:rPr>
              <a:t>資料處理科、美工科、廣告設計科等</a:t>
            </a:r>
          </a:p>
        </p:txBody>
      </p:sp>
      <p:pic>
        <p:nvPicPr>
          <p:cNvPr id="26" name="Picture 11" descr="https://tw.buy.yahoo.com/webservice/gdimage.ashx?id=4849479&amp;s=400&amp;t=0&amp;sq=1"/>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973" y="1061157"/>
            <a:ext cx="1224136" cy="1224136"/>
          </a:xfrm>
          <a:prstGeom prst="rect">
            <a:avLst/>
          </a:prstGeom>
          <a:noFill/>
        </p:spPr>
      </p:pic>
    </p:spTree>
    <p:extLst>
      <p:ext uri="{BB962C8B-B14F-4D97-AF65-F5344CB8AC3E}">
        <p14:creationId xmlns:p14="http://schemas.microsoft.com/office/powerpoint/2010/main" val="33434715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z="4000" dirty="0">
                <a:solidFill>
                  <a:srgbClr val="7F7F7F"/>
                </a:solidFill>
                <a:latin typeface="超世紀粗顏楷" panose="02000000000000000000" pitchFamily="2" charset="-120"/>
                <a:ea typeface="超世紀粗顏楷" panose="02000000000000000000" pitchFamily="2" charset="-120"/>
              </a:rPr>
              <a:t>以</a:t>
            </a:r>
            <a:r>
              <a:rPr lang="zh-TW" altLang="en-US" sz="4800" dirty="0">
                <a:solidFill>
                  <a:srgbClr val="FF0000"/>
                </a:solidFill>
                <a:latin typeface="超世紀粗顏楷" panose="02000000000000000000" pitchFamily="2" charset="-120"/>
                <a:ea typeface="超世紀粗顏楷" panose="02000000000000000000" pitchFamily="2" charset="-120"/>
              </a:rPr>
              <a:t>汽車</a:t>
            </a:r>
            <a:r>
              <a:rPr lang="zh-TW" altLang="en-US" sz="4000" dirty="0">
                <a:solidFill>
                  <a:srgbClr val="7F7F7F"/>
                </a:solidFill>
                <a:latin typeface="超世紀粗顏楷" panose="02000000000000000000" pitchFamily="2" charset="-120"/>
                <a:ea typeface="超世紀粗顏楷" panose="02000000000000000000" pitchFamily="2" charset="-120"/>
              </a:rPr>
              <a:t>為例</a:t>
            </a:r>
          </a:p>
        </p:txBody>
      </p:sp>
      <p:pic>
        <p:nvPicPr>
          <p:cNvPr id="135171" name="內容版面配置區 3"/>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1417638"/>
            <a:ext cx="9144000" cy="5440362"/>
          </a:xfrm>
        </p:spPr>
      </p:pic>
      <p:sp>
        <p:nvSpPr>
          <p:cNvPr id="6" name="圓角矩形圖說文字 5"/>
          <p:cNvSpPr/>
          <p:nvPr/>
        </p:nvSpPr>
        <p:spPr>
          <a:xfrm>
            <a:off x="5364163" y="6021388"/>
            <a:ext cx="1800225" cy="487362"/>
          </a:xfrm>
          <a:prstGeom prst="wedgeRoundRectCallout">
            <a:avLst>
              <a:gd name="adj1" fmla="val -4370"/>
              <a:gd name="adj2" fmla="val -141924"/>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88000" bIns="36000" anchor="ctr" anchorCtr="1"/>
          <a:lstStyle/>
          <a:p>
            <a:pPr algn="ctr">
              <a:spcBef>
                <a:spcPts val="600"/>
              </a:spcBef>
              <a:defRPr/>
            </a:pP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車身：機械群</a:t>
            </a:r>
          </a:p>
          <a:p>
            <a:pPr algn="ctr">
              <a:defRPr/>
            </a:pPr>
            <a:endParaRPr lang="zh-TW" altLang="en-US" sz="2000" dirty="0">
              <a:solidFill>
                <a:schemeClr val="tx1"/>
              </a:solidFill>
            </a:endParaRPr>
          </a:p>
        </p:txBody>
      </p:sp>
      <p:sp>
        <p:nvSpPr>
          <p:cNvPr id="7" name="圓角矩形圖說文字 6"/>
          <p:cNvSpPr/>
          <p:nvPr/>
        </p:nvSpPr>
        <p:spPr>
          <a:xfrm>
            <a:off x="250825" y="4581525"/>
            <a:ext cx="3241675" cy="503238"/>
          </a:xfrm>
          <a:prstGeom prst="wedgeRoundRectCallout">
            <a:avLst>
              <a:gd name="adj1" fmla="val -5365"/>
              <a:gd name="adj2" fmla="val -143759"/>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36000" anchor="ctr" anchorCtr="1"/>
          <a:lstStyle/>
          <a:p>
            <a:pPr algn="ctr">
              <a:spcBef>
                <a:spcPts val="600"/>
              </a:spcBef>
              <a:defRPr/>
            </a:pP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引擎</a:t>
            </a:r>
            <a:r>
              <a:rPr lang="en-US" altLang="zh-TW"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a:t>
            </a:r>
            <a:r>
              <a:rPr lang="zh-TW" altLang="zh-TW"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內燃機</a:t>
            </a:r>
            <a:r>
              <a:rPr lang="en-US" altLang="zh-TW"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a:t>
            </a: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：動力機械群</a:t>
            </a:r>
          </a:p>
          <a:p>
            <a:pPr algn="ctr">
              <a:defRPr/>
            </a:pPr>
            <a:endParaRPr lang="zh-TW" altLang="en-US" sz="2000" dirty="0">
              <a:solidFill>
                <a:schemeClr val="tx1"/>
              </a:solidFill>
            </a:endParaRPr>
          </a:p>
        </p:txBody>
      </p:sp>
      <p:sp>
        <p:nvSpPr>
          <p:cNvPr id="10" name="圓角矩形圖說文字 9"/>
          <p:cNvSpPr/>
          <p:nvPr/>
        </p:nvSpPr>
        <p:spPr>
          <a:xfrm>
            <a:off x="5727700" y="2165350"/>
            <a:ext cx="1800225" cy="504825"/>
          </a:xfrm>
          <a:prstGeom prst="wedgeRoundRectCallout">
            <a:avLst>
              <a:gd name="adj1" fmla="val 6717"/>
              <a:gd name="adj2" fmla="val 138431"/>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88000" bIns="36000" anchor="ctr" anchorCtr="1"/>
          <a:lstStyle/>
          <a:p>
            <a:pPr algn="ctr">
              <a:spcBef>
                <a:spcPts val="600"/>
              </a:spcBef>
              <a:defRPr/>
            </a:pP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內裝：化工群</a:t>
            </a:r>
          </a:p>
          <a:p>
            <a:pPr algn="ctr">
              <a:defRPr/>
            </a:pPr>
            <a:endParaRPr lang="zh-TW" altLang="en-US" sz="2000" dirty="0">
              <a:solidFill>
                <a:schemeClr val="tx1"/>
              </a:solidFill>
            </a:endParaRPr>
          </a:p>
        </p:txBody>
      </p:sp>
      <p:sp>
        <p:nvSpPr>
          <p:cNvPr id="11" name="圓角矩形圖說文字 10"/>
          <p:cNvSpPr/>
          <p:nvPr/>
        </p:nvSpPr>
        <p:spPr>
          <a:xfrm>
            <a:off x="2130425" y="2028825"/>
            <a:ext cx="2945631" cy="503238"/>
          </a:xfrm>
          <a:prstGeom prst="wedgeRoundRectCallout">
            <a:avLst>
              <a:gd name="adj1" fmla="val 30333"/>
              <a:gd name="adj2" fmla="val 319840"/>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36000" anchor="ctr" anchorCtr="1"/>
          <a:lstStyle/>
          <a:p>
            <a:pPr algn="ctr">
              <a:spcBef>
                <a:spcPts val="600"/>
              </a:spcBef>
              <a:defRPr/>
            </a:pP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車載電子：電機與電子群</a:t>
            </a:r>
          </a:p>
          <a:p>
            <a:pPr algn="ctr">
              <a:defRPr/>
            </a:pPr>
            <a:endParaRPr lang="zh-TW" altLang="en-US" sz="2000" dirty="0">
              <a:solidFill>
                <a:schemeClr val="tx1"/>
              </a:solidFill>
            </a:endParaRPr>
          </a:p>
        </p:txBody>
      </p:sp>
    </p:spTree>
    <p:extLst>
      <p:ext uri="{BB962C8B-B14F-4D97-AF65-F5344CB8AC3E}">
        <p14:creationId xmlns:p14="http://schemas.microsoft.com/office/powerpoint/2010/main" val="1548086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物件 4"/>
          <p:cNvGraphicFramePr>
            <a:graphicFrameLocks noChangeAspect="1"/>
          </p:cNvGraphicFramePr>
          <p:nvPr/>
        </p:nvGraphicFramePr>
        <p:xfrm>
          <a:off x="320660" y="4437112"/>
          <a:ext cx="4013125" cy="2193841"/>
        </p:xfrm>
        <a:graphic>
          <a:graphicData uri="http://schemas.openxmlformats.org/presentationml/2006/ole">
            <mc:AlternateContent xmlns:mc="http://schemas.openxmlformats.org/markup-compatibility/2006">
              <mc:Choice xmlns:v="urn:schemas-microsoft-com:vml" Requires="v">
                <p:oleObj spid="_x0000_s330838" name="PhotoImpact" r:id="rId4" imgW="6669019" imgH="3645730" progId="">
                  <p:embed/>
                </p:oleObj>
              </mc:Choice>
              <mc:Fallback>
                <p:oleObj name="PhotoImpact" r:id="rId4" imgW="6669019" imgH="3645730" progId="">
                  <p:embed/>
                  <p:pic>
                    <p:nvPicPr>
                      <p:cNvPr id="5" name="物件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60" y="4437112"/>
                        <a:ext cx="4013125" cy="21938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物件 3"/>
          <p:cNvGraphicFramePr>
            <a:graphicFrameLocks noChangeAspect="1"/>
          </p:cNvGraphicFramePr>
          <p:nvPr/>
        </p:nvGraphicFramePr>
        <p:xfrm>
          <a:off x="4489688" y="1425545"/>
          <a:ext cx="4455511" cy="2714064"/>
        </p:xfrm>
        <a:graphic>
          <a:graphicData uri="http://schemas.openxmlformats.org/presentationml/2006/ole">
            <mc:AlternateContent xmlns:mc="http://schemas.openxmlformats.org/markup-compatibility/2006">
              <mc:Choice xmlns:v="urn:schemas-microsoft-com:vml" Requires="v">
                <p:oleObj spid="_x0000_s330839" name="PhotoImpact" r:id="rId6" imgW="6110092" imgH="3721948" progId="">
                  <p:embed/>
                </p:oleObj>
              </mc:Choice>
              <mc:Fallback>
                <p:oleObj name="PhotoImpact" r:id="rId6" imgW="6110092" imgH="3721948" progId="">
                  <p:embed/>
                  <p:pic>
                    <p:nvPicPr>
                      <p:cNvPr id="4" name="物件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9688" y="1425545"/>
                        <a:ext cx="4455511" cy="2714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內容版面配置區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bwMode="auto">
          <a:xfrm>
            <a:off x="320660" y="1417638"/>
            <a:ext cx="4035316" cy="29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物件 11"/>
          <p:cNvGraphicFramePr>
            <a:graphicFrameLocks noChangeAspect="1"/>
          </p:cNvGraphicFramePr>
          <p:nvPr/>
        </p:nvGraphicFramePr>
        <p:xfrm>
          <a:off x="4489019" y="4230191"/>
          <a:ext cx="3478332" cy="2400762"/>
        </p:xfrm>
        <a:graphic>
          <a:graphicData uri="http://schemas.openxmlformats.org/presentationml/2006/ole">
            <mc:AlternateContent xmlns:mc="http://schemas.openxmlformats.org/markup-compatibility/2006">
              <mc:Choice xmlns:v="urn:schemas-microsoft-com:vml" Requires="v">
                <p:oleObj spid="_x0000_s330840" name="PhotoImpact" r:id="rId9" imgW="5576570" imgH="3848977" progId="">
                  <p:embed/>
                </p:oleObj>
              </mc:Choice>
              <mc:Fallback>
                <p:oleObj name="PhotoImpact" r:id="rId9" imgW="5576570" imgH="3848977" progId="">
                  <p:embed/>
                  <p:pic>
                    <p:nvPicPr>
                      <p:cNvPr id="12" name="物件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9019" y="4230191"/>
                        <a:ext cx="3478332" cy="2400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dirty="0">
                <a:solidFill>
                  <a:schemeClr val="bg1">
                    <a:lumMod val="50000"/>
                  </a:schemeClr>
                </a:solidFill>
                <a:latin typeface="華康新特明體" panose="02020909000000000000" pitchFamily="49" charset="-120"/>
                <a:ea typeface="華康新特明體" panose="02020909000000000000" pitchFamily="49" charset="-120"/>
                <a:cs typeface="Arial Unicode MS" panose="020B0604020202020204" pitchFamily="34" charset="-120"/>
              </a:rPr>
              <a:t>以</a:t>
            </a:r>
            <a:r>
              <a:rPr lang="zh-TW" altLang="en-US" dirty="0">
                <a:latin typeface="華康新特明體" panose="02020909000000000000" pitchFamily="49" charset="-120"/>
                <a:ea typeface="華康新特明體" panose="02020909000000000000" pitchFamily="49" charset="-120"/>
                <a:cs typeface="Arial Unicode MS" panose="020B0604020202020204" pitchFamily="34" charset="-120"/>
              </a:rPr>
              <a:t>汽車</a:t>
            </a:r>
            <a:r>
              <a:rPr lang="zh-TW" altLang="en-US" sz="3600" dirty="0">
                <a:solidFill>
                  <a:schemeClr val="bg1">
                    <a:lumMod val="50000"/>
                  </a:schemeClr>
                </a:solidFill>
                <a:latin typeface="華康新特明體" panose="02020909000000000000" pitchFamily="49" charset="-120"/>
                <a:ea typeface="華康新特明體" panose="02020909000000000000" pitchFamily="49" charset="-120"/>
                <a:cs typeface="Arial Unicode MS" panose="020B0604020202020204" pitchFamily="34" charset="-120"/>
              </a:rPr>
              <a:t>為例</a:t>
            </a:r>
            <a:endParaRPr lang="zh-TW" altLang="en-US" sz="3600" dirty="0">
              <a:solidFill>
                <a:schemeClr val="bg1">
                  <a:lumMod val="50000"/>
                </a:schemeClr>
              </a:solidFill>
              <a:latin typeface="華康新特明體" panose="02020909000000000000" pitchFamily="49" charset="-120"/>
              <a:ea typeface="華康新特明體" panose="02020909000000000000" pitchFamily="49" charset="-120"/>
            </a:endParaRPr>
          </a:p>
        </p:txBody>
      </p:sp>
      <p:sp>
        <p:nvSpPr>
          <p:cNvPr id="6" name="圓角矩形圖說文字 5"/>
          <p:cNvSpPr/>
          <p:nvPr/>
        </p:nvSpPr>
        <p:spPr>
          <a:xfrm>
            <a:off x="6293886" y="3625807"/>
            <a:ext cx="2615006" cy="487362"/>
          </a:xfrm>
          <a:prstGeom prst="wedgeRoundRectCallout">
            <a:avLst>
              <a:gd name="adj1" fmla="val -37217"/>
              <a:gd name="adj2" fmla="val -93519"/>
              <a:gd name="adj3" fmla="val 16667"/>
            </a:avLst>
          </a:prstGeom>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車身、底盤：機械群</a:t>
            </a:r>
          </a:p>
          <a:p>
            <a:pPr algn="ctr">
              <a:defRPr/>
            </a:pPr>
            <a:endParaRPr lang="zh-TW" altLang="en-US" sz="2000" dirty="0">
              <a:solidFill>
                <a:schemeClr val="bg1"/>
              </a:solidFill>
            </a:endParaRPr>
          </a:p>
        </p:txBody>
      </p:sp>
      <p:sp>
        <p:nvSpPr>
          <p:cNvPr id="7" name="圓角矩形圖說文字 6"/>
          <p:cNvSpPr/>
          <p:nvPr/>
        </p:nvSpPr>
        <p:spPr>
          <a:xfrm>
            <a:off x="320660" y="1404843"/>
            <a:ext cx="3241675" cy="503238"/>
          </a:xfrm>
          <a:prstGeom prst="wedgeRoundRectCallout">
            <a:avLst>
              <a:gd name="adj1" fmla="val -20442"/>
              <a:gd name="adj2" fmla="val 221094"/>
              <a:gd name="adj3" fmla="val 16667"/>
            </a:avLst>
          </a:prstGeom>
          <a:ln/>
        </p:spPr>
        <p:style>
          <a:lnRef idx="0">
            <a:schemeClr val="accent2"/>
          </a:lnRef>
          <a:fillRef idx="3">
            <a:schemeClr val="accent2"/>
          </a:fillRef>
          <a:effectRef idx="3">
            <a:schemeClr val="accent2"/>
          </a:effectRef>
          <a:fontRef idx="minor">
            <a:schemeClr val="lt1"/>
          </a:fontRef>
        </p:style>
        <p:txBody>
          <a:bodyPr lIns="36000" tIns="288000" rIns="36000" bIns="36000" anchor="ctr" anchorCtr="1"/>
          <a:lstStyle/>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引擎</a:t>
            </a:r>
            <a:r>
              <a:rPr lang="en-US" altLang="zh-TW" sz="2000" dirty="0">
                <a:solidFill>
                  <a:schemeClr val="bg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a:t>
            </a:r>
            <a:r>
              <a:rPr lang="zh-TW" altLang="zh-TW" sz="2000" dirty="0">
                <a:solidFill>
                  <a:schemeClr val="bg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內燃機</a:t>
            </a:r>
            <a:r>
              <a:rPr lang="en-US" altLang="zh-TW" sz="2000" dirty="0">
                <a:solidFill>
                  <a:schemeClr val="bg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：動力機械群</a:t>
            </a:r>
          </a:p>
          <a:p>
            <a:pPr algn="ctr">
              <a:defRPr/>
            </a:pPr>
            <a:endParaRPr lang="zh-TW" altLang="en-US" sz="2000" dirty="0">
              <a:solidFill>
                <a:schemeClr val="bg1"/>
              </a:solidFill>
            </a:endParaRPr>
          </a:p>
        </p:txBody>
      </p:sp>
      <p:sp>
        <p:nvSpPr>
          <p:cNvPr id="10" name="圓角矩形圖說文字 9"/>
          <p:cNvSpPr/>
          <p:nvPr/>
        </p:nvSpPr>
        <p:spPr>
          <a:xfrm>
            <a:off x="6167126" y="6124859"/>
            <a:ext cx="1800225" cy="504825"/>
          </a:xfrm>
          <a:prstGeom prst="wedgeRoundRectCallout">
            <a:avLst>
              <a:gd name="adj1" fmla="val -33990"/>
              <a:gd name="adj2" fmla="val -197957"/>
              <a:gd name="adj3" fmla="val 16667"/>
            </a:avLst>
          </a:prstGeom>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內裝：化工群</a:t>
            </a:r>
          </a:p>
          <a:p>
            <a:pPr algn="ctr">
              <a:defRPr/>
            </a:pPr>
            <a:endParaRPr lang="zh-TW" altLang="en-US" sz="2000" dirty="0">
              <a:solidFill>
                <a:schemeClr val="bg1"/>
              </a:solidFill>
            </a:endParaRPr>
          </a:p>
        </p:txBody>
      </p:sp>
      <p:sp>
        <p:nvSpPr>
          <p:cNvPr id="11" name="圓角矩形圖說文字 10"/>
          <p:cNvSpPr/>
          <p:nvPr/>
        </p:nvSpPr>
        <p:spPr>
          <a:xfrm>
            <a:off x="1611222" y="6124859"/>
            <a:ext cx="2722563" cy="503238"/>
          </a:xfrm>
          <a:prstGeom prst="wedgeRoundRectCallout">
            <a:avLst>
              <a:gd name="adj1" fmla="val -31817"/>
              <a:gd name="adj2" fmla="val -103816"/>
              <a:gd name="adj3" fmla="val 16667"/>
            </a:avLst>
          </a:prstGeom>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車載電子：電機電子群</a:t>
            </a:r>
          </a:p>
          <a:p>
            <a:pPr algn="ctr">
              <a:defRPr/>
            </a:pPr>
            <a:endParaRPr lang="zh-TW" altLang="en-US" sz="2000" dirty="0">
              <a:solidFill>
                <a:schemeClr val="bg1"/>
              </a:solidFill>
            </a:endParaRPr>
          </a:p>
        </p:txBody>
      </p:sp>
    </p:spTree>
    <p:extLst>
      <p:ext uri="{BB962C8B-B14F-4D97-AF65-F5344CB8AC3E}">
        <p14:creationId xmlns:p14="http://schemas.microsoft.com/office/powerpoint/2010/main" val="1990496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p:spPr>
        <p:txBody>
          <a:bodyPr/>
          <a:lstStyle/>
          <a:p>
            <a:r>
              <a:rPr lang="zh-TW" altLang="en-US" dirty="0"/>
              <a:t>專業群科分析－</a:t>
            </a:r>
            <a:r>
              <a:rPr lang="zh-TW" altLang="en-US" sz="4000" dirty="0">
                <a:solidFill>
                  <a:schemeClr val="accent6">
                    <a:lumMod val="75000"/>
                  </a:schemeClr>
                </a:solidFill>
              </a:rPr>
              <a:t>以汽車為例 </a:t>
            </a:r>
            <a:r>
              <a:rPr lang="en-US" altLang="zh-TW" sz="4000" dirty="0">
                <a:solidFill>
                  <a:schemeClr val="accent6">
                    <a:lumMod val="75000"/>
                  </a:schemeClr>
                </a:solidFill>
              </a:rPr>
              <a:t>1/5</a:t>
            </a:r>
            <a:endParaRPr lang="zh-TW" altLang="en-US" sz="4000" dirty="0"/>
          </a:p>
        </p:txBody>
      </p:sp>
      <p:sp>
        <p:nvSpPr>
          <p:cNvPr id="3" name="AutoShape 6" descr="http://www.ztjx.cn/UploadFiles/Article/2011/7/20110710195215429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080" name="Picture 8" descr="http://www.twwiki.com/uploads/wiki/e4/71/658951_4.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233755" y="3284984"/>
            <a:ext cx="2779804" cy="1645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6300734" y="3825514"/>
            <a:ext cx="2339102" cy="5617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none" tIns="36000" bIns="36000">
            <a:spAutoFit/>
          </a:bodyPr>
          <a:lstStyle/>
          <a:p>
            <a:pPr>
              <a:lnSpc>
                <a:spcPct val="150000"/>
              </a:lnSpc>
            </a:pPr>
            <a:r>
              <a:rPr lang="zh-TW" altLang="en-US" sz="2400" dirty="0">
                <a:solidFill>
                  <a:srgbClr val="0000FF"/>
                </a:solidFill>
                <a:latin typeface="華康新特明體" panose="02020909000000000000" pitchFamily="49" charset="-120"/>
                <a:ea typeface="華康新特明體" panose="02020909000000000000" pitchFamily="49" charset="-120"/>
              </a:rPr>
              <a:t>機件設計與製造</a:t>
            </a:r>
          </a:p>
        </p:txBody>
      </p:sp>
      <p:pic>
        <p:nvPicPr>
          <p:cNvPr id="3082" name="Picture 10" descr="http://pic.big5.dbw.cn/0/05/70/54/5705410_285826.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233755" y="1604715"/>
            <a:ext cx="2779804" cy="15209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6300734" y="5445224"/>
            <a:ext cx="1723549" cy="44203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none" tIns="36000" bIns="36000">
            <a:spAutoFit/>
          </a:bodyPr>
          <a:lstStyle/>
          <a:p>
            <a:r>
              <a:rPr lang="zh-TW" altLang="en-US" sz="2400" dirty="0">
                <a:solidFill>
                  <a:srgbClr val="0000FF"/>
                </a:solidFill>
                <a:latin typeface="華康新特明體" panose="02020909000000000000" pitchFamily="49" charset="-120"/>
                <a:ea typeface="華康新特明體" panose="02020909000000000000" pitchFamily="49" charset="-120"/>
              </a:rPr>
              <a:t>汽機車修護</a:t>
            </a:r>
          </a:p>
        </p:txBody>
      </p:sp>
      <p:sp>
        <p:nvSpPr>
          <p:cNvPr id="6" name="矩形 5"/>
          <p:cNvSpPr/>
          <p:nvPr/>
        </p:nvSpPr>
        <p:spPr>
          <a:xfrm>
            <a:off x="6300734" y="2118935"/>
            <a:ext cx="2339102" cy="5617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none" tIns="36000" bIns="36000">
            <a:spAutoFit/>
          </a:bodyPr>
          <a:lstStyle/>
          <a:p>
            <a:pPr>
              <a:lnSpc>
                <a:spcPct val="150000"/>
              </a:lnSpc>
            </a:pPr>
            <a:r>
              <a:rPr lang="zh-TW" altLang="en-US" sz="2400" dirty="0">
                <a:solidFill>
                  <a:srgbClr val="0000FF"/>
                </a:solidFill>
                <a:latin typeface="華康新特明體" panose="02020909000000000000" pitchFamily="49" charset="-120"/>
                <a:ea typeface="華康新特明體" panose="02020909000000000000" pitchFamily="49" charset="-120"/>
              </a:rPr>
              <a:t>造型設計與製造</a:t>
            </a:r>
          </a:p>
        </p:txBody>
      </p:sp>
      <p:pic>
        <p:nvPicPr>
          <p:cNvPr id="3084" name="Picture 12" descr="http://www.tncar.com.tw/manage/uploaded/1/10110/bBwjPCNQDnrr3Zt69x05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4"/>
          <a:stretch/>
        </p:blipFill>
        <p:spPr bwMode="auto">
          <a:xfrm>
            <a:off x="3224001" y="5114814"/>
            <a:ext cx="2822128" cy="1626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8" name="肘形接點 7"/>
          <p:cNvCxnSpPr>
            <a:endCxn id="3082" idx="1"/>
          </p:cNvCxnSpPr>
          <p:nvPr/>
        </p:nvCxnSpPr>
        <p:spPr>
          <a:xfrm rot="5400000" flipH="1" flipV="1">
            <a:off x="2330522" y="1605969"/>
            <a:ext cx="144015" cy="1662449"/>
          </a:xfrm>
          <a:prstGeom prst="bentConnector4">
            <a:avLst>
              <a:gd name="adj1" fmla="val -158733"/>
              <a:gd name="adj2" fmla="val 87233"/>
            </a:avLst>
          </a:prstGeom>
        </p:spPr>
        <p:style>
          <a:lnRef idx="2">
            <a:schemeClr val="accent1"/>
          </a:lnRef>
          <a:fillRef idx="0">
            <a:schemeClr val="accent1"/>
          </a:fillRef>
          <a:effectRef idx="1">
            <a:schemeClr val="accent1"/>
          </a:effectRef>
          <a:fontRef idx="minor">
            <a:schemeClr val="tx1"/>
          </a:fontRef>
        </p:style>
      </p:cxnSp>
      <p:cxnSp>
        <p:nvCxnSpPr>
          <p:cNvPr id="10" name="肘形接點 9"/>
          <p:cNvCxnSpPr>
            <a:endCxn id="3082" idx="1"/>
          </p:cNvCxnSpPr>
          <p:nvPr/>
        </p:nvCxnSpPr>
        <p:spPr>
          <a:xfrm rot="5400000" flipH="1" flipV="1">
            <a:off x="2330522" y="1605969"/>
            <a:ext cx="144015" cy="1662449"/>
          </a:xfrm>
          <a:prstGeom prst="bentConnector4">
            <a:avLst>
              <a:gd name="adj1" fmla="val -158733"/>
              <a:gd name="adj2" fmla="val 8723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肘形接點 11"/>
          <p:cNvCxnSpPr>
            <a:endCxn id="3080" idx="1"/>
          </p:cNvCxnSpPr>
          <p:nvPr/>
        </p:nvCxnSpPr>
        <p:spPr>
          <a:xfrm rot="16200000" flipH="1">
            <a:off x="1603241" y="2477265"/>
            <a:ext cx="1598579" cy="166244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endCxn id="3084" idx="1"/>
          </p:cNvCxnSpPr>
          <p:nvPr/>
        </p:nvCxnSpPr>
        <p:spPr>
          <a:xfrm rot="16200000" flipH="1">
            <a:off x="688208" y="3392298"/>
            <a:ext cx="3418890" cy="165269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3" name="Picture 2" descr="http://www.hongxincar.com.tw/templates/cache/5152/images/products/photooriginal-5152-126726.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26496" y="1261362"/>
            <a:ext cx="1470110" cy="1249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0892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04664"/>
            <a:ext cx="8229600" cy="866090"/>
          </a:xfrm>
        </p:spPr>
        <p:txBody>
          <a:bodyPr/>
          <a:lstStyle/>
          <a:p>
            <a:r>
              <a:rPr lang="zh-TW" altLang="en-US" dirty="0"/>
              <a:t>專業群科分析－</a:t>
            </a:r>
            <a:r>
              <a:rPr lang="zh-TW" altLang="en-US" dirty="0">
                <a:solidFill>
                  <a:schemeClr val="accent6">
                    <a:lumMod val="75000"/>
                  </a:schemeClr>
                </a:solidFill>
              </a:rPr>
              <a:t>以汽車為例 </a:t>
            </a:r>
            <a:r>
              <a:rPr lang="en-US" altLang="zh-TW" dirty="0">
                <a:solidFill>
                  <a:schemeClr val="accent6">
                    <a:lumMod val="75000"/>
                  </a:schemeClr>
                </a:solidFill>
              </a:rPr>
              <a:t>2/5</a:t>
            </a:r>
            <a:endParaRPr lang="zh-TW" altLang="en-US" dirty="0"/>
          </a:p>
        </p:txBody>
      </p:sp>
      <p:pic>
        <p:nvPicPr>
          <p:cNvPr id="3074" name="Picture 2" descr="http://www.hongxincar.com.tw/templates/cache/5152/images/products/photooriginal-5152-12672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504" y="1088334"/>
            <a:ext cx="1237962" cy="1052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080" name="Picture 8" descr="http://www.twwiki.com/uploads/wiki/e4/71/658951_4.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272806" y="4312363"/>
            <a:ext cx="1298464" cy="768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243541" y="2301184"/>
            <a:ext cx="2151647" cy="1339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矩形 5"/>
          <p:cNvSpPr/>
          <p:nvPr/>
        </p:nvSpPr>
        <p:spPr>
          <a:xfrm>
            <a:off x="1231681" y="3597783"/>
            <a:ext cx="2154436" cy="553998"/>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lIns="0" tIns="0" rIns="0" bIns="0">
            <a:spAutoFit/>
          </a:bodyPr>
          <a:lstStyle/>
          <a:p>
            <a:pPr>
              <a:lnSpc>
                <a:spcPct val="150000"/>
              </a:lnSpc>
            </a:pPr>
            <a:r>
              <a:rPr lang="zh-TW" altLang="en-US" sz="2400" dirty="0">
                <a:solidFill>
                  <a:srgbClr val="0000FF"/>
                </a:solidFill>
                <a:latin typeface="華康新特明體" panose="02020909000000000000" pitchFamily="49" charset="-120"/>
                <a:ea typeface="華康新特明體" panose="02020909000000000000" pitchFamily="49" charset="-120"/>
              </a:rPr>
              <a:t>造型設計與製造</a:t>
            </a:r>
          </a:p>
        </p:txBody>
      </p:sp>
      <p:pic>
        <p:nvPicPr>
          <p:cNvPr id="3084" name="Picture 12" descr="http://www.tncar.com.tw/manage/uploaded/1/10110/bBwjPCNQDnrr3Zt69x05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5"/>
          <a:stretch/>
        </p:blipFill>
        <p:spPr bwMode="auto">
          <a:xfrm>
            <a:off x="1272806" y="5241611"/>
            <a:ext cx="1303771" cy="75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8" name="肘形接點 7"/>
          <p:cNvCxnSpPr>
            <a:stCxn id="3074" idx="2"/>
            <a:endCxn id="3082" idx="1"/>
          </p:cNvCxnSpPr>
          <p:nvPr/>
        </p:nvCxnSpPr>
        <p:spPr>
          <a:xfrm rot="16200000" flipH="1">
            <a:off x="569821" y="2297266"/>
            <a:ext cx="830385" cy="517056"/>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0" name="肘形接點 9"/>
          <p:cNvCxnSpPr>
            <a:stCxn id="3074" idx="2"/>
            <a:endCxn id="3082" idx="1"/>
          </p:cNvCxnSpPr>
          <p:nvPr/>
        </p:nvCxnSpPr>
        <p:spPr>
          <a:xfrm rot="16200000" flipH="1">
            <a:off x="569821" y="2297266"/>
            <a:ext cx="830385" cy="5170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102" name="矩形 3101"/>
          <p:cNvSpPr/>
          <p:nvPr/>
        </p:nvSpPr>
        <p:spPr>
          <a:xfrm>
            <a:off x="4830479" y="3229393"/>
            <a:ext cx="1313180" cy="430887"/>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rgbClr val="0000FF"/>
                </a:solidFill>
                <a:latin typeface="華康新特明體" panose="02020909000000000000" pitchFamily="49" charset="-120"/>
                <a:ea typeface="華康新特明體" panose="02020909000000000000" pitchFamily="49" charset="-120"/>
              </a:rPr>
              <a:t>工業設計</a:t>
            </a:r>
          </a:p>
        </p:txBody>
      </p:sp>
      <p:pic>
        <p:nvPicPr>
          <p:cNvPr id="4098" name="Picture 2" descr="http://image.u-car.com.tw/articleimage_127390.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18763" y="1586765"/>
            <a:ext cx="2530656" cy="1692066"/>
          </a:xfrm>
          <a:prstGeom prst="rect">
            <a:avLst/>
          </a:prstGeom>
          <a:noFill/>
          <a:extLst>
            <a:ext uri="{909E8E84-426E-40DD-AFC4-6F175D3DCCD1}">
              <a14:hiddenFill xmlns:a14="http://schemas.microsoft.com/office/drawing/2010/main">
                <a:solidFill>
                  <a:srgbClr val="FFFFFF"/>
                </a:solidFill>
              </a14:hiddenFill>
            </a:ext>
          </a:extLst>
        </p:spPr>
      </p:pic>
      <p:sp>
        <p:nvSpPr>
          <p:cNvPr id="67" name="矩形 66"/>
          <p:cNvSpPr/>
          <p:nvPr/>
        </p:nvSpPr>
        <p:spPr>
          <a:xfrm>
            <a:off x="4830479" y="5523790"/>
            <a:ext cx="1313180" cy="430887"/>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rgbClr val="0000FF"/>
                </a:solidFill>
                <a:latin typeface="華康新特明體" panose="02020909000000000000" pitchFamily="49" charset="-120"/>
                <a:ea typeface="華康新特明體" panose="02020909000000000000" pitchFamily="49" charset="-120"/>
              </a:rPr>
              <a:t>模具製造</a:t>
            </a:r>
          </a:p>
        </p:txBody>
      </p:sp>
      <p:pic>
        <p:nvPicPr>
          <p:cNvPr id="4100" name="Picture 4" descr="https://encrypted-tbn3.gstatic.com/images?q=tbn:ANd9GcRgBjyuDGjkxXiwM9RODFwkn2Js-RQ7QL1XLG8A7ZQ_0Rdyd-a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106904" y="3917453"/>
            <a:ext cx="2448272" cy="1652585"/>
          </a:xfrm>
          <a:prstGeom prst="rect">
            <a:avLst/>
          </a:prstGeom>
          <a:noFill/>
          <a:extLst>
            <a:ext uri="{909E8E84-426E-40DD-AFC4-6F175D3DCCD1}">
              <a14:hiddenFill xmlns:a14="http://schemas.microsoft.com/office/drawing/2010/main">
                <a:solidFill>
                  <a:srgbClr val="FFFFFF"/>
                </a:solidFill>
              </a14:hiddenFill>
            </a:ext>
          </a:extLst>
        </p:spPr>
      </p:pic>
      <p:sp>
        <p:nvSpPr>
          <p:cNvPr id="69" name="矩形 68"/>
          <p:cNvSpPr/>
          <p:nvPr/>
        </p:nvSpPr>
        <p:spPr>
          <a:xfrm>
            <a:off x="7090859" y="3167838"/>
            <a:ext cx="1897784" cy="461665"/>
          </a:xfrm>
          <a:prstGeom prst="rect">
            <a:avLst/>
          </a:prstGeom>
          <a:solidFill>
            <a:srgbClr val="FFFF99"/>
          </a:solidFill>
        </p:spPr>
        <p:txBody>
          <a:bodyPr wrap="square" lIns="36000" tIns="0" rIns="36000" bIns="0">
            <a:spAutoFit/>
          </a:bodyPr>
          <a:lstStyle/>
          <a:p>
            <a:pPr algn="ctr">
              <a:lnSpc>
                <a:spcPct val="150000"/>
              </a:lnSpc>
            </a:pPr>
            <a:r>
              <a:rPr lang="zh-TW" altLang="en-US" sz="2000" dirty="0">
                <a:latin typeface="華康新特明體" panose="02020909000000000000" pitchFamily="49" charset="-120"/>
                <a:ea typeface="華康新特明體" panose="02020909000000000000" pitchFamily="49" charset="-120"/>
              </a:rPr>
              <a:t>美工科、製圖科 </a:t>
            </a:r>
          </a:p>
        </p:txBody>
      </p:sp>
      <p:sp>
        <p:nvSpPr>
          <p:cNvPr id="70" name="矩形 69"/>
          <p:cNvSpPr/>
          <p:nvPr/>
        </p:nvSpPr>
        <p:spPr>
          <a:xfrm>
            <a:off x="7108975" y="5723845"/>
            <a:ext cx="1879669" cy="461665"/>
          </a:xfrm>
          <a:prstGeom prst="rect">
            <a:avLst/>
          </a:prstGeom>
          <a:solidFill>
            <a:srgbClr val="FFFF99"/>
          </a:solidFill>
        </p:spPr>
        <p:txBody>
          <a:bodyPr wrap="square" lIns="36000" tIns="0" rIns="36000" bIns="0">
            <a:spAutoFit/>
          </a:bodyPr>
          <a:lstStyle/>
          <a:p>
            <a:pPr algn="ctr">
              <a:lnSpc>
                <a:spcPct val="150000"/>
              </a:lnSpc>
            </a:pPr>
            <a:r>
              <a:rPr lang="zh-TW" altLang="en-US" sz="2000" dirty="0">
                <a:latin typeface="華康新特明體" panose="02020909000000000000" pitchFamily="49" charset="-120"/>
                <a:ea typeface="華康新特明體" panose="02020909000000000000" pitchFamily="49" charset="-120"/>
              </a:rPr>
              <a:t>模具科、機械科 </a:t>
            </a:r>
          </a:p>
        </p:txBody>
      </p:sp>
      <p:pic>
        <p:nvPicPr>
          <p:cNvPr id="71" name="Picture 2" descr="http://www.ckvs.ntpc.edu.tw/%E7%A7%91%E7%B3%BB%E7%9B%B8%E9%97%9C%E9%80%A3%E7%B5%90/%E7%BE%8E%E5%B7%A5%E7%A7%91/images/DSC_5134.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108975" y="1844867"/>
            <a:ext cx="1879668" cy="129610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203.68.245.14/ezfiles/0/1000/gallery/6/6/gallery_6_6625630_61918.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108975" y="4256463"/>
            <a:ext cx="1879668" cy="1467382"/>
          </a:xfrm>
          <a:prstGeom prst="rect">
            <a:avLst/>
          </a:prstGeom>
          <a:noFill/>
          <a:extLst>
            <a:ext uri="{909E8E84-426E-40DD-AFC4-6F175D3DCCD1}">
              <a14:hiddenFill xmlns:a14="http://schemas.microsoft.com/office/drawing/2010/main">
                <a:solidFill>
                  <a:srgbClr val="FFFFFF"/>
                </a:solidFill>
              </a14:hiddenFill>
            </a:ext>
          </a:extLst>
        </p:spPr>
      </p:pic>
      <p:cxnSp>
        <p:nvCxnSpPr>
          <p:cNvPr id="4103" name="肘形接點 4102"/>
          <p:cNvCxnSpPr>
            <a:stCxn id="3082" idx="3"/>
            <a:endCxn id="4098" idx="1"/>
          </p:cNvCxnSpPr>
          <p:nvPr/>
        </p:nvCxnSpPr>
        <p:spPr>
          <a:xfrm flipV="1">
            <a:off x="3395188" y="2432798"/>
            <a:ext cx="723575" cy="53818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5" name="肘形接點 4104"/>
          <p:cNvCxnSpPr>
            <a:stCxn id="3082" idx="3"/>
            <a:endCxn id="4100" idx="1"/>
          </p:cNvCxnSpPr>
          <p:nvPr/>
        </p:nvCxnSpPr>
        <p:spPr>
          <a:xfrm>
            <a:off x="3395188" y="2970987"/>
            <a:ext cx="711716" cy="177275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4098" idx="3"/>
            <a:endCxn id="71" idx="1"/>
          </p:cNvCxnSpPr>
          <p:nvPr/>
        </p:nvCxnSpPr>
        <p:spPr>
          <a:xfrm>
            <a:off x="6649419" y="2432798"/>
            <a:ext cx="459556" cy="6012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stCxn id="4100" idx="3"/>
            <a:endCxn id="72" idx="1"/>
          </p:cNvCxnSpPr>
          <p:nvPr/>
        </p:nvCxnSpPr>
        <p:spPr>
          <a:xfrm>
            <a:off x="6555176" y="4743746"/>
            <a:ext cx="553799" cy="24640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618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13</a:t>
            </a:fld>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62900" cy="6858000"/>
          </a:xfrm>
          <a:prstGeom prst="rect">
            <a:avLst/>
          </a:prstGeom>
        </p:spPr>
      </p:pic>
    </p:spTree>
    <p:extLst>
      <p:ext uri="{BB962C8B-B14F-4D97-AF65-F5344CB8AC3E}">
        <p14:creationId xmlns:p14="http://schemas.microsoft.com/office/powerpoint/2010/main" val="34092772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0533" y="489021"/>
            <a:ext cx="8229600" cy="758354"/>
          </a:xfrm>
        </p:spPr>
        <p:txBody>
          <a:bodyPr/>
          <a:lstStyle/>
          <a:p>
            <a:r>
              <a:rPr lang="zh-TW" altLang="en-US" dirty="0"/>
              <a:t>專業群科分析－</a:t>
            </a:r>
            <a:r>
              <a:rPr lang="zh-TW" altLang="en-US" dirty="0">
                <a:solidFill>
                  <a:schemeClr val="accent6">
                    <a:lumMod val="75000"/>
                  </a:schemeClr>
                </a:solidFill>
              </a:rPr>
              <a:t>以汽車為例 </a:t>
            </a:r>
            <a:r>
              <a:rPr lang="en-US" altLang="zh-TW" dirty="0">
                <a:solidFill>
                  <a:schemeClr val="accent6">
                    <a:lumMod val="75000"/>
                  </a:schemeClr>
                </a:solidFill>
              </a:rPr>
              <a:t>3/5</a:t>
            </a:r>
            <a:endParaRPr lang="zh-TW" altLang="en-US" dirty="0"/>
          </a:p>
        </p:txBody>
      </p:sp>
      <p:pic>
        <p:nvPicPr>
          <p:cNvPr id="3074" name="Picture 2" descr="http://www.hongxincar.com.tw/templates/cache/5152/images/products/photooriginal-5152-12672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5900" y="1158260"/>
            <a:ext cx="1237962" cy="1052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080" name="Picture 8" descr="http://www.twwiki.com/uploads/wiki/e4/71/658951_4.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185708" y="3396069"/>
            <a:ext cx="2220581" cy="1255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185709" y="2368949"/>
            <a:ext cx="1303772" cy="797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www.tncar.com.tw/manage/uploaded/1/10110/bBwjPCNQDnrr3Zt69x05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5"/>
          <a:stretch/>
        </p:blipFill>
        <p:spPr bwMode="auto">
          <a:xfrm>
            <a:off x="1236550" y="5337903"/>
            <a:ext cx="1303771" cy="75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肘形接點 9"/>
          <p:cNvCxnSpPr>
            <a:stCxn id="3074" idx="2"/>
            <a:endCxn id="3080" idx="1"/>
          </p:cNvCxnSpPr>
          <p:nvPr/>
        </p:nvCxnSpPr>
        <p:spPr>
          <a:xfrm rot="16200000" flipH="1">
            <a:off x="103735" y="2941673"/>
            <a:ext cx="1813119" cy="35082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70" name="矩形 69"/>
          <p:cNvSpPr/>
          <p:nvPr/>
        </p:nvSpPr>
        <p:spPr>
          <a:xfrm>
            <a:off x="6767990" y="3044136"/>
            <a:ext cx="1918810" cy="553998"/>
          </a:xfrm>
          <a:prstGeom prst="rect">
            <a:avLst/>
          </a:prstGeom>
          <a:solidFill>
            <a:srgbClr val="FFFF99"/>
          </a:solidFill>
        </p:spPr>
        <p:txBody>
          <a:bodyPr wrap="square">
            <a:spAutoFit/>
          </a:bodyPr>
          <a:lstStyle/>
          <a:p>
            <a:pPr algn="ctr">
              <a:lnSpc>
                <a:spcPct val="150000"/>
              </a:lnSpc>
            </a:pPr>
            <a:r>
              <a:rPr lang="zh-TW" altLang="en-US" sz="2000" dirty="0">
                <a:latin typeface="華康新特明體" panose="02020909000000000000" pitchFamily="49" charset="-120"/>
                <a:ea typeface="華康新特明體" panose="02020909000000000000" pitchFamily="49" charset="-120"/>
              </a:rPr>
              <a:t>機械科 </a:t>
            </a:r>
          </a:p>
        </p:txBody>
      </p:sp>
      <p:cxnSp>
        <p:nvCxnSpPr>
          <p:cNvPr id="4105" name="肘形接點 4104"/>
          <p:cNvCxnSpPr>
            <a:stCxn id="3080" idx="3"/>
            <a:endCxn id="5124" idx="0"/>
          </p:cNvCxnSpPr>
          <p:nvPr/>
        </p:nvCxnSpPr>
        <p:spPr>
          <a:xfrm>
            <a:off x="3406289" y="4023647"/>
            <a:ext cx="1547090" cy="6275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5126" idx="3"/>
            <a:endCxn id="5128" idx="1"/>
          </p:cNvCxnSpPr>
          <p:nvPr/>
        </p:nvCxnSpPr>
        <p:spPr>
          <a:xfrm flipV="1">
            <a:off x="5825441" y="2326473"/>
            <a:ext cx="931917" cy="10302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stCxn id="5124" idx="3"/>
            <a:endCxn id="5130" idx="1"/>
          </p:cNvCxnSpPr>
          <p:nvPr/>
        </p:nvCxnSpPr>
        <p:spPr>
          <a:xfrm flipV="1">
            <a:off x="6372200" y="5027497"/>
            <a:ext cx="471447" cy="15492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5124" name="Picture 4" descr="http://www.tungsten-china.com/Upload/%E5%BA%94%E7%94%A8%E9%A2%86%E5%9F%9F/%E5%BA%94%E7%94%A8%E9%A2%86%E5%9F%9F%E6%9C%BA%E6%A2%B0%E5%88%B6%E9%80%A0%E5%8F%8A%E7%84%8A%E6%8E%A5-10403513804.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34557" y="4651226"/>
            <a:ext cx="2837643" cy="1062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http://www.heyshow.com/users/didonchu/Image8.jpg"/>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3588604" y="1599940"/>
            <a:ext cx="2236837" cy="1659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4108" name="肘形接點 4107"/>
          <p:cNvCxnSpPr>
            <a:stCxn id="3080" idx="3"/>
            <a:endCxn id="5126" idx="2"/>
          </p:cNvCxnSpPr>
          <p:nvPr/>
        </p:nvCxnSpPr>
        <p:spPr>
          <a:xfrm flipV="1">
            <a:off x="3406289" y="3259063"/>
            <a:ext cx="1300734" cy="76458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5128" name="Picture 8" descr="http://blog.nkhs.tp.edu.tw/teacherblog/get/22/%E6%A9%9F%E6%A2%B0%E7%A7%91IMG_6231-1.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757358" y="1593298"/>
            <a:ext cx="1929442" cy="146635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eb.hcvs.hc.edu.tw/ezfiles/0/1000/img/61/r-002.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843647" y="4213690"/>
            <a:ext cx="2099873" cy="1627613"/>
          </a:xfrm>
          <a:prstGeom prst="rect">
            <a:avLst/>
          </a:prstGeom>
          <a:noFill/>
          <a:extLst>
            <a:ext uri="{909E8E84-426E-40DD-AFC4-6F175D3DCCD1}">
              <a14:hiddenFill xmlns:a14="http://schemas.microsoft.com/office/drawing/2010/main">
                <a:solidFill>
                  <a:srgbClr val="FFFFFF"/>
                </a:solidFill>
              </a14:hiddenFill>
            </a:ext>
          </a:extLst>
        </p:spPr>
      </p:pic>
      <p:sp>
        <p:nvSpPr>
          <p:cNvPr id="58" name="矩形 57"/>
          <p:cNvSpPr/>
          <p:nvPr/>
        </p:nvSpPr>
        <p:spPr>
          <a:xfrm>
            <a:off x="1179150" y="4629981"/>
            <a:ext cx="2227139" cy="553998"/>
          </a:xfrm>
          <a:prstGeom prst="rect">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wrap="none" lIns="36000" tIns="0" rIns="36000" bIns="0">
            <a:spAutoFit/>
          </a:bodyPr>
          <a:lstStyle/>
          <a:p>
            <a:pPr>
              <a:lnSpc>
                <a:spcPct val="150000"/>
              </a:lnSpc>
            </a:pPr>
            <a:r>
              <a:rPr lang="zh-TW" altLang="en-US" sz="2400" dirty="0">
                <a:solidFill>
                  <a:srgbClr val="0000FF"/>
                </a:solidFill>
                <a:latin typeface="華康新特明體" panose="02020909000000000000" pitchFamily="49" charset="-120"/>
                <a:ea typeface="華康新特明體" panose="02020909000000000000" pitchFamily="49" charset="-120"/>
              </a:rPr>
              <a:t>機件設計與製造</a:t>
            </a:r>
          </a:p>
        </p:txBody>
      </p:sp>
      <p:sp>
        <p:nvSpPr>
          <p:cNvPr id="3102" name="矩形 3101"/>
          <p:cNvSpPr/>
          <p:nvPr/>
        </p:nvSpPr>
        <p:spPr>
          <a:xfrm>
            <a:off x="4810666" y="3308814"/>
            <a:ext cx="1313180" cy="430887"/>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rgbClr val="0000FF"/>
                </a:solidFill>
                <a:latin typeface="華康新特明體" panose="02020909000000000000" pitchFamily="49" charset="-120"/>
                <a:ea typeface="華康新特明體" panose="02020909000000000000" pitchFamily="49" charset="-120"/>
              </a:rPr>
              <a:t>機構設計</a:t>
            </a:r>
          </a:p>
        </p:txBody>
      </p:sp>
      <p:sp>
        <p:nvSpPr>
          <p:cNvPr id="67" name="矩形 66"/>
          <p:cNvSpPr/>
          <p:nvPr/>
        </p:nvSpPr>
        <p:spPr>
          <a:xfrm>
            <a:off x="4585333" y="5733256"/>
            <a:ext cx="1313180" cy="430887"/>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rgbClr val="0000FF"/>
                </a:solidFill>
                <a:latin typeface="華康新特明體" panose="02020909000000000000" pitchFamily="49" charset="-120"/>
                <a:ea typeface="華康新特明體" panose="02020909000000000000" pitchFamily="49" charset="-120"/>
              </a:rPr>
              <a:t>機械製造</a:t>
            </a:r>
          </a:p>
        </p:txBody>
      </p:sp>
      <p:sp>
        <p:nvSpPr>
          <p:cNvPr id="4113" name="矩形 4112"/>
          <p:cNvSpPr/>
          <p:nvPr/>
        </p:nvSpPr>
        <p:spPr>
          <a:xfrm>
            <a:off x="6843647" y="5722176"/>
            <a:ext cx="2016224" cy="688256"/>
          </a:xfrm>
          <a:prstGeom prst="rect">
            <a:avLst/>
          </a:prstGeom>
          <a:solidFill>
            <a:srgbClr val="FFFF99"/>
          </a:solidFill>
        </p:spPr>
        <p:txBody>
          <a:bodyPr wrap="square" lIns="0" tIns="36000" rIns="0" bIns="36000">
            <a:spAutoFit/>
          </a:bodyPr>
          <a:lstStyle/>
          <a:p>
            <a:pPr algn="ctr"/>
            <a:r>
              <a:rPr lang="zh-TW" altLang="en-US" sz="2000" dirty="0">
                <a:latin typeface="華康新特明體" panose="02020909000000000000" pitchFamily="49" charset="-120"/>
                <a:ea typeface="華康新特明體" panose="02020909000000000000" pitchFamily="49" charset="-120"/>
              </a:rPr>
              <a:t>模具科、機械科、板金科</a:t>
            </a:r>
          </a:p>
        </p:txBody>
      </p:sp>
    </p:spTree>
    <p:extLst>
      <p:ext uri="{BB962C8B-B14F-4D97-AF65-F5344CB8AC3E}">
        <p14:creationId xmlns:p14="http://schemas.microsoft.com/office/powerpoint/2010/main" val="10971093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9294" y="367383"/>
            <a:ext cx="8229600" cy="732018"/>
          </a:xfrm>
        </p:spPr>
        <p:txBody>
          <a:bodyPr/>
          <a:lstStyle/>
          <a:p>
            <a:r>
              <a:rPr lang="zh-TW" altLang="en-US" dirty="0"/>
              <a:t>專業群科分析－</a:t>
            </a:r>
            <a:r>
              <a:rPr lang="zh-TW" altLang="en-US" dirty="0">
                <a:solidFill>
                  <a:schemeClr val="accent6">
                    <a:lumMod val="75000"/>
                  </a:schemeClr>
                </a:solidFill>
              </a:rPr>
              <a:t>以汽車為例 </a:t>
            </a:r>
            <a:r>
              <a:rPr lang="en-US" altLang="zh-TW" dirty="0">
                <a:solidFill>
                  <a:schemeClr val="accent6">
                    <a:lumMod val="75000"/>
                  </a:schemeClr>
                </a:solidFill>
              </a:rPr>
              <a:t>4/5</a:t>
            </a:r>
            <a:endParaRPr lang="zh-TW" altLang="en-US" dirty="0"/>
          </a:p>
        </p:txBody>
      </p:sp>
      <p:pic>
        <p:nvPicPr>
          <p:cNvPr id="3074" name="Picture 2" descr="http://www.hongxincar.com.tw/templates/cache/5152/images/products/photooriginal-5152-12672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7502" y="1099401"/>
            <a:ext cx="1237962" cy="1052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080" name="Picture 8" descr="http://www.twwiki.com/uploads/wiki/e4/71/658951_4.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681625" y="3107377"/>
            <a:ext cx="1199972" cy="771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663702" y="2177296"/>
            <a:ext cx="1217895" cy="745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www.tncar.com.tw/manage/uploaded/1/10110/bBwjPCNQDnrr3Zt69x05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4"/>
          <a:stretch/>
        </p:blipFill>
        <p:spPr bwMode="auto">
          <a:xfrm>
            <a:off x="1115616" y="4157839"/>
            <a:ext cx="2667917" cy="1597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肘形接點 9"/>
          <p:cNvCxnSpPr>
            <a:stCxn id="3074" idx="2"/>
            <a:endCxn id="3084" idx="1"/>
          </p:cNvCxnSpPr>
          <p:nvPr/>
        </p:nvCxnSpPr>
        <p:spPr>
          <a:xfrm rot="16200000" flipH="1">
            <a:off x="-416411" y="3424562"/>
            <a:ext cx="2804920" cy="25913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3084" idx="3"/>
            <a:endCxn id="6150" idx="1"/>
          </p:cNvCxnSpPr>
          <p:nvPr/>
        </p:nvCxnSpPr>
        <p:spPr>
          <a:xfrm flipV="1">
            <a:off x="3783533" y="3562515"/>
            <a:ext cx="644451" cy="1394074"/>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stCxn id="6146" idx="3"/>
            <a:endCxn id="4113" idx="1"/>
          </p:cNvCxnSpPr>
          <p:nvPr/>
        </p:nvCxnSpPr>
        <p:spPr>
          <a:xfrm flipV="1">
            <a:off x="6305373" y="4009612"/>
            <a:ext cx="1074939" cy="94084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8" name="肘形接點 4107"/>
          <p:cNvCxnSpPr>
            <a:stCxn id="3084" idx="3"/>
            <a:endCxn id="6146" idx="1"/>
          </p:cNvCxnSpPr>
          <p:nvPr/>
        </p:nvCxnSpPr>
        <p:spPr>
          <a:xfrm flipV="1">
            <a:off x="3783533" y="4950455"/>
            <a:ext cx="596434" cy="613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113" name="矩形 4112"/>
          <p:cNvSpPr/>
          <p:nvPr/>
        </p:nvSpPr>
        <p:spPr>
          <a:xfrm>
            <a:off x="7380312" y="3759672"/>
            <a:ext cx="1371530" cy="499880"/>
          </a:xfrm>
          <a:prstGeom prst="rect">
            <a:avLst/>
          </a:prstGeom>
          <a:solidFill>
            <a:srgbClr val="FFFF99"/>
          </a:solidFill>
        </p:spPr>
        <p:txBody>
          <a:bodyPr wrap="square">
            <a:spAutoFit/>
          </a:bodyPr>
          <a:lstStyle/>
          <a:p>
            <a:pPr algn="ctr">
              <a:lnSpc>
                <a:spcPct val="150000"/>
              </a:lnSpc>
            </a:pPr>
            <a:r>
              <a:rPr lang="zh-TW" altLang="en-US" sz="2000" dirty="0">
                <a:latin typeface="華康新特明體" panose="02020909000000000000" pitchFamily="49" charset="-120"/>
                <a:ea typeface="華康新特明體" panose="02020909000000000000" pitchFamily="49" charset="-120"/>
              </a:rPr>
              <a:t>汽車科</a:t>
            </a:r>
          </a:p>
        </p:txBody>
      </p:sp>
      <p:sp>
        <p:nvSpPr>
          <p:cNvPr id="18" name="矩形 17"/>
          <p:cNvSpPr/>
          <p:nvPr/>
        </p:nvSpPr>
        <p:spPr>
          <a:xfrm>
            <a:off x="1587799" y="5803159"/>
            <a:ext cx="1723549" cy="461665"/>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400" dirty="0">
                <a:solidFill>
                  <a:srgbClr val="0000FF"/>
                </a:solidFill>
                <a:latin typeface="華康新特明體" panose="02020909000000000000" pitchFamily="49" charset="-120"/>
                <a:ea typeface="華康新特明體" panose="02020909000000000000" pitchFamily="49" charset="-120"/>
              </a:rPr>
              <a:t>汽機車修護</a:t>
            </a:r>
          </a:p>
        </p:txBody>
      </p:sp>
      <p:pic>
        <p:nvPicPr>
          <p:cNvPr id="6146" name="Picture 2" descr="http://s.sharpdaily.tw/images/sharpdaily/640pix/20121204/DA01/DA01_001.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79967" y="4330714"/>
            <a:ext cx="1925406" cy="1239481"/>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4574094" y="5620392"/>
            <a:ext cx="1595309" cy="430887"/>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rgbClr val="0000FF"/>
                </a:solidFill>
                <a:latin typeface="華康新特明體" panose="02020909000000000000" pitchFamily="49" charset="-120"/>
                <a:ea typeface="華康新特明體" panose="02020909000000000000" pitchFamily="49" charset="-120"/>
              </a:rPr>
              <a:t>汽機車修護</a:t>
            </a:r>
          </a:p>
        </p:txBody>
      </p:sp>
      <p:grpSp>
        <p:nvGrpSpPr>
          <p:cNvPr id="4" name="群組 22"/>
          <p:cNvGrpSpPr/>
          <p:nvPr/>
        </p:nvGrpSpPr>
        <p:grpSpPr>
          <a:xfrm>
            <a:off x="4427984" y="1802577"/>
            <a:ext cx="2578597" cy="2477940"/>
            <a:chOff x="4125806" y="1679899"/>
            <a:chExt cx="2578597" cy="2477940"/>
          </a:xfrm>
        </p:grpSpPr>
        <p:pic>
          <p:nvPicPr>
            <p:cNvPr id="6150" name="Picture 6" descr="http://ypphoto.518.com.tw/yp/2/218/2034182/serv/s_13600651831219409867.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125806" y="2721834"/>
              <a:ext cx="1887531" cy="14360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gpmotor.com.hk/comcars/completecar_043a.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840686" y="1679899"/>
              <a:ext cx="1863717" cy="12424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9" name="肘形接點 48"/>
          <p:cNvCxnSpPr>
            <a:stCxn id="6148" idx="3"/>
            <a:endCxn id="4113" idx="1"/>
          </p:cNvCxnSpPr>
          <p:nvPr/>
        </p:nvCxnSpPr>
        <p:spPr>
          <a:xfrm>
            <a:off x="7006581" y="2423816"/>
            <a:ext cx="373731" cy="158579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0581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6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514350"/>
            <a:ext cx="8734425"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8276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0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1520" y="548680"/>
            <a:ext cx="8496944"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2967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414019797"/>
              </p:ext>
            </p:extLst>
          </p:nvPr>
        </p:nvGraphicFramePr>
        <p:xfrm>
          <a:off x="225425" y="1049338"/>
          <a:ext cx="8713788" cy="5791200"/>
        </p:xfrm>
        <a:graphic>
          <a:graphicData uri="http://schemas.openxmlformats.org/drawingml/2006/table">
            <a:tbl>
              <a:tblPr/>
              <a:tblGrid>
                <a:gridCol w="2024063">
                  <a:extLst>
                    <a:ext uri="{9D8B030D-6E8A-4147-A177-3AD203B41FA5}">
                      <a16:colId xmlns:a16="http://schemas.microsoft.com/office/drawing/2014/main" val="20000"/>
                    </a:ext>
                  </a:extLst>
                </a:gridCol>
                <a:gridCol w="1508125">
                  <a:extLst>
                    <a:ext uri="{9D8B030D-6E8A-4147-A177-3AD203B41FA5}">
                      <a16:colId xmlns:a16="http://schemas.microsoft.com/office/drawing/2014/main" val="20001"/>
                    </a:ext>
                  </a:extLst>
                </a:gridCol>
                <a:gridCol w="1366837">
                  <a:extLst>
                    <a:ext uri="{9D8B030D-6E8A-4147-A177-3AD203B41FA5}">
                      <a16:colId xmlns:a16="http://schemas.microsoft.com/office/drawing/2014/main" val="20002"/>
                    </a:ext>
                  </a:extLst>
                </a:gridCol>
                <a:gridCol w="2222500">
                  <a:extLst>
                    <a:ext uri="{9D8B030D-6E8A-4147-A177-3AD203B41FA5}">
                      <a16:colId xmlns:a16="http://schemas.microsoft.com/office/drawing/2014/main" val="20003"/>
                    </a:ext>
                  </a:extLst>
                </a:gridCol>
                <a:gridCol w="1592263">
                  <a:extLst>
                    <a:ext uri="{9D8B030D-6E8A-4147-A177-3AD203B41FA5}">
                      <a16:colId xmlns:a16="http://schemas.microsoft.com/office/drawing/2014/main" val="20004"/>
                    </a:ext>
                  </a:extLst>
                </a:gridCol>
              </a:tblGrid>
              <a:tr h="298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rPr>
                        <a:t>終端產品</a:t>
                      </a:r>
                      <a:endParaRPr kumimoji="0" 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製造</a:t>
                      </a:r>
                      <a:r>
                        <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a:t>
                      </a: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服務</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職業分類</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高職群科</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技職校系</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8450">
                <a:tc row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rPr>
                        <a:t>汽車</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造型設計</a:t>
                      </a:r>
                      <a:br>
                        <a:rPr kumimoji="0" lang="en-US" alt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與製造</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工業設計</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美工科、製圖科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工業設計系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9845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模具製造</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模具科、機械科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r h="298450">
                <a:tc vMerge="1">
                  <a:txBody>
                    <a:bodyPr/>
                    <a:lstStyle/>
                    <a:p>
                      <a:endParaRPr lang="zh-TW" altLang="en-US"/>
                    </a:p>
                  </a:txBody>
                  <a:tcPr/>
                </a:tc>
                <a:tc row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車身設計</a:t>
                      </a:r>
                      <a:br>
                        <a:rPr kumimoji="0" lang="en-US" alt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與製造</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機構設計</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機械科、模具科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r h="595313">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機械製造</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機械科、模具科</a:t>
                      </a:r>
                      <a:br>
                        <a:rPr kumimoji="0" lang="zh-TW" altLang="en-US"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鑄造科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4"/>
                  </a:ext>
                </a:extLst>
              </a:tr>
              <a:tr h="595313">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車身製造</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模具科、板金科</a:t>
                      </a:r>
                      <a:br>
                        <a:rPr kumimoji="0" lang="zh-TW" altLang="en-US"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機械工程系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5"/>
                  </a:ext>
                </a:extLst>
              </a:tr>
              <a:tr h="595313">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電工機械</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電機科、控制科</a:t>
                      </a:r>
                      <a:br>
                        <a:rPr kumimoji="0" lang="en-US" alt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汽車科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電機工程系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6"/>
                  </a:ext>
                </a:extLst>
              </a:tr>
              <a:tr h="595313">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車載電子</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電子科、資訊科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電子工程系 資訊工程系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7"/>
                  </a:ext>
                </a:extLst>
              </a:tr>
              <a:tr h="595313">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內燃機</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汽車科、機械科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車輛工程系 機械工程系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8"/>
                  </a:ext>
                </a:extLst>
              </a:tr>
              <a:tr h="29845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汽車內裝</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化工科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化學工程系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9"/>
                  </a:ext>
                </a:extLst>
              </a:tr>
              <a:tr h="298450">
                <a:tc vMerge="1">
                  <a:txBody>
                    <a:bodyPr/>
                    <a:lstStyle/>
                    <a:p>
                      <a:endParaRPr lang="zh-TW" altLang="en-US"/>
                    </a:p>
                  </a:txBody>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車輛修護</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引擎修護</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汽車科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車輛工程系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10"/>
                  </a:ext>
                </a:extLst>
              </a:tr>
              <a:tr h="595313">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車身底盤</a:t>
                      </a:r>
                      <a:br>
                        <a:rPr kumimoji="0" lang="en-US" alt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修護</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汽車科、機械科</a:t>
                      </a:r>
                      <a:br>
                        <a:rPr kumimoji="0" lang="en-US" alt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板金科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車輛工程系 機械工程系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11"/>
                  </a:ext>
                </a:extLst>
              </a:tr>
              <a:tr h="29845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電系修護</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電機科、汽車科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華康中圓體"/>
                        </a:rPr>
                        <a:t>電機工程系 </a:t>
                      </a:r>
                      <a:endParaRPr kumimoji="0" 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L="36198" marR="3619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12"/>
                  </a:ext>
                </a:extLst>
              </a:tr>
            </a:tbl>
          </a:graphicData>
        </a:graphic>
      </p:graphicFrame>
      <p:sp>
        <p:nvSpPr>
          <p:cNvPr id="121924" name="標題 1"/>
          <p:cNvSpPr>
            <a:spLocks noGrp="1"/>
          </p:cNvSpPr>
          <p:nvPr>
            <p:ph type="title"/>
          </p:nvPr>
        </p:nvSpPr>
        <p:spPr>
          <a:xfrm>
            <a:off x="900113" y="198438"/>
            <a:ext cx="6767512" cy="11430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r>
              <a:rPr lang="zh-TW" altLang="en-US" b="1" dirty="0">
                <a:solidFill>
                  <a:srgbClr val="FF0000"/>
                </a:solidFill>
                <a:latin typeface="華康儷中黑" panose="020B0509000000000000" pitchFamily="49" charset="-120"/>
                <a:ea typeface="華康儷中黑" panose="020B0509000000000000" pitchFamily="49" charset="-120"/>
                <a:cs typeface="華康新特明體"/>
              </a:rPr>
              <a:t>技術型高中</a:t>
            </a:r>
            <a:r>
              <a:rPr lang="zh-TW" altLang="zh-TW" b="1" dirty="0">
                <a:solidFill>
                  <a:srgbClr val="FF0000"/>
                </a:solidFill>
                <a:latin typeface="華康儷中黑" panose="020B0509000000000000" pitchFamily="49" charset="-120"/>
                <a:ea typeface="華康儷中黑" panose="020B0509000000000000" pitchFamily="49" charset="-120"/>
                <a:cs typeface="華康新特明體"/>
              </a:rPr>
              <a:t>群科關聯</a:t>
            </a:r>
            <a:endParaRPr lang="zh-TW" altLang="en-US" b="1" dirty="0">
              <a:solidFill>
                <a:srgbClr val="FF0000"/>
              </a:solidFill>
              <a:latin typeface="華康儷中黑" panose="020B0509000000000000" pitchFamily="49" charset="-120"/>
              <a:ea typeface="華康儷中黑" panose="020B0509000000000000" pitchFamily="49" charset="-120"/>
              <a:cs typeface="華康新特明體"/>
            </a:endParaRPr>
          </a:p>
        </p:txBody>
      </p:sp>
      <p:pic>
        <p:nvPicPr>
          <p:cNvPr id="136261" name="圖片 2"/>
          <p:cNvPicPr>
            <a:picLocks noChangeAspect="1"/>
          </p:cNvPicPr>
          <p:nvPr/>
        </p:nvPicPr>
        <p:blipFill>
          <a:blip r:embed="rId3" cstate="print">
            <a:extLst>
              <a:ext uri="{28A0092B-C50C-407E-A947-70E740481C1C}">
                <a14:useLocalDpi xmlns:a14="http://schemas.microsoft.com/office/drawing/2010/main" val="0"/>
              </a:ext>
            </a:extLst>
          </a:blip>
          <a:srcRect t="15729" b="13713"/>
          <a:stretch>
            <a:fillRect/>
          </a:stretch>
        </p:blipFill>
        <p:spPr bwMode="auto">
          <a:xfrm>
            <a:off x="25400" y="4076700"/>
            <a:ext cx="382587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9801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圖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1419225"/>
            <a:ext cx="9142412"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pPr>
              <a:defRPr/>
            </a:pPr>
            <a:r>
              <a:rPr lang="zh-TW" altLang="en-US" sz="4000" dirty="0">
                <a:solidFill>
                  <a:srgbClr val="7F7F7F"/>
                </a:solidFill>
                <a:latin typeface="超世紀中顏楷" panose="02000000000000000000" pitchFamily="2" charset="-120"/>
                <a:ea typeface="超世紀中顏楷" panose="02000000000000000000" pitchFamily="2" charset="-120"/>
              </a:rPr>
              <a:t>以</a:t>
            </a:r>
            <a:r>
              <a:rPr lang="zh-TW" altLang="en-US" sz="4800" dirty="0">
                <a:solidFill>
                  <a:srgbClr val="FF0000"/>
                </a:solidFill>
                <a:latin typeface="超世紀中顏楷" panose="02000000000000000000" pitchFamily="2" charset="-120"/>
                <a:ea typeface="超世紀中顏楷" panose="02000000000000000000" pitchFamily="2" charset="-120"/>
              </a:rPr>
              <a:t>便利商店</a:t>
            </a:r>
            <a:r>
              <a:rPr lang="zh-TW" altLang="en-US" sz="4000" dirty="0">
                <a:solidFill>
                  <a:srgbClr val="7F7F7F"/>
                </a:solidFill>
                <a:latin typeface="超世紀中顏楷" panose="02000000000000000000" pitchFamily="2" charset="-120"/>
                <a:ea typeface="超世紀中顏楷" panose="02000000000000000000" pitchFamily="2" charset="-120"/>
              </a:rPr>
              <a:t>為例</a:t>
            </a:r>
            <a:endParaRPr lang="zh-TW" altLang="en-US" sz="4000" dirty="0">
              <a:latin typeface="超世紀中顏楷" panose="02000000000000000000" pitchFamily="2" charset="-120"/>
              <a:ea typeface="超世紀中顏楷" panose="02000000000000000000" pitchFamily="2" charset="-120"/>
            </a:endParaRPr>
          </a:p>
        </p:txBody>
      </p:sp>
      <p:sp>
        <p:nvSpPr>
          <p:cNvPr id="10" name="圓角矩形圖說文字 9"/>
          <p:cNvSpPr/>
          <p:nvPr/>
        </p:nvSpPr>
        <p:spPr>
          <a:xfrm>
            <a:off x="107950" y="5516563"/>
            <a:ext cx="2951163" cy="749300"/>
          </a:xfrm>
          <a:prstGeom prst="wedgeRoundRectCallout">
            <a:avLst>
              <a:gd name="adj1" fmla="val -618"/>
              <a:gd name="adj2" fmla="val -155138"/>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36000" anchor="ctr" anchorCtr="1"/>
          <a:lstStyle/>
          <a:p>
            <a:pPr algn="ctr">
              <a:spcBef>
                <a:spcPts val="600"/>
              </a:spcBef>
              <a:defRPr/>
            </a:pPr>
            <a:r>
              <a:rPr lang="zh-TW" altLang="en-US" sz="2000" dirty="0">
                <a:solidFill>
                  <a:schemeClr val="tx1"/>
                </a:solidFill>
                <a:latin typeface="華康粗圓體" panose="020F0709000000000000" pitchFamily="49" charset="-120"/>
                <a:ea typeface="華康粗圓體" panose="020F0709000000000000" pitchFamily="49" charset="-120"/>
              </a:rPr>
              <a:t>電子商務</a:t>
            </a: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a:t>
            </a:r>
            <a:br>
              <a:rPr lang="en-US" altLang="zh-TW"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b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資料處理科、</a:t>
            </a:r>
            <a:r>
              <a:rPr lang="zh-TW" altLang="en-US" sz="2000" dirty="0">
                <a:solidFill>
                  <a:schemeClr val="tx1"/>
                </a:solidFill>
                <a:latin typeface="華康粗圓體" panose="020F0709000000000000" pitchFamily="49" charset="-120"/>
                <a:ea typeface="華康粗圓體" panose="020F0709000000000000" pitchFamily="49" charset="-120"/>
              </a:rPr>
              <a:t>電子商務</a:t>
            </a: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科</a:t>
            </a:r>
          </a:p>
          <a:p>
            <a:pPr algn="ctr">
              <a:defRPr/>
            </a:pPr>
            <a:endParaRPr lang="zh-TW" altLang="en-US" sz="2000" dirty="0">
              <a:solidFill>
                <a:schemeClr val="tx1"/>
              </a:solidFill>
              <a:latin typeface="華康粗圓體" panose="020F0709000000000000" pitchFamily="49" charset="-120"/>
              <a:ea typeface="華康粗圓體" panose="020F0709000000000000" pitchFamily="49" charset="-120"/>
            </a:endParaRPr>
          </a:p>
        </p:txBody>
      </p:sp>
      <p:sp>
        <p:nvSpPr>
          <p:cNvPr id="11" name="圓角矩形圖說文字 10"/>
          <p:cNvSpPr/>
          <p:nvPr/>
        </p:nvSpPr>
        <p:spPr>
          <a:xfrm>
            <a:off x="4295775" y="1700213"/>
            <a:ext cx="2967038" cy="749300"/>
          </a:xfrm>
          <a:prstGeom prst="wedgeRoundRectCallout">
            <a:avLst>
              <a:gd name="adj1" fmla="val -35610"/>
              <a:gd name="adj2" fmla="val 99768"/>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nchorCtr="1"/>
          <a:lstStyle/>
          <a:p>
            <a:pPr algn="ctr">
              <a:spcBef>
                <a:spcPts val="600"/>
              </a:spcBef>
              <a:defRPr/>
            </a:pPr>
            <a:r>
              <a:rPr lang="zh-TW" altLang="zh-TW" sz="2000" dirty="0">
                <a:solidFill>
                  <a:schemeClr val="tx1"/>
                </a:solidFill>
                <a:latin typeface="華康粗圓體" panose="020F0709000000000000" pitchFamily="49" charset="-120"/>
                <a:ea typeface="華康粗圓體" panose="020F0709000000000000" pitchFamily="49" charset="-120"/>
              </a:rPr>
              <a:t>經營管理</a:t>
            </a:r>
            <a:r>
              <a:rPr lang="zh-TW" altLang="en-US"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a:t>
            </a:r>
            <a:br>
              <a:rPr lang="en-US" altLang="zh-TW" sz="2000" dirty="0">
                <a:solidFill>
                  <a:schemeClr val="tx1"/>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br>
            <a:r>
              <a:rPr lang="zh-TW" altLang="zh-TW" sz="2000" dirty="0">
                <a:solidFill>
                  <a:schemeClr val="tx1"/>
                </a:solidFill>
                <a:latin typeface="華康粗圓體" panose="020F0709000000000000" pitchFamily="49" charset="-120"/>
                <a:ea typeface="華康粗圓體" panose="020F0709000000000000" pitchFamily="49" charset="-120"/>
              </a:rPr>
              <a:t>商業經營科</a:t>
            </a:r>
            <a:r>
              <a:rPr lang="zh-TW" altLang="en-US" sz="2000" dirty="0">
                <a:solidFill>
                  <a:schemeClr val="tx1"/>
                </a:solidFill>
                <a:latin typeface="華康粗圓體" panose="020F0709000000000000" pitchFamily="49" charset="-120"/>
                <a:ea typeface="華康粗圓體" panose="020F0709000000000000" pitchFamily="49" charset="-120"/>
              </a:rPr>
              <a:t>、</a:t>
            </a:r>
            <a:r>
              <a:rPr lang="zh-TW" altLang="zh-TW" sz="2000" dirty="0">
                <a:solidFill>
                  <a:schemeClr val="tx1"/>
                </a:solidFill>
                <a:latin typeface="華康粗圓體" panose="020F0709000000000000" pitchFamily="49" charset="-120"/>
                <a:ea typeface="華康粗圓體" panose="020F0709000000000000" pitchFamily="49" charset="-120"/>
              </a:rPr>
              <a:t>會計事務科</a:t>
            </a:r>
            <a:endParaRPr lang="zh-TW" altLang="en-US" sz="2000" dirty="0">
              <a:solidFill>
                <a:schemeClr val="tx1"/>
              </a:solidFill>
              <a:latin typeface="華康粗圓體" panose="020F0709000000000000" pitchFamily="49" charset="-120"/>
              <a:ea typeface="華康粗圓體" panose="020F0709000000000000" pitchFamily="49" charset="-120"/>
            </a:endParaRPr>
          </a:p>
        </p:txBody>
      </p:sp>
      <p:sp>
        <p:nvSpPr>
          <p:cNvPr id="9" name="圓角矩形圖說文字 8"/>
          <p:cNvSpPr/>
          <p:nvPr/>
        </p:nvSpPr>
        <p:spPr>
          <a:xfrm>
            <a:off x="6154738" y="5151438"/>
            <a:ext cx="2967037" cy="749300"/>
          </a:xfrm>
          <a:prstGeom prst="wedgeRoundRectCallout">
            <a:avLst>
              <a:gd name="adj1" fmla="val 37745"/>
              <a:gd name="adj2" fmla="val -150358"/>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nchorCtr="1"/>
          <a:lstStyle/>
          <a:p>
            <a:pPr algn="ctr">
              <a:spcBef>
                <a:spcPts val="600"/>
              </a:spcBef>
              <a:defRPr/>
            </a:pPr>
            <a:r>
              <a:rPr lang="zh-TW" altLang="zh-TW" sz="2000" dirty="0">
                <a:solidFill>
                  <a:schemeClr val="tx1"/>
                </a:solidFill>
                <a:latin typeface="華康粗圓體" panose="020F0709000000000000" pitchFamily="49" charset="-120"/>
                <a:ea typeface="華康粗圓體" panose="020F0709000000000000" pitchFamily="49" charset="-120"/>
              </a:rPr>
              <a:t>流通管理</a:t>
            </a:r>
            <a:r>
              <a:rPr lang="zh-TW" altLang="en-US" sz="2000" dirty="0">
                <a:solidFill>
                  <a:schemeClr val="tx1"/>
                </a:solidFill>
                <a:latin typeface="華康粗圓體" panose="020F0709000000000000" pitchFamily="49" charset="-120"/>
                <a:ea typeface="華康粗圓體" panose="020F0709000000000000" pitchFamily="49" charset="-120"/>
              </a:rPr>
              <a:t>：</a:t>
            </a:r>
            <a:br>
              <a:rPr lang="en-US" altLang="zh-TW" sz="2000" dirty="0">
                <a:solidFill>
                  <a:schemeClr val="tx1"/>
                </a:solidFill>
                <a:latin typeface="華康粗圓體" panose="020F0709000000000000" pitchFamily="49" charset="-120"/>
                <a:ea typeface="華康粗圓體" panose="020F0709000000000000" pitchFamily="49" charset="-120"/>
              </a:rPr>
            </a:br>
            <a:r>
              <a:rPr lang="zh-TW" altLang="zh-TW" sz="2000" dirty="0">
                <a:solidFill>
                  <a:schemeClr val="tx1"/>
                </a:solidFill>
                <a:latin typeface="華康粗圓體" panose="020F0709000000000000" pitchFamily="49" charset="-120"/>
                <a:ea typeface="華康粗圓體" panose="020F0709000000000000" pitchFamily="49" charset="-120"/>
              </a:rPr>
              <a:t>商業經營科</a:t>
            </a:r>
            <a:r>
              <a:rPr lang="zh-TW" altLang="en-US" sz="2000" dirty="0">
                <a:solidFill>
                  <a:schemeClr val="tx1"/>
                </a:solidFill>
                <a:latin typeface="華康粗圓體" panose="020F0709000000000000" pitchFamily="49" charset="-120"/>
                <a:ea typeface="華康粗圓體" panose="020F0709000000000000" pitchFamily="49" charset="-120"/>
              </a:rPr>
              <a:t>、</a:t>
            </a:r>
            <a:r>
              <a:rPr lang="zh-TW" altLang="zh-TW" sz="2000" dirty="0">
                <a:solidFill>
                  <a:schemeClr val="tx1"/>
                </a:solidFill>
                <a:latin typeface="華康粗圓體" panose="020F0709000000000000" pitchFamily="49" charset="-120"/>
                <a:ea typeface="華康粗圓體" panose="020F0709000000000000" pitchFamily="49" charset="-120"/>
              </a:rPr>
              <a:t>流通管理科</a:t>
            </a:r>
            <a:endParaRPr lang="zh-TW" altLang="en-US" sz="2000" dirty="0">
              <a:solidFill>
                <a:schemeClr val="tx1"/>
              </a:solidFill>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42201613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5356"/>
          </a:xfrm>
        </p:spPr>
        <p:txBody>
          <a:bodyPr/>
          <a:lstStyle/>
          <a:p>
            <a:r>
              <a:rPr lang="zh-TW" altLang="en-US" sz="4000" dirty="0"/>
              <a:t>專業群科分析－</a:t>
            </a:r>
            <a:r>
              <a:rPr lang="zh-TW" altLang="en-US" sz="3600" dirty="0">
                <a:solidFill>
                  <a:schemeClr val="accent6">
                    <a:lumMod val="75000"/>
                  </a:schemeClr>
                </a:solidFill>
              </a:rPr>
              <a:t>以便利超商為例 </a:t>
            </a:r>
            <a:r>
              <a:rPr lang="en-US" altLang="zh-TW" sz="3600" dirty="0">
                <a:solidFill>
                  <a:schemeClr val="accent6">
                    <a:lumMod val="75000"/>
                  </a:schemeClr>
                </a:solidFill>
              </a:rPr>
              <a:t>1/3</a:t>
            </a:r>
            <a:endParaRPr lang="en-US" sz="36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8556" y="789584"/>
            <a:ext cx="2839540" cy="174467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04446" y="1864539"/>
            <a:ext cx="1836712" cy="137196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4446" y="3436031"/>
            <a:ext cx="1944216" cy="1295147"/>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48096" y="4930705"/>
            <a:ext cx="2051720" cy="1538790"/>
          </a:xfrm>
          <a:prstGeom prst="rect">
            <a:avLst/>
          </a:prstGeom>
        </p:spPr>
      </p:pic>
      <p:cxnSp>
        <p:nvCxnSpPr>
          <p:cNvPr id="11" name="Elbow Connector 10"/>
          <p:cNvCxnSpPr>
            <a:endCxn id="5" idx="1"/>
          </p:cNvCxnSpPr>
          <p:nvPr/>
        </p:nvCxnSpPr>
        <p:spPr>
          <a:xfrm flipV="1">
            <a:off x="1735812" y="2550522"/>
            <a:ext cx="1268634" cy="76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4" idx="2"/>
            <a:endCxn id="7" idx="1"/>
          </p:cNvCxnSpPr>
          <p:nvPr/>
        </p:nvCxnSpPr>
        <p:spPr>
          <a:xfrm rot="16200000" flipH="1">
            <a:off x="1591711" y="2670869"/>
            <a:ext cx="1549351" cy="127612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4" idx="2"/>
            <a:endCxn id="9" idx="1"/>
          </p:cNvCxnSpPr>
          <p:nvPr/>
        </p:nvCxnSpPr>
        <p:spPr>
          <a:xfrm rot="16200000" flipH="1">
            <a:off x="855288" y="3407292"/>
            <a:ext cx="3165846" cy="141977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5"/>
          <p:cNvSpPr/>
          <p:nvPr/>
        </p:nvSpPr>
        <p:spPr>
          <a:xfrm>
            <a:off x="4948662" y="2199928"/>
            <a:ext cx="1415772" cy="830997"/>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zh-TW" altLang="en-US" sz="2400" dirty="0">
                <a:solidFill>
                  <a:srgbClr val="0000FF"/>
                </a:solidFill>
                <a:latin typeface="華康新特明體" panose="02020909000000000000" pitchFamily="49" charset="-120"/>
                <a:ea typeface="華康新特明體" panose="02020909000000000000" pitchFamily="49" charset="-120"/>
              </a:rPr>
              <a:t>商業經營</a:t>
            </a:r>
            <a:br>
              <a:rPr lang="en-US" altLang="zh-TW" sz="2400" dirty="0">
                <a:solidFill>
                  <a:srgbClr val="0000FF"/>
                </a:solidFill>
                <a:latin typeface="華康新特明體" panose="02020909000000000000" pitchFamily="49" charset="-120"/>
                <a:ea typeface="華康新特明體" panose="02020909000000000000" pitchFamily="49" charset="-120"/>
              </a:rPr>
            </a:br>
            <a:r>
              <a:rPr lang="zh-TW" altLang="en-US" sz="2400" dirty="0">
                <a:solidFill>
                  <a:srgbClr val="0000FF"/>
                </a:solidFill>
                <a:latin typeface="華康新特明體" panose="02020909000000000000" pitchFamily="49" charset="-120"/>
                <a:ea typeface="華康新特明體" panose="02020909000000000000" pitchFamily="49" charset="-120"/>
              </a:rPr>
              <a:t>門市服務</a:t>
            </a:r>
          </a:p>
        </p:txBody>
      </p:sp>
      <p:sp>
        <p:nvSpPr>
          <p:cNvPr id="20" name="Rectangle 16"/>
          <p:cNvSpPr/>
          <p:nvPr/>
        </p:nvSpPr>
        <p:spPr>
          <a:xfrm>
            <a:off x="5076056" y="3893292"/>
            <a:ext cx="1415773" cy="461665"/>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rgbClr val="0000FF"/>
                </a:solidFill>
                <a:latin typeface="華康新特明體" panose="02020909000000000000" pitchFamily="49" charset="-120"/>
                <a:ea typeface="華康新特明體" panose="02020909000000000000" pitchFamily="49" charset="-120"/>
              </a:rPr>
              <a:t>物流管理</a:t>
            </a:r>
          </a:p>
        </p:txBody>
      </p:sp>
      <p:sp>
        <p:nvSpPr>
          <p:cNvPr id="21" name="Rectangle 17"/>
          <p:cNvSpPr/>
          <p:nvPr/>
        </p:nvSpPr>
        <p:spPr>
          <a:xfrm>
            <a:off x="5292080" y="5495653"/>
            <a:ext cx="1416050" cy="461962"/>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rgbClr val="0000FF"/>
                </a:solidFill>
                <a:latin typeface="華康新特明體" panose="02020909000000000000" pitchFamily="49" charset="-120"/>
                <a:ea typeface="華康新特明體" panose="02020909000000000000" pitchFamily="49" charset="-120"/>
              </a:rPr>
              <a:t>電子商務</a:t>
            </a:r>
          </a:p>
        </p:txBody>
      </p:sp>
      <p:sp>
        <p:nvSpPr>
          <p:cNvPr id="24" name="標題 1"/>
          <p:cNvSpPr txBox="1">
            <a:spLocks/>
          </p:cNvSpPr>
          <p:nvPr/>
        </p:nvSpPr>
        <p:spPr>
          <a:xfrm>
            <a:off x="7081840" y="2400177"/>
            <a:ext cx="1872208" cy="504056"/>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zh-TW" altLang="en-US"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rPr>
              <a:t>軟硬體工程相關</a:t>
            </a:r>
            <a:endParaRPr lang="en-US" altLang="zh-TW"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endParaRPr>
          </a:p>
        </p:txBody>
      </p:sp>
      <p:sp>
        <p:nvSpPr>
          <p:cNvPr id="25" name="標題 1"/>
          <p:cNvSpPr txBox="1">
            <a:spLocks/>
          </p:cNvSpPr>
          <p:nvPr/>
        </p:nvSpPr>
        <p:spPr>
          <a:xfrm>
            <a:off x="7081840" y="1778360"/>
            <a:ext cx="1872208" cy="576064"/>
          </a:xfrm>
          <a:prstGeom prst="rect">
            <a:avLst/>
          </a:prstGeom>
          <a:solidFill>
            <a:srgbClr val="E1FFFF"/>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ctr">
              <a:lnSpc>
                <a:spcPct val="90000"/>
              </a:lnSpc>
              <a:defRPr/>
            </a:pPr>
            <a:r>
              <a:rPr lang="zh-TW" altLang="en-US"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rPr>
              <a:t>★衍生相關行業</a:t>
            </a:r>
            <a:endParaRPr lang="en-US" altLang="zh-TW"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endParaRPr>
          </a:p>
        </p:txBody>
      </p:sp>
      <p:sp>
        <p:nvSpPr>
          <p:cNvPr id="28" name="標題 1"/>
          <p:cNvSpPr txBox="1">
            <a:spLocks/>
          </p:cNvSpPr>
          <p:nvPr/>
        </p:nvSpPr>
        <p:spPr>
          <a:xfrm>
            <a:off x="7081840" y="2941881"/>
            <a:ext cx="1872208" cy="504056"/>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zh-TW" altLang="en-US"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rPr>
              <a:t>食品、日常用品</a:t>
            </a:r>
            <a:endParaRPr lang="en-US" altLang="zh-TW"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endParaRPr>
          </a:p>
        </p:txBody>
      </p:sp>
      <p:sp>
        <p:nvSpPr>
          <p:cNvPr id="29" name="標題 1"/>
          <p:cNvSpPr txBox="1">
            <a:spLocks/>
          </p:cNvSpPr>
          <p:nvPr/>
        </p:nvSpPr>
        <p:spPr>
          <a:xfrm>
            <a:off x="7081840" y="3483585"/>
            <a:ext cx="1872208" cy="504056"/>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zh-TW" altLang="en-US"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rPr>
              <a:t>餐飲相關</a:t>
            </a:r>
            <a:endParaRPr lang="en-US" altLang="zh-TW"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endParaRPr>
          </a:p>
        </p:txBody>
      </p:sp>
      <p:sp>
        <p:nvSpPr>
          <p:cNvPr id="30" name="標題 1"/>
          <p:cNvSpPr txBox="1">
            <a:spLocks/>
          </p:cNvSpPr>
          <p:nvPr/>
        </p:nvSpPr>
        <p:spPr>
          <a:xfrm>
            <a:off x="7081840" y="4025289"/>
            <a:ext cx="1872208" cy="504056"/>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zh-TW" altLang="en-US"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rPr>
              <a:t>電訊、通訊</a:t>
            </a:r>
            <a:endParaRPr lang="en-US" altLang="zh-TW"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endParaRPr>
          </a:p>
        </p:txBody>
      </p:sp>
      <p:sp>
        <p:nvSpPr>
          <p:cNvPr id="31" name="標題 1"/>
          <p:cNvSpPr txBox="1">
            <a:spLocks/>
          </p:cNvSpPr>
          <p:nvPr/>
        </p:nvSpPr>
        <p:spPr>
          <a:xfrm>
            <a:off x="7081840" y="4566993"/>
            <a:ext cx="1872208" cy="504056"/>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zh-TW" altLang="en-US"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rPr>
              <a:t>文教、影印</a:t>
            </a:r>
            <a:endParaRPr lang="en-US" altLang="zh-TW"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endParaRPr>
          </a:p>
        </p:txBody>
      </p:sp>
      <p:sp>
        <p:nvSpPr>
          <p:cNvPr id="32" name="標題 1"/>
          <p:cNvSpPr txBox="1">
            <a:spLocks/>
          </p:cNvSpPr>
          <p:nvPr/>
        </p:nvSpPr>
        <p:spPr>
          <a:xfrm>
            <a:off x="7081840" y="5108697"/>
            <a:ext cx="1872208" cy="504056"/>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a:lnSpc>
                <a:spcPct val="90000"/>
              </a:lnSpc>
              <a:defRPr/>
            </a:pPr>
            <a:r>
              <a:rPr lang="zh-TW" altLang="en-US"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rPr>
              <a:t>購票、快捷</a:t>
            </a:r>
            <a:endParaRPr lang="en-US" altLang="zh-TW"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endParaRPr>
          </a:p>
        </p:txBody>
      </p:sp>
      <p:sp>
        <p:nvSpPr>
          <p:cNvPr id="33" name="標題 1"/>
          <p:cNvSpPr txBox="1">
            <a:spLocks/>
          </p:cNvSpPr>
          <p:nvPr/>
        </p:nvSpPr>
        <p:spPr>
          <a:xfrm>
            <a:off x="7081840" y="5650401"/>
            <a:ext cx="1872208" cy="504056"/>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a:lnSpc>
                <a:spcPct val="90000"/>
              </a:lnSpc>
              <a:defRPr/>
            </a:pPr>
            <a:r>
              <a:rPr lang="zh-TW" altLang="en-US"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rPr>
              <a:t>在地化服務</a:t>
            </a:r>
            <a:endParaRPr lang="en-US" altLang="zh-TW"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endParaRPr>
          </a:p>
        </p:txBody>
      </p:sp>
      <p:sp>
        <p:nvSpPr>
          <p:cNvPr id="34" name="標題 1"/>
          <p:cNvSpPr txBox="1">
            <a:spLocks/>
          </p:cNvSpPr>
          <p:nvPr/>
        </p:nvSpPr>
        <p:spPr>
          <a:xfrm>
            <a:off x="7081840" y="6192102"/>
            <a:ext cx="1872208" cy="504056"/>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en-US" altLang="zh-TW" spc="50" dirty="0">
                <a:ln w="11430"/>
                <a:solidFill>
                  <a:srgbClr val="0000FF"/>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Segoe UI" pitchFamily="34" charset="0"/>
              </a:rPr>
              <a:t>……</a:t>
            </a:r>
          </a:p>
        </p:txBody>
      </p:sp>
    </p:spTree>
    <p:extLst>
      <p:ext uri="{BB962C8B-B14F-4D97-AF65-F5344CB8AC3E}">
        <p14:creationId xmlns:p14="http://schemas.microsoft.com/office/powerpoint/2010/main" val="16361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P spid="25" grpId="0" animBg="1"/>
      <p:bldP spid="28" grpId="0" animBg="1"/>
      <p:bldP spid="29" grpId="0" animBg="1"/>
      <p:bldP spid="30" grpId="0" animBg="1"/>
      <p:bldP spid="31" grpId="0" animBg="1"/>
      <p:bldP spid="32" grpId="0" animBg="1"/>
      <p:bldP spid="33" grpId="0" animBg="1"/>
      <p:bldP spid="3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040287"/>
            <a:ext cx="2267744" cy="1393097"/>
          </a:xfrm>
          <a:prstGeom prst="rect">
            <a:avLst/>
          </a:prstGeom>
          <a:noFill/>
          <a:ln w="9525">
            <a:noFill/>
            <a:miter lim="800000"/>
            <a:headEnd/>
            <a:tailEnd/>
          </a:ln>
        </p:spPr>
      </p:pic>
      <p:pic>
        <p:nvPicPr>
          <p:cNvPr id="33796" name="Picture 4"/>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26240" y="1844048"/>
            <a:ext cx="1943100" cy="1452563"/>
          </a:xfrm>
          <a:prstGeom prst="rect">
            <a:avLst/>
          </a:prstGeom>
          <a:noFill/>
          <a:ln w="9525">
            <a:noFill/>
            <a:miter lim="800000"/>
            <a:headEnd/>
            <a:tailEnd/>
          </a:ln>
        </p:spPr>
      </p:pic>
      <p:pic>
        <p:nvPicPr>
          <p:cNvPr id="33797" name="Picture 6"/>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13742" y="3473093"/>
            <a:ext cx="1943100" cy="1295400"/>
          </a:xfrm>
          <a:prstGeom prst="rect">
            <a:avLst/>
          </a:prstGeom>
          <a:noFill/>
          <a:ln w="9525">
            <a:noFill/>
            <a:miter lim="800000"/>
            <a:headEnd/>
            <a:tailEnd/>
          </a:ln>
        </p:spPr>
      </p:pic>
      <p:pic>
        <p:nvPicPr>
          <p:cNvPr id="33798" name="Picture 8"/>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59767" y="5001855"/>
            <a:ext cx="2051050" cy="1539875"/>
          </a:xfrm>
          <a:prstGeom prst="rect">
            <a:avLst/>
          </a:prstGeom>
          <a:noFill/>
          <a:ln w="9525">
            <a:noFill/>
            <a:miter lim="800000"/>
            <a:headEnd/>
            <a:tailEnd/>
          </a:ln>
        </p:spPr>
      </p:pic>
      <p:cxnSp>
        <p:nvCxnSpPr>
          <p:cNvPr id="9" name="Elbow Connector 10"/>
          <p:cNvCxnSpPr>
            <a:stCxn id="33795" idx="2"/>
            <a:endCxn id="33796" idx="1"/>
          </p:cNvCxnSpPr>
          <p:nvPr/>
        </p:nvCxnSpPr>
        <p:spPr>
          <a:xfrm rot="16200000" flipH="1">
            <a:off x="1311583" y="2255673"/>
            <a:ext cx="136946" cy="4923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12"/>
          <p:cNvCxnSpPr>
            <a:stCxn id="33795" idx="2"/>
            <a:endCxn id="33797" idx="1"/>
          </p:cNvCxnSpPr>
          <p:nvPr/>
        </p:nvCxnSpPr>
        <p:spPr>
          <a:xfrm rot="16200000" flipH="1">
            <a:off x="530103" y="3037153"/>
            <a:ext cx="1687409" cy="47987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4"/>
          <p:cNvCxnSpPr>
            <a:stCxn id="33795" idx="2"/>
            <a:endCxn id="33798" idx="1"/>
          </p:cNvCxnSpPr>
          <p:nvPr/>
        </p:nvCxnSpPr>
        <p:spPr>
          <a:xfrm rot="16200000" flipH="1">
            <a:off x="-322385" y="3889640"/>
            <a:ext cx="3338409" cy="42589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 name="標題 1"/>
          <p:cNvSpPr>
            <a:spLocks noGrp="1"/>
          </p:cNvSpPr>
          <p:nvPr>
            <p:ph type="title"/>
          </p:nvPr>
        </p:nvSpPr>
        <p:spPr>
          <a:xfrm>
            <a:off x="457200" y="274638"/>
            <a:ext cx="8291264" cy="877713"/>
          </a:xfrm>
        </p:spPr>
        <p:txBody>
          <a:bodyPr>
            <a:normAutofit/>
          </a:bodyPr>
          <a:lstStyle/>
          <a:p>
            <a:r>
              <a:rPr lang="zh-TW" altLang="en-US" dirty="0"/>
              <a:t>專業群科分析－</a:t>
            </a:r>
            <a:r>
              <a:rPr lang="zh-TW" altLang="en-US" sz="4000" dirty="0">
                <a:solidFill>
                  <a:schemeClr val="accent6">
                    <a:lumMod val="75000"/>
                  </a:schemeClr>
                </a:solidFill>
              </a:rPr>
              <a:t>以便利超商為例 </a:t>
            </a:r>
            <a:r>
              <a:rPr lang="en-US" altLang="zh-TW" sz="4000" dirty="0">
                <a:solidFill>
                  <a:schemeClr val="accent6">
                    <a:lumMod val="75000"/>
                  </a:schemeClr>
                </a:solidFill>
              </a:rPr>
              <a:t>2/3</a:t>
            </a:r>
            <a:endParaRPr lang="zh-TW" altLang="en-US" sz="4000" dirty="0">
              <a:solidFill>
                <a:schemeClr val="accent6">
                  <a:lumMod val="75000"/>
                </a:schemeClr>
              </a:solidFill>
            </a:endParaRPr>
          </a:p>
        </p:txBody>
      </p:sp>
      <p:pic>
        <p:nvPicPr>
          <p:cNvPr id="41" name="Picture 2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392464" y="1374397"/>
            <a:ext cx="2376265" cy="1584176"/>
          </a:xfrm>
          <a:prstGeom prst="rect">
            <a:avLst/>
          </a:prstGeom>
        </p:spPr>
      </p:pic>
      <p:pic>
        <p:nvPicPr>
          <p:cNvPr id="42" name="Picture 3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392465" y="3102589"/>
            <a:ext cx="2424663" cy="1607657"/>
          </a:xfrm>
          <a:prstGeom prst="rect">
            <a:avLst/>
          </a:prstGeom>
        </p:spPr>
      </p:pic>
      <p:pic>
        <p:nvPicPr>
          <p:cNvPr id="43" name="Picture 3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416664" y="4884655"/>
            <a:ext cx="2376264" cy="1774277"/>
          </a:xfrm>
          <a:prstGeom prst="rect">
            <a:avLst/>
          </a:prstGeom>
        </p:spPr>
      </p:pic>
      <p:sp>
        <p:nvSpPr>
          <p:cNvPr id="38" name="Rectangle 35"/>
          <p:cNvSpPr/>
          <p:nvPr/>
        </p:nvSpPr>
        <p:spPr>
          <a:xfrm>
            <a:off x="7362081" y="2527467"/>
            <a:ext cx="1518609" cy="453183"/>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tx1"/>
                </a:solidFill>
                <a:latin typeface="華康新特明體" panose="02020909000000000000" pitchFamily="49" charset="-120"/>
                <a:ea typeface="華康新特明體" panose="02020909000000000000" pitchFamily="49" charset="-120"/>
              </a:rPr>
              <a:t>商業經營科 </a:t>
            </a:r>
            <a:endParaRPr lang="en-US" altLang="zh-TW" sz="2000" dirty="0">
              <a:solidFill>
                <a:schemeClr val="tx1"/>
              </a:solidFill>
              <a:latin typeface="華康新特明體" panose="02020909000000000000" pitchFamily="49" charset="-120"/>
              <a:ea typeface="華康新特明體" panose="02020909000000000000" pitchFamily="49" charset="-120"/>
            </a:endParaRPr>
          </a:p>
        </p:txBody>
      </p:sp>
      <p:sp>
        <p:nvSpPr>
          <p:cNvPr id="25" name="Rectangle 35"/>
          <p:cNvSpPr/>
          <p:nvPr/>
        </p:nvSpPr>
        <p:spPr>
          <a:xfrm>
            <a:off x="7428809" y="3934505"/>
            <a:ext cx="1488012" cy="760959"/>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tx1"/>
                </a:solidFill>
                <a:latin typeface="華康新特明體" panose="02020909000000000000" pitchFamily="49" charset="-120"/>
                <a:ea typeface="華康新特明體" panose="02020909000000000000" pitchFamily="49" charset="-120"/>
              </a:rPr>
              <a:t>流通管理科</a:t>
            </a:r>
            <a:endParaRPr lang="en-US" altLang="zh-TW" sz="2000" dirty="0">
              <a:solidFill>
                <a:schemeClr val="tx1"/>
              </a:solidFill>
              <a:latin typeface="華康新特明體" panose="02020909000000000000" pitchFamily="49" charset="-120"/>
              <a:ea typeface="華康新特明體" panose="02020909000000000000" pitchFamily="49" charset="-120"/>
            </a:endParaRPr>
          </a:p>
          <a:p>
            <a:pPr algn="ctr"/>
            <a:r>
              <a:rPr lang="zh-TW" altLang="en-US" sz="2000" dirty="0">
                <a:solidFill>
                  <a:schemeClr val="tx1"/>
                </a:solidFill>
                <a:latin typeface="華康新特明體" panose="02020909000000000000" pitchFamily="49" charset="-120"/>
                <a:ea typeface="華康新特明體" panose="02020909000000000000" pitchFamily="49" charset="-120"/>
              </a:rPr>
              <a:t>商業經營科 </a:t>
            </a:r>
            <a:endParaRPr lang="en-US" sz="2000" dirty="0">
              <a:solidFill>
                <a:schemeClr val="tx1"/>
              </a:solidFill>
              <a:latin typeface="華康新特明體" panose="02020909000000000000" pitchFamily="49" charset="-120"/>
              <a:ea typeface="華康新特明體" panose="02020909000000000000" pitchFamily="49" charset="-120"/>
            </a:endParaRPr>
          </a:p>
        </p:txBody>
      </p:sp>
      <p:sp>
        <p:nvSpPr>
          <p:cNvPr id="39" name="Rectangle 35"/>
          <p:cNvSpPr/>
          <p:nvPr/>
        </p:nvSpPr>
        <p:spPr>
          <a:xfrm>
            <a:off x="7428809" y="5908401"/>
            <a:ext cx="1468606" cy="760959"/>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tx1"/>
                </a:solidFill>
                <a:latin typeface="華康新特明體" panose="02020909000000000000" pitchFamily="49" charset="-120"/>
                <a:ea typeface="華康新特明體" panose="02020909000000000000" pitchFamily="49" charset="-120"/>
              </a:rPr>
              <a:t>資料處理科</a:t>
            </a:r>
            <a:endParaRPr lang="en-US" altLang="zh-TW" sz="2000" dirty="0">
              <a:solidFill>
                <a:schemeClr val="tx1"/>
              </a:solidFill>
              <a:latin typeface="華康新特明體" panose="02020909000000000000" pitchFamily="49" charset="-120"/>
              <a:ea typeface="華康新特明體" panose="02020909000000000000" pitchFamily="49" charset="-120"/>
            </a:endParaRPr>
          </a:p>
          <a:p>
            <a:pPr algn="ctr"/>
            <a:r>
              <a:rPr lang="zh-TW" altLang="en-US" sz="2000" dirty="0">
                <a:solidFill>
                  <a:schemeClr val="tx1"/>
                </a:solidFill>
                <a:latin typeface="華康新特明體" panose="02020909000000000000" pitchFamily="49" charset="-120"/>
                <a:ea typeface="華康新特明體" panose="02020909000000000000" pitchFamily="49" charset="-120"/>
              </a:rPr>
              <a:t>電子商務科 </a:t>
            </a:r>
            <a:endParaRPr lang="en-US" sz="2000" dirty="0">
              <a:solidFill>
                <a:schemeClr val="tx1"/>
              </a:solidFill>
              <a:latin typeface="華康新特明體" panose="02020909000000000000" pitchFamily="49" charset="-120"/>
              <a:ea typeface="華康新特明體" panose="02020909000000000000" pitchFamily="49" charset="-120"/>
            </a:endParaRPr>
          </a:p>
        </p:txBody>
      </p:sp>
      <p:cxnSp>
        <p:nvCxnSpPr>
          <p:cNvPr id="44" name="Elbow Connector 12"/>
          <p:cNvCxnSpPr>
            <a:stCxn id="33796" idx="3"/>
            <a:endCxn id="41" idx="1"/>
          </p:cNvCxnSpPr>
          <p:nvPr/>
        </p:nvCxnSpPr>
        <p:spPr>
          <a:xfrm flipV="1">
            <a:off x="3569340" y="2166485"/>
            <a:ext cx="1823124" cy="40384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5"/>
          <p:cNvSpPr/>
          <p:nvPr/>
        </p:nvSpPr>
        <p:spPr>
          <a:xfrm>
            <a:off x="3753878" y="2648850"/>
            <a:ext cx="1415772" cy="830997"/>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zh-TW" altLang="en-US" sz="2400" dirty="0">
                <a:solidFill>
                  <a:srgbClr val="0000FF"/>
                </a:solidFill>
                <a:latin typeface="華康新特明體" panose="02020909000000000000" pitchFamily="49" charset="-120"/>
                <a:ea typeface="華康新特明體" panose="02020909000000000000" pitchFamily="49" charset="-120"/>
              </a:rPr>
              <a:t>商業經營</a:t>
            </a:r>
            <a:br>
              <a:rPr lang="en-US" altLang="zh-TW" sz="2400" dirty="0">
                <a:solidFill>
                  <a:srgbClr val="0000FF"/>
                </a:solidFill>
                <a:latin typeface="華康新特明體" panose="02020909000000000000" pitchFamily="49" charset="-120"/>
                <a:ea typeface="華康新特明體" panose="02020909000000000000" pitchFamily="49" charset="-120"/>
              </a:rPr>
            </a:br>
            <a:r>
              <a:rPr lang="zh-TW" altLang="en-US" sz="2400" dirty="0">
                <a:solidFill>
                  <a:srgbClr val="0000FF"/>
                </a:solidFill>
                <a:latin typeface="華康新特明體" panose="02020909000000000000" pitchFamily="49" charset="-120"/>
                <a:ea typeface="華康新特明體" panose="02020909000000000000" pitchFamily="49" charset="-120"/>
              </a:rPr>
              <a:t>門市服務</a:t>
            </a:r>
          </a:p>
        </p:txBody>
      </p:sp>
      <p:sp>
        <p:nvSpPr>
          <p:cNvPr id="13" name="Rectangle 16"/>
          <p:cNvSpPr/>
          <p:nvPr/>
        </p:nvSpPr>
        <p:spPr>
          <a:xfrm>
            <a:off x="3742180" y="4196859"/>
            <a:ext cx="1415773" cy="461665"/>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rgbClr val="0000FF"/>
                </a:solidFill>
                <a:latin typeface="華康新特明體" panose="02020909000000000000" pitchFamily="49" charset="-120"/>
                <a:ea typeface="華康新特明體" panose="02020909000000000000" pitchFamily="49" charset="-120"/>
              </a:rPr>
              <a:t>物流管理</a:t>
            </a:r>
          </a:p>
        </p:txBody>
      </p:sp>
      <p:sp>
        <p:nvSpPr>
          <p:cNvPr id="14" name="Rectangle 17"/>
          <p:cNvSpPr/>
          <p:nvPr/>
        </p:nvSpPr>
        <p:spPr>
          <a:xfrm>
            <a:off x="3776785" y="5890152"/>
            <a:ext cx="1416050" cy="461962"/>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rgbClr val="0000FF"/>
                </a:solidFill>
                <a:latin typeface="華康新特明體" panose="02020909000000000000" pitchFamily="49" charset="-120"/>
                <a:ea typeface="華康新特明體" panose="02020909000000000000" pitchFamily="49" charset="-120"/>
              </a:rPr>
              <a:t>電子商務</a:t>
            </a:r>
          </a:p>
        </p:txBody>
      </p:sp>
      <p:cxnSp>
        <p:nvCxnSpPr>
          <p:cNvPr id="54" name="Elbow Connector 12"/>
          <p:cNvCxnSpPr>
            <a:stCxn id="33797" idx="3"/>
            <a:endCxn id="42" idx="1"/>
          </p:cNvCxnSpPr>
          <p:nvPr/>
        </p:nvCxnSpPr>
        <p:spPr>
          <a:xfrm flipV="1">
            <a:off x="3556842" y="3906418"/>
            <a:ext cx="1835623" cy="21437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12"/>
          <p:cNvCxnSpPr>
            <a:stCxn id="33798" idx="3"/>
            <a:endCxn id="43" idx="1"/>
          </p:cNvCxnSpPr>
          <p:nvPr/>
        </p:nvCxnSpPr>
        <p:spPr>
          <a:xfrm>
            <a:off x="3610817" y="5771793"/>
            <a:ext cx="1805847"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0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right)">
                                      <p:cBhvr>
                                        <p:cTn id="20" dur="500"/>
                                        <p:tgtEl>
                                          <p:spTgt spid="38"/>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right)">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5" grpId="0" animBg="1"/>
      <p:bldP spid="39" grpId="0" animBg="1"/>
      <p:bldP spid="12" grpId="0" animBg="1"/>
      <p:bldP spid="13" grpId="0" animBg="1"/>
      <p:bldP spid="1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華康新特明體" panose="02020909000000000000" pitchFamily="49" charset="-120"/>
                <a:ea typeface="華康新特明體" panose="02020909000000000000" pitchFamily="49" charset="-120"/>
              </a:rPr>
              <a:t>食品加工</a:t>
            </a:r>
          </a:p>
        </p:txBody>
      </p:sp>
      <p:sp>
        <p:nvSpPr>
          <p:cNvPr id="6" name="矩形 5"/>
          <p:cNvSpPr/>
          <p:nvPr/>
        </p:nvSpPr>
        <p:spPr>
          <a:xfrm>
            <a:off x="5101626" y="4087447"/>
            <a:ext cx="1376513" cy="442035"/>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華康新特明體" panose="02020909000000000000" pitchFamily="49" charset="-120"/>
                <a:ea typeface="華康新特明體" panose="02020909000000000000" pitchFamily="49" charset="-120"/>
              </a:rPr>
              <a:t>食品營養</a:t>
            </a:r>
          </a:p>
        </p:txBody>
      </p:sp>
      <p:pic>
        <p:nvPicPr>
          <p:cNvPr id="13" name="Picture 11" descr="IMG_1791"/>
          <p:cNvPicPr preferRelativeResize="0">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rgbClr val="0000FF"/>
                </a:solidFill>
                <a:latin typeface="華康新特明體" panose="02020909000000000000" pitchFamily="49" charset="-120"/>
                <a:ea typeface="華康新特明體" panose="02020909000000000000" pitchFamily="49" charset="-120"/>
              </a:rPr>
              <a:t>稻米栽培</a:t>
            </a:r>
            <a:endParaRPr lang="en-US" altLang="zh-TW" sz="2400" dirty="0">
              <a:solidFill>
                <a:srgbClr val="0000FF"/>
              </a:solidFill>
              <a:latin typeface="華康新特明體" panose="02020909000000000000" pitchFamily="49" charset="-120"/>
              <a:ea typeface="華康新特明體" panose="02020909000000000000" pitchFamily="49" charset="-120"/>
            </a:endParaRPr>
          </a:p>
          <a:p>
            <a:r>
              <a:rPr lang="zh-TW" altLang="en-US" sz="2400" dirty="0">
                <a:solidFill>
                  <a:srgbClr val="0000FF"/>
                </a:solidFill>
                <a:latin typeface="華康新特明體" panose="02020909000000000000" pitchFamily="49" charset="-120"/>
                <a:ea typeface="華康新特明體" panose="02020909000000000000" pitchFamily="49"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dirty="0"/>
              <a:t>專業群科分析－</a:t>
            </a:r>
            <a:r>
              <a:rPr kumimoji="0" lang="zh-TW" altLang="en-US" sz="3600" dirty="0">
                <a:solidFill>
                  <a:schemeClr val="accent6">
                    <a:lumMod val="75000"/>
                  </a:schemeClr>
                </a:solidFill>
              </a:rPr>
              <a:t>以御飯糰為例 </a:t>
            </a:r>
            <a:r>
              <a:rPr kumimoji="0" lang="en-US" altLang="zh-TW" sz="3600" dirty="0">
                <a:solidFill>
                  <a:schemeClr val="accent6">
                    <a:lumMod val="75000"/>
                  </a:schemeClr>
                </a:solidFill>
              </a:rPr>
              <a:t>1/3</a:t>
            </a:r>
            <a:endParaRPr kumimoji="0" lang="zh-TW" altLang="en-US" sz="3600" dirty="0">
              <a:cs typeface="Arial Unicode MS" panose="020B0604020202020204" pitchFamily="34" charset="-120"/>
            </a:endParaRPr>
          </a:p>
        </p:txBody>
      </p:sp>
    </p:spTree>
    <p:extLst>
      <p:ext uri="{BB962C8B-B14F-4D97-AF65-F5344CB8AC3E}">
        <p14:creationId xmlns:p14="http://schemas.microsoft.com/office/powerpoint/2010/main" val="39092858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83939" y="3528451"/>
            <a:ext cx="1872210" cy="1248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0" y="5204633"/>
            <a:ext cx="1809715" cy="1248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3228407" y="6163470"/>
            <a:ext cx="1376513" cy="442035"/>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華康新特明體" panose="02020909000000000000" pitchFamily="49" charset="-120"/>
                <a:ea typeface="華康新特明體" panose="02020909000000000000" pitchFamily="49" charset="-120"/>
              </a:rPr>
              <a:t>食品加工</a:t>
            </a:r>
          </a:p>
        </p:txBody>
      </p:sp>
      <p:sp>
        <p:nvSpPr>
          <p:cNvPr id="6" name="矩形 5"/>
          <p:cNvSpPr/>
          <p:nvPr/>
        </p:nvSpPr>
        <p:spPr>
          <a:xfrm>
            <a:off x="3283994" y="4445971"/>
            <a:ext cx="1376513" cy="442035"/>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華康新特明體" panose="02020909000000000000" pitchFamily="49" charset="-120"/>
                <a:ea typeface="華康新特明體" panose="02020909000000000000" pitchFamily="49" charset="-120"/>
              </a:rPr>
              <a:t>食品營養</a:t>
            </a:r>
          </a:p>
        </p:txBody>
      </p:sp>
      <p:pic>
        <p:nvPicPr>
          <p:cNvPr id="13" name="Picture 11" descr="IMG_1791"/>
          <p:cNvPicPr preferRelativeResize="0">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97631" y="1765442"/>
            <a:ext cx="1872210" cy="1314125"/>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3228407" y="2507076"/>
            <a:ext cx="1402533" cy="811367"/>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rgbClr val="0000FF"/>
                </a:solidFill>
                <a:latin typeface="華康新特明體" panose="02020909000000000000" pitchFamily="49" charset="-120"/>
                <a:ea typeface="華康新特明體" panose="02020909000000000000" pitchFamily="49" charset="-120"/>
              </a:rPr>
              <a:t>稻米栽培</a:t>
            </a:r>
            <a:endParaRPr lang="en-US" altLang="zh-TW" sz="2400" dirty="0">
              <a:solidFill>
                <a:srgbClr val="0000FF"/>
              </a:solidFill>
              <a:latin typeface="華康新特明體" panose="02020909000000000000" pitchFamily="49" charset="-120"/>
              <a:ea typeface="華康新特明體" panose="02020909000000000000" pitchFamily="49" charset="-120"/>
            </a:endParaRPr>
          </a:p>
          <a:p>
            <a:r>
              <a:rPr lang="zh-TW" altLang="en-US" sz="2400" dirty="0">
                <a:solidFill>
                  <a:srgbClr val="0000FF"/>
                </a:solidFill>
                <a:latin typeface="華康新特明體" panose="02020909000000000000" pitchFamily="49" charset="-120"/>
                <a:ea typeface="華康新特明體" panose="02020909000000000000" pitchFamily="49" charset="-120"/>
              </a:rPr>
              <a:t>米食加工</a:t>
            </a:r>
          </a:p>
        </p:txBody>
      </p:sp>
      <p:cxnSp>
        <p:nvCxnSpPr>
          <p:cNvPr id="9" name="肘形接點 8"/>
          <p:cNvCxnSpPr>
            <a:stCxn id="1026" idx="2"/>
            <a:endCxn id="13" idx="1"/>
          </p:cNvCxnSpPr>
          <p:nvPr/>
        </p:nvCxnSpPr>
        <p:spPr>
          <a:xfrm rot="16200000" flipH="1">
            <a:off x="1471693" y="1796567"/>
            <a:ext cx="243696" cy="10081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599839" y="2668421"/>
            <a:ext cx="1973712" cy="99448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218497" y="3486758"/>
            <a:ext cx="3650176" cy="103427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Picture 2" descr="http://www.dghs.ptc.edu.tw/Subject/Skill/attachments/FCKUpload/DSC01867.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084168" y="4709956"/>
            <a:ext cx="1956140" cy="1467105"/>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7448699" y="5785146"/>
            <a:ext cx="1427809" cy="380480"/>
          </a:xfrm>
          <a:prstGeom prst="rect">
            <a:avLst/>
          </a:prstGeom>
          <a:solidFill>
            <a:srgbClr val="FFFF99"/>
          </a:solidFill>
        </p:spPr>
        <p:style>
          <a:lnRef idx="1">
            <a:schemeClr val="accent5"/>
          </a:lnRef>
          <a:fillRef idx="2">
            <a:schemeClr val="accent5"/>
          </a:fillRef>
          <a:effectRef idx="1">
            <a:schemeClr val="accent5"/>
          </a:effectRef>
          <a:fontRef idx="minor">
            <a:schemeClr val="dk1"/>
          </a:fontRef>
        </p:style>
        <p:txBody>
          <a:bodyPr wrap="none" lIns="72000" tIns="36000" rIns="72000" bIns="36000">
            <a:spAutoFit/>
          </a:bodyPr>
          <a:lstStyle/>
          <a:p>
            <a:r>
              <a:rPr lang="zh-TW" altLang="en-US" sz="2000" dirty="0">
                <a:solidFill>
                  <a:schemeClr val="dk1"/>
                </a:solidFill>
                <a:latin typeface="華康新特明體" panose="02020909000000000000" pitchFamily="49" charset="-120"/>
                <a:ea typeface="華康新特明體" panose="02020909000000000000" pitchFamily="49" charset="-120"/>
              </a:rPr>
              <a:t>食品加工科</a:t>
            </a:r>
          </a:p>
        </p:txBody>
      </p:sp>
      <p:cxnSp>
        <p:nvCxnSpPr>
          <p:cNvPr id="20" name="肘形接點 19"/>
          <p:cNvCxnSpPr>
            <a:stCxn id="1030" idx="3"/>
            <a:endCxn id="22" idx="1"/>
          </p:cNvCxnSpPr>
          <p:nvPr/>
        </p:nvCxnSpPr>
        <p:spPr>
          <a:xfrm flipV="1">
            <a:off x="3933445" y="5443509"/>
            <a:ext cx="2150723" cy="38547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2" descr="http://www.ravs.ntct.edu.tw/manage/rscript/life/upload/2005/941021PICT0006.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51916" y="2981764"/>
            <a:ext cx="1970217" cy="147766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7472892" y="3588658"/>
            <a:ext cx="1427809" cy="996033"/>
          </a:xfrm>
          <a:prstGeom prst="rect">
            <a:avLst/>
          </a:prstGeom>
          <a:solidFill>
            <a:srgbClr val="FFFF99"/>
          </a:solidFill>
        </p:spPr>
        <p:style>
          <a:lnRef idx="1">
            <a:schemeClr val="accent5"/>
          </a:lnRef>
          <a:fillRef idx="2">
            <a:schemeClr val="accent5"/>
          </a:fillRef>
          <a:effectRef idx="1">
            <a:schemeClr val="accent5"/>
          </a:effectRef>
          <a:fontRef idx="minor">
            <a:schemeClr val="dk1"/>
          </a:fontRef>
        </p:style>
        <p:txBody>
          <a:bodyPr wrap="none" lIns="72000" tIns="36000" rIns="72000" bIns="36000">
            <a:spAutoFit/>
          </a:bodyPr>
          <a:lstStyle/>
          <a:p>
            <a:r>
              <a:rPr lang="zh-TW" altLang="en-US" sz="2000" dirty="0">
                <a:latin typeface="華康新特明體" panose="02020909000000000000" pitchFamily="49" charset="-120"/>
                <a:ea typeface="華康新特明體" panose="02020909000000000000" pitchFamily="49" charset="-120"/>
              </a:rPr>
              <a:t>餐飲管理科</a:t>
            </a:r>
            <a:endParaRPr lang="en-US" altLang="zh-TW" sz="2000" dirty="0">
              <a:latin typeface="華康新特明體" panose="02020909000000000000" pitchFamily="49" charset="-120"/>
              <a:ea typeface="華康新特明體" panose="02020909000000000000" pitchFamily="49" charset="-120"/>
            </a:endParaRPr>
          </a:p>
          <a:p>
            <a:r>
              <a:rPr lang="zh-TW" altLang="en-US" sz="2000" dirty="0">
                <a:latin typeface="華康新特明體" panose="02020909000000000000" pitchFamily="49" charset="-120"/>
                <a:ea typeface="華康新特明體" panose="02020909000000000000" pitchFamily="49" charset="-120"/>
              </a:rPr>
              <a:t>食品科</a:t>
            </a:r>
          </a:p>
          <a:p>
            <a:r>
              <a:rPr lang="zh-TW" altLang="en-US" sz="2000" dirty="0">
                <a:solidFill>
                  <a:schemeClr val="dk1"/>
                </a:solidFill>
                <a:latin typeface="華康新特明體" panose="02020909000000000000" pitchFamily="49" charset="-120"/>
                <a:ea typeface="華康新特明體" panose="02020909000000000000" pitchFamily="49" charset="-120"/>
              </a:rPr>
              <a:t>家政</a:t>
            </a:r>
            <a:r>
              <a:rPr lang="zh-TW" altLang="en-US" sz="2000" dirty="0">
                <a:latin typeface="華康新特明體" panose="02020909000000000000" pitchFamily="49" charset="-120"/>
                <a:ea typeface="華康新特明體" panose="02020909000000000000" pitchFamily="49" charset="-120"/>
              </a:rPr>
              <a:t>科</a:t>
            </a:r>
            <a:endParaRPr lang="en-US" altLang="zh-TW" sz="2000" dirty="0">
              <a:latin typeface="華康新特明體" panose="02020909000000000000" pitchFamily="49" charset="-120"/>
              <a:ea typeface="華康新特明體" panose="02020909000000000000" pitchFamily="49" charset="-120"/>
            </a:endParaRPr>
          </a:p>
        </p:txBody>
      </p:sp>
      <p:cxnSp>
        <p:nvCxnSpPr>
          <p:cNvPr id="10" name="肘形接點 9"/>
          <p:cNvCxnSpPr>
            <a:stCxn id="1029" idx="3"/>
            <a:endCxn id="2" idx="1"/>
          </p:cNvCxnSpPr>
          <p:nvPr/>
        </p:nvCxnSpPr>
        <p:spPr>
          <a:xfrm flipV="1">
            <a:off x="3956149" y="3720596"/>
            <a:ext cx="2095767" cy="43192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1028" name="Picture 4" descr="http://www.epochtimes.com/i6/1004060847391497.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051916" y="1299396"/>
            <a:ext cx="1968166" cy="147612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肘形接點 15"/>
          <p:cNvCxnSpPr>
            <a:stCxn id="13" idx="3"/>
            <a:endCxn id="1028" idx="1"/>
          </p:cNvCxnSpPr>
          <p:nvPr/>
        </p:nvCxnSpPr>
        <p:spPr>
          <a:xfrm flipV="1">
            <a:off x="3969841" y="2037458"/>
            <a:ext cx="2082075" cy="38504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7413911" y="2092982"/>
            <a:ext cx="1440160" cy="688256"/>
          </a:xfrm>
          <a:prstGeom prst="rect">
            <a:avLst/>
          </a:prstGeom>
          <a:solidFill>
            <a:srgbClr val="FFFF99"/>
          </a:solidFill>
        </p:spPr>
        <p:style>
          <a:lnRef idx="1">
            <a:schemeClr val="accent5"/>
          </a:lnRef>
          <a:fillRef idx="2">
            <a:schemeClr val="accent5"/>
          </a:fillRef>
          <a:effectRef idx="1">
            <a:schemeClr val="accent5"/>
          </a:effectRef>
          <a:fontRef idx="minor">
            <a:schemeClr val="dk1"/>
          </a:fontRef>
        </p:style>
        <p:txBody>
          <a:bodyPr wrap="square" lIns="72000" tIns="36000" rIns="72000" bIns="36000">
            <a:spAutoFit/>
          </a:bodyPr>
          <a:lstStyle/>
          <a:p>
            <a:r>
              <a:rPr lang="zh-TW" altLang="en-US" sz="2000" dirty="0">
                <a:solidFill>
                  <a:schemeClr val="dk1"/>
                </a:solidFill>
                <a:latin typeface="華康新特明體" panose="02020909000000000000" pitchFamily="49" charset="-120"/>
                <a:ea typeface="華康新特明體" panose="02020909000000000000" pitchFamily="49" charset="-120"/>
              </a:rPr>
              <a:t>農場經營科</a:t>
            </a:r>
            <a:endParaRPr lang="en-US" altLang="zh-TW" sz="2000" dirty="0">
              <a:solidFill>
                <a:schemeClr val="dk1"/>
              </a:solidFill>
              <a:latin typeface="華康新特明體" panose="02020909000000000000" pitchFamily="49" charset="-120"/>
              <a:ea typeface="華康新特明體" panose="02020909000000000000" pitchFamily="49" charset="-120"/>
            </a:endParaRPr>
          </a:p>
          <a:p>
            <a:r>
              <a:rPr lang="zh-TW" altLang="en-US" sz="2000" dirty="0">
                <a:latin typeface="華康新特明體" panose="02020909000000000000" pitchFamily="49" charset="-120"/>
                <a:ea typeface="華康新特明體" panose="02020909000000000000" pitchFamily="49" charset="-120"/>
              </a:rPr>
              <a:t>食品加工科</a:t>
            </a:r>
            <a:r>
              <a:rPr lang="zh-TW" altLang="en-US" sz="2000" dirty="0">
                <a:solidFill>
                  <a:schemeClr val="dk1"/>
                </a:solidFill>
                <a:latin typeface="華康新特明體" panose="02020909000000000000" pitchFamily="49" charset="-120"/>
                <a:ea typeface="華康新特明體" panose="02020909000000000000" pitchFamily="49" charset="-120"/>
              </a:rPr>
              <a:t> </a:t>
            </a:r>
          </a:p>
        </p:txBody>
      </p:sp>
      <p:cxnSp>
        <p:nvCxnSpPr>
          <p:cNvPr id="19" name="肘形接點 18"/>
          <p:cNvCxnSpPr>
            <a:stCxn id="13" idx="3"/>
            <a:endCxn id="2" idx="1"/>
          </p:cNvCxnSpPr>
          <p:nvPr/>
        </p:nvCxnSpPr>
        <p:spPr>
          <a:xfrm>
            <a:off x="3969841" y="2422505"/>
            <a:ext cx="2082075" cy="129809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dirty="0"/>
              <a:t>專業群科分析－</a:t>
            </a:r>
            <a:r>
              <a:rPr kumimoji="0" lang="zh-TW" altLang="en-US" sz="3600" dirty="0">
                <a:solidFill>
                  <a:schemeClr val="accent6">
                    <a:lumMod val="75000"/>
                  </a:schemeClr>
                </a:solidFill>
              </a:rPr>
              <a:t>以御飯糰為例 </a:t>
            </a:r>
            <a:r>
              <a:rPr kumimoji="0" lang="en-US" altLang="zh-TW" sz="3600" dirty="0">
                <a:solidFill>
                  <a:schemeClr val="accent6">
                    <a:lumMod val="75000"/>
                  </a:schemeClr>
                </a:solidFill>
              </a:rPr>
              <a:t>2/3</a:t>
            </a:r>
            <a:endParaRPr kumimoji="0" lang="zh-TW" altLang="en-US" sz="3600" dirty="0">
              <a:cs typeface="Arial Unicode MS" panose="020B0604020202020204" pitchFamily="34" charset="-120"/>
            </a:endParaRPr>
          </a:p>
        </p:txBody>
      </p:sp>
    </p:spTree>
    <p:extLst>
      <p:ext uri="{BB962C8B-B14F-4D97-AF65-F5344CB8AC3E}">
        <p14:creationId xmlns:p14="http://schemas.microsoft.com/office/powerpoint/2010/main" val="2519579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p:txBody>
          <a:bodyPr>
            <a:noAutofit/>
          </a:bodyPr>
          <a:lstStyle/>
          <a:p>
            <a:r>
              <a:rPr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a:t>
            </a:r>
            <a:r>
              <a:rPr lang="zh-TW" altLang="en-US" sz="40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同</a:t>
            </a:r>
            <a:r>
              <a:rPr lang="zh-TW" altLang="en-US" sz="40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a:t>
            </a:r>
            <a:r>
              <a:rPr lang="zh-TW" altLang="en-US" sz="40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a:t>
            </a:r>
            <a:r>
              <a:rPr lang="zh-TW" altLang="en-US" sz="4000" b="1" dirty="0">
                <a:solidFill>
                  <a:schemeClr val="accent2"/>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質</a:t>
            </a: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000" b="1" dirty="0">
                <a:solidFill>
                  <a:srgbClr val="E4A128"/>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a:t>
            </a:r>
            <a:r>
              <a:rPr lang="zh-TW" altLang="en-US" sz="4000" b="1"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就</a:t>
            </a:r>
            <a:r>
              <a:rPr lang="zh-TW" altLang="en-US" sz="4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各</a:t>
            </a:r>
            <a:r>
              <a:rPr lang="zh-TW" altLang="en-US" sz="4000" b="1" dirty="0">
                <a:solidFill>
                  <a:srgbClr val="A5FDA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樣</a:t>
            </a:r>
            <a:r>
              <a:rPr lang="zh-TW" altLang="en-US" sz="4000" b="1"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a:t>
            </a:r>
            <a:r>
              <a:rPr lang="zh-TW" altLang="en-US" sz="4000" b="1" dirty="0">
                <a:solidFill>
                  <a:srgbClr val="92D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a:t>
            </a:r>
            <a:r>
              <a:rPr lang="zh-TW" altLang="en-US" sz="40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才</a:t>
            </a:r>
          </a:p>
        </p:txBody>
      </p:sp>
      <p:pic>
        <p:nvPicPr>
          <p:cNvPr id="7" name="Picture 2" descr="C:\Users\user\Desktop\名人1.jpg"/>
          <p:cNvPicPr>
            <a:picLocks noGrp="1" noChangeAspect="1" noChangeArrowheads="1"/>
          </p:cNvPicPr>
          <p:nvPr>
            <p:ph idx="4294967295"/>
          </p:nvPr>
        </p:nvPicPr>
        <p:blipFill rotWithShape="1">
          <a:blip r:embed="rId3" cstate="print">
            <a:extLst>
              <a:ext uri="{BEBA8EAE-BF5A-486C-A8C5-ECC9F3942E4B}">
                <a14:imgProps xmlns:a14="http://schemas.microsoft.com/office/drawing/2010/main">
                  <a14:imgLayer r:embed="rId4">
                    <a14:imgEffect>
                      <a14:backgroundRemoval t="0" b="100000" l="7760" r="100000"/>
                    </a14:imgEffect>
                  </a14:imgLayer>
                </a14:imgProps>
              </a:ext>
              <a:ext uri="{28A0092B-C50C-407E-A947-70E740481C1C}">
                <a14:useLocalDpi xmlns:a14="http://schemas.microsoft.com/office/drawing/2010/main" val="0"/>
              </a:ext>
            </a:extLst>
          </a:blip>
          <a:srcRect/>
          <a:stretch/>
        </p:blipFill>
        <p:spPr bwMode="auto">
          <a:xfrm>
            <a:off x="259106" y="1705301"/>
            <a:ext cx="3092551" cy="218066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8" name="Picture 3" descr="C:\Users\user\Desktop\名人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9060" y="1669558"/>
            <a:ext cx="3384376" cy="225214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262B2AFC-D9B7-480A-9491-49956E22AFA4}"/>
              </a:ext>
            </a:extLst>
          </p:cNvPr>
          <p:cNvSpPr txBox="1"/>
          <p:nvPr/>
        </p:nvSpPr>
        <p:spPr>
          <a:xfrm>
            <a:off x="274921" y="1379974"/>
            <a:ext cx="3384376" cy="369332"/>
          </a:xfrm>
          <a:prstGeom prst="rect">
            <a:avLst/>
          </a:prstGeom>
          <a:noFill/>
        </p:spPr>
        <p:txBody>
          <a:bodyPr wrap="square">
            <a:spAutoFit/>
          </a:bodyPr>
          <a:lstStyle/>
          <a:p>
            <a:pPr algn="l" fontAlgn="t"/>
            <a:r>
              <a:rPr lang="zh-TW" altLang="en-US" i="0" u="sng" dirty="0">
                <a:solidFill>
                  <a:srgbClr val="FA2B5C"/>
                </a:solidFill>
                <a:effectLst>
                  <a:outerShdw blurRad="38100" dist="38100" dir="2700000" algn="tl">
                    <a:srgbClr val="000000">
                      <a:alpha val="43137"/>
                    </a:srgbClr>
                  </a:outerShdw>
                </a:effectLst>
                <a:highlight>
                  <a:srgbClr val="FFFF00"/>
                </a:highlight>
                <a:latin typeface="arial" panose="020B0604020202020204" pitchFamily="34" charset="0"/>
                <a:hlinkClick r:id="rId6">
                  <a:extLst>
                    <a:ext uri="{A12FA001-AC4F-418D-AE19-62706E023703}">
                      <ahyp:hlinkClr xmlns:ahyp="http://schemas.microsoft.com/office/drawing/2018/hyperlinkcolor" val="tx"/>
                    </a:ext>
                  </a:extLst>
                </a:hlinkClick>
              </a:rPr>
              <a:t>史蒂夫</a:t>
            </a:r>
            <a:r>
              <a:rPr lang="en-US" altLang="zh-TW" i="0" u="sng" dirty="0">
                <a:solidFill>
                  <a:srgbClr val="FA2B5C"/>
                </a:solidFill>
                <a:effectLst>
                  <a:outerShdw blurRad="38100" dist="38100" dir="2700000" algn="tl">
                    <a:srgbClr val="000000">
                      <a:alpha val="43137"/>
                    </a:srgbClr>
                  </a:outerShdw>
                </a:effectLst>
                <a:highlight>
                  <a:srgbClr val="FFFF00"/>
                </a:highlight>
                <a:latin typeface="arial" panose="020B0604020202020204" pitchFamily="34" charset="0"/>
                <a:hlinkClick r:id="rId6">
                  <a:extLst>
                    <a:ext uri="{A12FA001-AC4F-418D-AE19-62706E023703}">
                      <ahyp:hlinkClr xmlns:ahyp="http://schemas.microsoft.com/office/drawing/2018/hyperlinkcolor" val="tx"/>
                    </a:ext>
                  </a:extLst>
                </a:hlinkClick>
              </a:rPr>
              <a:t>·</a:t>
            </a:r>
            <a:r>
              <a:rPr lang="zh-TW" altLang="en-US" i="0" u="sng"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hlinkClick r:id="rId6">
                  <a:extLst>
                    <a:ext uri="{A12FA001-AC4F-418D-AE19-62706E023703}">
                      <ahyp:hlinkClr xmlns:ahyp="http://schemas.microsoft.com/office/drawing/2018/hyperlinkcolor" val="tx"/>
                    </a:ext>
                  </a:extLst>
                </a:hlinkClick>
              </a:rPr>
              <a:t>賈伯斯</a:t>
            </a:r>
            <a:r>
              <a:rPr lang="zh-TW" altLang="en-US"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a:t>
            </a:r>
            <a:r>
              <a:rPr lang="en-US" altLang="zh-TW"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Steve Jobs</a:t>
            </a:r>
            <a:r>
              <a:rPr lang="zh-TW" altLang="en-US"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a:t>
            </a:r>
            <a:endParaRPr lang="zh-TW" altLang="en-US" i="0" u="sng"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hlinkClick r:id="rId6">
                <a:extLst>
                  <a:ext uri="{A12FA001-AC4F-418D-AE19-62706E023703}">
                    <ahyp:hlinkClr xmlns:ahyp="http://schemas.microsoft.com/office/drawing/2018/hyperlinkcolor" val="tx"/>
                  </a:ext>
                </a:extLst>
              </a:hlinkClick>
            </a:endParaRPr>
          </a:p>
        </p:txBody>
      </p:sp>
      <p:sp>
        <p:nvSpPr>
          <p:cNvPr id="10" name="文字方塊 9">
            <a:extLst>
              <a:ext uri="{FF2B5EF4-FFF2-40B4-BE49-F238E27FC236}">
                <a16:creationId xmlns:a16="http://schemas.microsoft.com/office/drawing/2014/main" id="{104E2A67-8F89-429E-AD0D-0F84167C7DE4}"/>
              </a:ext>
            </a:extLst>
          </p:cNvPr>
          <p:cNvSpPr txBox="1"/>
          <p:nvPr/>
        </p:nvSpPr>
        <p:spPr>
          <a:xfrm>
            <a:off x="5171761" y="1292057"/>
            <a:ext cx="3512594" cy="369332"/>
          </a:xfrm>
          <a:prstGeom prst="rect">
            <a:avLst/>
          </a:prstGeom>
          <a:noFill/>
        </p:spPr>
        <p:txBody>
          <a:bodyPr wrap="square">
            <a:spAutoFit/>
          </a:bodyPr>
          <a:lstStyle/>
          <a:p>
            <a:r>
              <a:rPr lang="zh-TW" altLang="en-US" i="0" dirty="0">
                <a:solidFill>
                  <a:srgbClr val="FF0000"/>
                </a:solidFill>
                <a:effectLst/>
                <a:highlight>
                  <a:srgbClr val="FFFF00"/>
                </a:highlight>
                <a:latin typeface="arial" panose="020B0604020202020204" pitchFamily="34" charset="0"/>
              </a:rPr>
              <a:t>馬克</a:t>
            </a:r>
            <a:r>
              <a:rPr lang="en-US" altLang="zh-TW" i="0" dirty="0">
                <a:solidFill>
                  <a:srgbClr val="FF0000"/>
                </a:solidFill>
                <a:effectLst/>
                <a:highlight>
                  <a:srgbClr val="FFFF00"/>
                </a:highlight>
                <a:latin typeface="arial" panose="020B0604020202020204" pitchFamily="34" charset="0"/>
              </a:rPr>
              <a:t>·</a:t>
            </a:r>
            <a:r>
              <a:rPr lang="zh-TW" altLang="en-US" i="0" dirty="0">
                <a:solidFill>
                  <a:srgbClr val="FF0000"/>
                </a:solidFill>
                <a:effectLst/>
                <a:highlight>
                  <a:srgbClr val="FFFF00"/>
                </a:highlight>
                <a:latin typeface="arial" panose="020B0604020202020204" pitchFamily="34" charset="0"/>
              </a:rPr>
              <a:t>祖克柏 </a:t>
            </a:r>
            <a:r>
              <a:rPr lang="en-US" altLang="zh-TW" i="0" dirty="0">
                <a:solidFill>
                  <a:srgbClr val="FF0000"/>
                </a:solidFill>
                <a:effectLst/>
                <a:highlight>
                  <a:srgbClr val="FFFF00"/>
                </a:highlight>
                <a:latin typeface="arial" panose="020B0604020202020204" pitchFamily="34" charset="0"/>
              </a:rPr>
              <a:t>(Mark Zuckerberg)</a:t>
            </a:r>
            <a:endParaRPr lang="zh-TW" altLang="en-US" dirty="0">
              <a:solidFill>
                <a:srgbClr val="FF0000"/>
              </a:solidFill>
              <a:highlight>
                <a:srgbClr val="FFFF00"/>
              </a:highlight>
            </a:endParaRPr>
          </a:p>
        </p:txBody>
      </p:sp>
      <p:pic>
        <p:nvPicPr>
          <p:cNvPr id="6" name="圖片 5">
            <a:extLst>
              <a:ext uri="{FF2B5EF4-FFF2-40B4-BE49-F238E27FC236}">
                <a16:creationId xmlns:a16="http://schemas.microsoft.com/office/drawing/2014/main" id="{17B42B37-1C48-4FAD-9FD7-6E741F885C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106" y="4017374"/>
            <a:ext cx="3224945" cy="2146054"/>
          </a:xfrm>
          <a:prstGeom prst="rect">
            <a:avLst/>
          </a:prstGeom>
        </p:spPr>
      </p:pic>
      <p:sp>
        <p:nvSpPr>
          <p:cNvPr id="13" name="文字方塊 12">
            <a:extLst>
              <a:ext uri="{FF2B5EF4-FFF2-40B4-BE49-F238E27FC236}">
                <a16:creationId xmlns:a16="http://schemas.microsoft.com/office/drawing/2014/main" id="{CA28CC22-97AD-4DA8-9C0D-F70E788C4506}"/>
              </a:ext>
            </a:extLst>
          </p:cNvPr>
          <p:cNvSpPr txBox="1"/>
          <p:nvPr/>
        </p:nvSpPr>
        <p:spPr>
          <a:xfrm>
            <a:off x="463030" y="6273843"/>
            <a:ext cx="2817095" cy="369332"/>
          </a:xfrm>
          <a:prstGeom prst="rect">
            <a:avLst/>
          </a:prstGeom>
          <a:noFill/>
        </p:spPr>
        <p:txBody>
          <a:bodyPr wrap="square">
            <a:spAutoFit/>
          </a:bodyPr>
          <a:lstStyle/>
          <a:p>
            <a:r>
              <a:rPr lang="zh-TW" altLang="en-US"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伊隆</a:t>
            </a:r>
            <a:r>
              <a:rPr lang="en-US" altLang="zh-TW"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a:t>
            </a:r>
            <a:r>
              <a:rPr lang="zh-TW" altLang="en-US"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馬斯克（</a:t>
            </a:r>
            <a:r>
              <a:rPr lang="en-US" altLang="zh-TW"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Elon Musk</a:t>
            </a:r>
            <a:r>
              <a:rPr lang="zh-TW" altLang="en-US"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a:t>
            </a:r>
            <a:endParaRPr lang="zh-TW" altLang="en-US" dirty="0">
              <a:solidFill>
                <a:srgbClr val="FF0000"/>
              </a:solidFill>
              <a:effectLst>
                <a:outerShdw blurRad="38100" dist="38100" dir="2700000" algn="tl">
                  <a:srgbClr val="000000">
                    <a:alpha val="43137"/>
                  </a:srgbClr>
                </a:outerShdw>
              </a:effectLst>
              <a:highlight>
                <a:srgbClr val="FFFF00"/>
              </a:highlight>
            </a:endParaRPr>
          </a:p>
        </p:txBody>
      </p:sp>
      <p:pic>
        <p:nvPicPr>
          <p:cNvPr id="14" name="圖片 13">
            <a:extLst>
              <a:ext uri="{FF2B5EF4-FFF2-40B4-BE49-F238E27FC236}">
                <a16:creationId xmlns:a16="http://schemas.microsoft.com/office/drawing/2014/main" id="{2DB2DCA8-F808-4D91-8085-BE03E53C7B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1257" y="4045288"/>
            <a:ext cx="3593601" cy="2413221"/>
          </a:xfrm>
          <a:prstGeom prst="rect">
            <a:avLst/>
          </a:prstGeom>
        </p:spPr>
      </p:pic>
      <p:sp>
        <p:nvSpPr>
          <p:cNvPr id="16" name="文字方塊 15">
            <a:extLst>
              <a:ext uri="{FF2B5EF4-FFF2-40B4-BE49-F238E27FC236}">
                <a16:creationId xmlns:a16="http://schemas.microsoft.com/office/drawing/2014/main" id="{8E7238F8-4173-4B8D-A217-412DCE962F7D}"/>
              </a:ext>
            </a:extLst>
          </p:cNvPr>
          <p:cNvSpPr txBox="1"/>
          <p:nvPr/>
        </p:nvSpPr>
        <p:spPr>
          <a:xfrm>
            <a:off x="5338526" y="6458509"/>
            <a:ext cx="3386332" cy="369332"/>
          </a:xfrm>
          <a:prstGeom prst="rect">
            <a:avLst/>
          </a:prstGeom>
          <a:noFill/>
        </p:spPr>
        <p:txBody>
          <a:bodyPr wrap="square">
            <a:spAutoFit/>
          </a:bodyPr>
          <a:lstStyle/>
          <a:p>
            <a:r>
              <a:rPr lang="zh-TW" altLang="en-US"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   郭台銘</a:t>
            </a:r>
            <a:r>
              <a:rPr lang="en-US" altLang="zh-TW"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                  </a:t>
            </a:r>
            <a:r>
              <a:rPr lang="zh-TW" altLang="en-US"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張忠謀  </a:t>
            </a:r>
            <a:r>
              <a:rPr lang="zh-TW" altLang="en-US" b="0" dirty="0">
                <a:solidFill>
                  <a:srgbClr val="FFFF00"/>
                </a:solidFill>
                <a:highlight>
                  <a:srgbClr val="FFFF00"/>
                </a:highlight>
                <a:latin typeface="arial" panose="020B0604020202020204" pitchFamily="34" charset="0"/>
              </a:rPr>
              <a:t>謀</a:t>
            </a:r>
            <a:r>
              <a:rPr lang="zh-TW" altLang="en-US"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  </a:t>
            </a:r>
            <a:endParaRPr lang="zh-TW" altLang="en-US" dirty="0">
              <a:solidFill>
                <a:srgbClr val="FF0000"/>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26423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標題 1"/>
          <p:cNvSpPr>
            <a:spLocks noGrp="1"/>
          </p:cNvSpPr>
          <p:nvPr>
            <p:ph type="title"/>
          </p:nvPr>
        </p:nvSpPr>
        <p:spPr>
          <a:xfrm>
            <a:off x="2411760" y="836712"/>
            <a:ext cx="6571343" cy="1049235"/>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r>
              <a:rPr lang="zh-TW" altLang="en-US" b="1" dirty="0">
                <a:solidFill>
                  <a:srgbClr val="FF0000"/>
                </a:solidFill>
                <a:latin typeface="華康儷中黑" panose="020B0509000000000000" pitchFamily="49" charset="-120"/>
                <a:ea typeface="華康儷中黑" panose="020B0509000000000000" pitchFamily="49" charset="-120"/>
                <a:cs typeface="華康新特明體"/>
              </a:rPr>
              <a:t>技術型高中</a:t>
            </a:r>
            <a:r>
              <a:rPr lang="zh-TW" altLang="zh-TW" b="1" dirty="0">
                <a:solidFill>
                  <a:srgbClr val="FF0000"/>
                </a:solidFill>
                <a:latin typeface="華康儷中黑" panose="020B0509000000000000" pitchFamily="49" charset="-120"/>
                <a:ea typeface="華康儷中黑" panose="020B0509000000000000" pitchFamily="49" charset="-120"/>
                <a:cs typeface="華康新特明體"/>
              </a:rPr>
              <a:t>群科關聯</a:t>
            </a:r>
            <a:endParaRPr lang="zh-TW" altLang="en-US" b="1" dirty="0">
              <a:solidFill>
                <a:srgbClr val="FF0000"/>
              </a:solidFill>
              <a:latin typeface="華康儷中黑" panose="020B0509000000000000" pitchFamily="49" charset="-120"/>
              <a:ea typeface="華康儷中黑" panose="020B0509000000000000" pitchFamily="49" charset="-120"/>
              <a:cs typeface="華康新特明體"/>
            </a:endParaRPr>
          </a:p>
        </p:txBody>
      </p:sp>
      <p:graphicFrame>
        <p:nvGraphicFramePr>
          <p:cNvPr id="3" name="表格 2"/>
          <p:cNvGraphicFramePr>
            <a:graphicFrameLocks noGrp="1"/>
          </p:cNvGraphicFramePr>
          <p:nvPr>
            <p:extLst>
              <p:ext uri="{D42A27DB-BD31-4B8C-83A1-F6EECF244321}">
                <p14:modId xmlns:p14="http://schemas.microsoft.com/office/powerpoint/2010/main" val="999420414"/>
              </p:ext>
            </p:extLst>
          </p:nvPr>
        </p:nvGraphicFramePr>
        <p:xfrm>
          <a:off x="323528" y="1772816"/>
          <a:ext cx="8424936" cy="3816425"/>
        </p:xfrm>
        <a:graphic>
          <a:graphicData uri="http://schemas.openxmlformats.org/drawingml/2006/table">
            <a:tbl>
              <a:tblPr/>
              <a:tblGrid>
                <a:gridCol w="1806254">
                  <a:extLst>
                    <a:ext uri="{9D8B030D-6E8A-4147-A177-3AD203B41FA5}">
                      <a16:colId xmlns:a16="http://schemas.microsoft.com/office/drawing/2014/main" val="20000"/>
                    </a:ext>
                  </a:extLst>
                </a:gridCol>
                <a:gridCol w="1453015">
                  <a:extLst>
                    <a:ext uri="{9D8B030D-6E8A-4147-A177-3AD203B41FA5}">
                      <a16:colId xmlns:a16="http://schemas.microsoft.com/office/drawing/2014/main" val="20001"/>
                    </a:ext>
                  </a:extLst>
                </a:gridCol>
                <a:gridCol w="1394748">
                  <a:extLst>
                    <a:ext uri="{9D8B030D-6E8A-4147-A177-3AD203B41FA5}">
                      <a16:colId xmlns:a16="http://schemas.microsoft.com/office/drawing/2014/main" val="20002"/>
                    </a:ext>
                  </a:extLst>
                </a:gridCol>
                <a:gridCol w="1791687">
                  <a:extLst>
                    <a:ext uri="{9D8B030D-6E8A-4147-A177-3AD203B41FA5}">
                      <a16:colId xmlns:a16="http://schemas.microsoft.com/office/drawing/2014/main" val="20003"/>
                    </a:ext>
                  </a:extLst>
                </a:gridCol>
                <a:gridCol w="1979232">
                  <a:extLst>
                    <a:ext uri="{9D8B030D-6E8A-4147-A177-3AD203B41FA5}">
                      <a16:colId xmlns:a16="http://schemas.microsoft.com/office/drawing/2014/main" val="20004"/>
                    </a:ext>
                  </a:extLst>
                </a:gridCol>
              </a:tblGrid>
              <a:tr h="545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rPr>
                        <a:t>終端產品</a:t>
                      </a:r>
                      <a:endParaRPr kumimoji="0" 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製造</a:t>
                      </a:r>
                      <a:r>
                        <a:rPr kumimoji="0" lang="en-US" alt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a:t>
                      </a: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服務</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職業分類</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高職群科</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華康中圓體"/>
                        </a:rPr>
                        <a:t>技職校系</a:t>
                      </a:r>
                      <a:endParaRPr kumimoji="0" lang="zh-TW"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090407">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華康中圓體"/>
                        </a:rPr>
                        <a:t>便利商店</a:t>
                      </a:r>
                      <a:endParaRPr kumimoji="0" 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經營管理</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hMerge="1">
                  <a:txBody>
                    <a:bodyPr/>
                    <a:lstStyle/>
                    <a:p>
                      <a:endParaRPr lang="zh-TW" altLang="en-US"/>
                    </a:p>
                  </a:txBody>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商業經營科</a:t>
                      </a:r>
                      <a:br>
                        <a:rPr kumimoji="0" lang="zh-TW" altLang="en-US"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會計事務科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華康中圓體"/>
                        </a:rPr>
                        <a:t>企業管理系</a:t>
                      </a:r>
                      <a:br>
                        <a:rPr kumimoji="0" lang="en-US" alt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華康中圓體"/>
                        </a:rPr>
                        <a:t>會計系</a:t>
                      </a:r>
                      <a:endParaRPr kumimoji="0" 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1090407">
                <a:tc v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流通管理</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hMerge="1">
                  <a:txBody>
                    <a:bodyPr/>
                    <a:lstStyle/>
                    <a:p>
                      <a:endParaRPr lang="zh-TW" altLang="en-US"/>
                    </a:p>
                  </a:txBody>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商業經營科</a:t>
                      </a:r>
                      <a:br>
                        <a:rPr kumimoji="0" lang="zh-TW" altLang="en-US"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流通管理科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企業管理系</a:t>
                      </a:r>
                      <a:br>
                        <a:rPr kumimoji="0" lang="en-US" alt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流通管理系</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r h="1090407">
                <a:tc v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電子商務</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hMerge="1">
                  <a:txBody>
                    <a:bodyPr/>
                    <a:lstStyle/>
                    <a:p>
                      <a:endParaRPr lang="zh-TW" altLang="en-US"/>
                    </a:p>
                  </a:txBody>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資料處理科</a:t>
                      </a:r>
                      <a:br>
                        <a:rPr kumimoji="0" lang="zh-TW" altLang="en-US"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cs typeface="華康中圓體"/>
                        </a:rPr>
                        <a:t>電子商務科</a:t>
                      </a:r>
                      <a:endParaRPr kumimoji="0" lang="zh-TW" sz="20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華康中圓體"/>
                        </a:rPr>
                        <a:t>資訊管理系</a:t>
                      </a:r>
                      <a:br>
                        <a:rPr kumimoji="0" lang="zh-TW" altLang="en-US"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華康中圓體"/>
                        </a:rPr>
                      </a:br>
                      <a:r>
                        <a:rPr kumimoji="0" 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華康中圓體"/>
                        </a:rPr>
                        <a:t>企業管理系 </a:t>
                      </a:r>
                      <a:endParaRPr kumimoji="0" lang="zh-TW" sz="20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L="36191" marR="361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764075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78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學生學習歷程檔案</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sp>
        <p:nvSpPr>
          <p:cNvPr id="5" name="文字版面配置區 8"/>
          <p:cNvSpPr txBox="1">
            <a:spLocks/>
          </p:cNvSpPr>
          <p:nvPr/>
        </p:nvSpPr>
        <p:spPr>
          <a:xfrm>
            <a:off x="251521" y="1412776"/>
            <a:ext cx="8640960" cy="107721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b="1" dirty="0">
                <a:latin typeface="微軟正黑體" panose="020B0604030504040204" pitchFamily="34" charset="-120"/>
                <a:ea typeface="微軟正黑體" panose="020B0604030504040204" pitchFamily="34" charset="-120"/>
              </a:rPr>
              <a:t>各類型高級中等學校</a:t>
            </a:r>
            <a:r>
              <a:rPr lang="en-US" altLang="zh-TW" b="1" dirty="0">
                <a:latin typeface="微軟正黑體" panose="020B0604030504040204" pitchFamily="34" charset="-120"/>
                <a:ea typeface="微軟正黑體" panose="020B0604030504040204" pitchFamily="34" charset="-120"/>
              </a:rPr>
              <a:t>108</a:t>
            </a:r>
            <a:r>
              <a:rPr lang="zh-TW" altLang="en-US" b="1" dirty="0">
                <a:latin typeface="微軟正黑體" panose="020B0604030504040204" pitchFamily="34" charset="-120"/>
                <a:ea typeface="微軟正黑體" panose="020B0604030504040204" pitchFamily="34" charset="-120"/>
              </a:rPr>
              <a:t>學年度開始皆建置學習歷程檔案</a:t>
            </a:r>
          </a:p>
        </p:txBody>
      </p:sp>
      <p:grpSp>
        <p:nvGrpSpPr>
          <p:cNvPr id="45" name="群組 44"/>
          <p:cNvGrpSpPr/>
          <p:nvPr/>
        </p:nvGrpSpPr>
        <p:grpSpPr>
          <a:xfrm>
            <a:off x="189691" y="2420888"/>
            <a:ext cx="8990821" cy="4221088"/>
            <a:chOff x="457200" y="1152049"/>
            <a:chExt cx="11308505" cy="5454957"/>
          </a:xfrm>
        </p:grpSpPr>
        <p:sp>
          <p:nvSpPr>
            <p:cNvPr id="6" name="矩形 5"/>
            <p:cNvSpPr/>
            <p:nvPr/>
          </p:nvSpPr>
          <p:spPr>
            <a:xfrm>
              <a:off x="6512618" y="1152049"/>
              <a:ext cx="5109077" cy="5328000"/>
            </a:xfrm>
            <a:prstGeom prst="rect">
              <a:avLst/>
            </a:prstGeom>
            <a:ln>
              <a:solidFill>
                <a:schemeClr val="bg1">
                  <a:lumMod val="8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30000"/>
                </a:lnSpc>
              </a:pPr>
              <a:endParaRPr lang="zh-TW" altLang="en-US" sz="1200" dirty="0">
                <a:latin typeface="微软雅黑" panose="020B0503020204020204" pitchFamily="34" charset="-122"/>
                <a:ea typeface="微软雅黑" panose="020B0503020204020204" pitchFamily="34" charset="-122"/>
              </a:endParaRPr>
            </a:p>
          </p:txBody>
        </p:sp>
        <p:grpSp>
          <p:nvGrpSpPr>
            <p:cNvPr id="7" name="群組 6"/>
            <p:cNvGrpSpPr/>
            <p:nvPr/>
          </p:nvGrpSpPr>
          <p:grpSpPr>
            <a:xfrm>
              <a:off x="10261274" y="5756627"/>
              <a:ext cx="1504431" cy="761073"/>
              <a:chOff x="1914765" y="6902997"/>
              <a:chExt cx="2955252" cy="1396535"/>
            </a:xfrm>
          </p:grpSpPr>
          <p:sp>
            <p:nvSpPr>
              <p:cNvPr id="8" name="Rectangle 1"/>
              <p:cNvSpPr/>
              <p:nvPr/>
            </p:nvSpPr>
            <p:spPr>
              <a:xfrm>
                <a:off x="2651831" y="7409034"/>
                <a:ext cx="744054" cy="890498"/>
              </a:xfrm>
              <a:prstGeom prst="rect">
                <a:avLst/>
              </a:prstGeom>
              <a:solidFill>
                <a:srgbClr val="546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 name="Rectangle 6"/>
              <p:cNvSpPr/>
              <p:nvPr/>
            </p:nvSpPr>
            <p:spPr>
              <a:xfrm>
                <a:off x="3388897" y="7142551"/>
                <a:ext cx="744054" cy="1156981"/>
              </a:xfrm>
              <a:prstGeom prst="rect">
                <a:avLst/>
              </a:prstGeom>
              <a:solidFill>
                <a:srgbClr val="5E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Rectangle 7"/>
              <p:cNvSpPr/>
              <p:nvPr/>
            </p:nvSpPr>
            <p:spPr>
              <a:xfrm>
                <a:off x="4125963" y="6902997"/>
                <a:ext cx="744054" cy="1387481"/>
              </a:xfrm>
              <a:prstGeom prst="rect">
                <a:avLst/>
              </a:prstGeom>
              <a:solidFill>
                <a:srgbClr val="F26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Rectangle 1"/>
              <p:cNvSpPr/>
              <p:nvPr/>
            </p:nvSpPr>
            <p:spPr>
              <a:xfrm>
                <a:off x="1914765" y="7629044"/>
                <a:ext cx="744054" cy="6704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12" name="向右箭號 11"/>
            <p:cNvSpPr/>
            <p:nvPr/>
          </p:nvSpPr>
          <p:spPr>
            <a:xfrm>
              <a:off x="4872790" y="2124673"/>
              <a:ext cx="1774704" cy="3805701"/>
            </a:xfrm>
            <a:prstGeom prst="rightArrow">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3500000" scaled="1"/>
              <a:tileRect/>
            </a:gradFill>
            <a:ln/>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endParaRPr lang="zh-TW" altLang="en-US" sz="20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457200" y="1152049"/>
              <a:ext cx="4837471" cy="5454957"/>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30000"/>
                </a:lnSpc>
              </a:pPr>
              <a:endParaRPr lang="zh-TW" altLang="en-US" sz="1200" dirty="0">
                <a:latin typeface="微软雅黑" panose="020B0503020204020204" pitchFamily="34" charset="-122"/>
                <a:ea typeface="微软雅黑" panose="020B0503020204020204" pitchFamily="34" charset="-122"/>
              </a:endParaRPr>
            </a:p>
          </p:txBody>
        </p:sp>
        <p:grpSp>
          <p:nvGrpSpPr>
            <p:cNvPr id="14" name="群組 13"/>
            <p:cNvGrpSpPr/>
            <p:nvPr/>
          </p:nvGrpSpPr>
          <p:grpSpPr>
            <a:xfrm>
              <a:off x="691678" y="4358953"/>
              <a:ext cx="1980029" cy="2009285"/>
              <a:chOff x="1658940" y="5806137"/>
              <a:chExt cx="1980029" cy="2009285"/>
            </a:xfrm>
          </p:grpSpPr>
          <p:pic>
            <p:nvPicPr>
              <p:cNvPr id="15" name="圖片 14"/>
              <p:cNvPicPr>
                <a:picLocks noChangeAspect="1"/>
              </p:cNvPicPr>
              <p:nvPr/>
            </p:nvPicPr>
            <p:blipFill>
              <a:blip r:embed="rId3"/>
              <a:stretch>
                <a:fillRect/>
              </a:stretch>
            </p:blipFill>
            <p:spPr>
              <a:xfrm>
                <a:off x="1912676" y="5806137"/>
                <a:ext cx="1472556" cy="1116734"/>
              </a:xfrm>
              <a:prstGeom prst="rect">
                <a:avLst/>
              </a:prstGeom>
            </p:spPr>
          </p:pic>
          <p:sp>
            <p:nvSpPr>
              <p:cNvPr id="16" name="文字方塊 15"/>
              <p:cNvSpPr txBox="1"/>
              <p:nvPr/>
            </p:nvSpPr>
            <p:spPr>
              <a:xfrm>
                <a:off x="1658940" y="6922870"/>
                <a:ext cx="1980029" cy="892552"/>
              </a:xfrm>
              <a:prstGeom prst="rect">
                <a:avLst/>
              </a:prstGeom>
              <a:noFill/>
            </p:spPr>
            <p:txBody>
              <a:bodyPr wrap="none" rtlCol="0">
                <a:spAutoFit/>
              </a:bodyPr>
              <a:lstStyle/>
              <a:p>
                <a:pPr algn="ctr">
                  <a:lnSpc>
                    <a:spcPct val="130000"/>
                  </a:lnSpc>
                </a:pPr>
                <a:r>
                  <a:rPr lang="zh-TW" altLang="en-US" sz="2000" b="1" kern="0" dirty="0">
                    <a:solidFill>
                      <a:schemeClr val="accent4">
                        <a:lumMod val="75000"/>
                      </a:schemeClr>
                    </a:solidFill>
                    <a:latin typeface="微軟正黑體" panose="020B0604030504040204" pitchFamily="34" charset="-120"/>
                    <a:ea typeface="微軟正黑體" panose="020B0604030504040204" pitchFamily="34" charset="-120"/>
                    <a:cs typeface="+mn-ea"/>
                    <a:sym typeface="+mn-lt"/>
                  </a:rPr>
                  <a:t>展現個人特色</a:t>
                </a:r>
                <a:endParaRPr lang="en-US" altLang="zh-TW" sz="2000" b="1" kern="0" dirty="0">
                  <a:solidFill>
                    <a:schemeClr val="accent4">
                      <a:lumMod val="75000"/>
                    </a:schemeClr>
                  </a:solidFill>
                  <a:latin typeface="微軟正黑體" panose="020B0604030504040204" pitchFamily="34" charset="-120"/>
                  <a:ea typeface="微軟正黑體" panose="020B0604030504040204" pitchFamily="34" charset="-120"/>
                  <a:cs typeface="+mn-ea"/>
                  <a:sym typeface="+mn-lt"/>
                </a:endParaRPr>
              </a:p>
              <a:p>
                <a:pPr algn="ctr">
                  <a:lnSpc>
                    <a:spcPct val="130000"/>
                  </a:lnSpc>
                </a:pPr>
                <a:r>
                  <a:rPr lang="zh-TW" altLang="en-US" sz="2000" b="1" kern="0" dirty="0">
                    <a:solidFill>
                      <a:schemeClr val="accent4">
                        <a:lumMod val="75000"/>
                      </a:schemeClr>
                    </a:solidFill>
                    <a:latin typeface="微軟正黑體" panose="020B0604030504040204" pitchFamily="34" charset="-120"/>
                    <a:ea typeface="微軟正黑體" panose="020B0604030504040204" pitchFamily="34" charset="-120"/>
                    <a:cs typeface="+mn-ea"/>
                    <a:sym typeface="+mn-lt"/>
                  </a:rPr>
                  <a:t>和適性學習軌跡</a:t>
                </a:r>
              </a:p>
            </p:txBody>
          </p:sp>
        </p:grpSp>
        <p:grpSp>
          <p:nvGrpSpPr>
            <p:cNvPr id="17" name="群組 16"/>
            <p:cNvGrpSpPr/>
            <p:nvPr/>
          </p:nvGrpSpPr>
          <p:grpSpPr>
            <a:xfrm>
              <a:off x="962019" y="1370538"/>
              <a:ext cx="1467068" cy="2035705"/>
              <a:chOff x="3266795" y="1281975"/>
              <a:chExt cx="1467068" cy="2035705"/>
            </a:xfrm>
          </p:grpSpPr>
          <p:pic>
            <p:nvPicPr>
              <p:cNvPr id="18" name="圖片 17"/>
              <p:cNvPicPr>
                <a:picLocks noChangeAspect="1"/>
              </p:cNvPicPr>
              <p:nvPr/>
            </p:nvPicPr>
            <p:blipFill>
              <a:blip r:embed="rId4"/>
              <a:stretch>
                <a:fillRect/>
              </a:stretch>
            </p:blipFill>
            <p:spPr>
              <a:xfrm>
                <a:off x="3333264" y="1281975"/>
                <a:ext cx="1334129" cy="1116000"/>
              </a:xfrm>
              <a:prstGeom prst="rect">
                <a:avLst/>
              </a:prstGeom>
            </p:spPr>
          </p:pic>
          <p:sp>
            <p:nvSpPr>
              <p:cNvPr id="19" name="文字方塊 18"/>
              <p:cNvSpPr txBox="1"/>
              <p:nvPr/>
            </p:nvSpPr>
            <p:spPr>
              <a:xfrm>
                <a:off x="3266795" y="2425128"/>
                <a:ext cx="1467068" cy="892552"/>
              </a:xfrm>
              <a:prstGeom prst="rect">
                <a:avLst/>
              </a:prstGeom>
              <a:noFill/>
            </p:spPr>
            <p:txBody>
              <a:bodyPr wrap="none" rtlCol="0">
                <a:spAutoFit/>
              </a:bodyPr>
              <a:lstStyle/>
              <a:p>
                <a:pPr algn="ctr">
                  <a:lnSpc>
                    <a:spcPct val="130000"/>
                  </a:lnSpc>
                </a:pPr>
                <a:r>
                  <a:rPr lang="zh-TW" altLang="en-US" sz="2000" b="1" kern="0" dirty="0">
                    <a:latin typeface="微軟正黑體" panose="020B0604030504040204" pitchFamily="34" charset="-120"/>
                    <a:ea typeface="微軟正黑體" panose="020B0604030504040204" pitchFamily="34" charset="-120"/>
                    <a:cs typeface="+mn-ea"/>
                    <a:sym typeface="+mn-lt"/>
                  </a:rPr>
                  <a:t>回應新課綱</a:t>
                </a:r>
                <a:endParaRPr lang="en-US" altLang="zh-TW" sz="2000" b="1" kern="0" dirty="0">
                  <a:latin typeface="微軟正黑體" panose="020B0604030504040204" pitchFamily="34" charset="-120"/>
                  <a:ea typeface="微軟正黑體" panose="020B0604030504040204" pitchFamily="34" charset="-120"/>
                  <a:cs typeface="+mn-ea"/>
                  <a:sym typeface="+mn-lt"/>
                </a:endParaRPr>
              </a:p>
              <a:p>
                <a:pPr algn="ctr">
                  <a:lnSpc>
                    <a:spcPct val="130000"/>
                  </a:lnSpc>
                </a:pPr>
                <a:r>
                  <a:rPr lang="zh-TW" altLang="en-US" sz="2000" b="1" kern="0" dirty="0">
                    <a:latin typeface="微軟正黑體" panose="020B0604030504040204" pitchFamily="34" charset="-120"/>
                    <a:ea typeface="微軟正黑體" panose="020B0604030504040204" pitchFamily="34" charset="-120"/>
                    <a:cs typeface="+mn-ea"/>
                    <a:sym typeface="+mn-lt"/>
                  </a:rPr>
                  <a:t>課程特色</a:t>
                </a:r>
              </a:p>
            </p:txBody>
          </p:sp>
        </p:grpSp>
        <p:grpSp>
          <p:nvGrpSpPr>
            <p:cNvPr id="20" name="群組 19"/>
            <p:cNvGrpSpPr/>
            <p:nvPr/>
          </p:nvGrpSpPr>
          <p:grpSpPr>
            <a:xfrm>
              <a:off x="2995771" y="1297971"/>
              <a:ext cx="1980030" cy="2103869"/>
              <a:chOff x="783600" y="3867670"/>
              <a:chExt cx="1980030" cy="2103869"/>
            </a:xfrm>
          </p:grpSpPr>
          <p:pic>
            <p:nvPicPr>
              <p:cNvPr id="21" name="圖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5615" y="3867670"/>
                <a:ext cx="1116000" cy="1116000"/>
              </a:xfrm>
              <a:prstGeom prst="rect">
                <a:avLst/>
              </a:prstGeom>
            </p:spPr>
          </p:pic>
          <p:sp>
            <p:nvSpPr>
              <p:cNvPr id="22" name="文字方塊 21"/>
              <p:cNvSpPr txBox="1"/>
              <p:nvPr/>
            </p:nvSpPr>
            <p:spPr>
              <a:xfrm>
                <a:off x="783600" y="5078987"/>
                <a:ext cx="1980030" cy="892552"/>
              </a:xfrm>
              <a:prstGeom prst="rect">
                <a:avLst/>
              </a:prstGeom>
              <a:noFill/>
            </p:spPr>
            <p:txBody>
              <a:bodyPr wrap="none" rtlCol="0">
                <a:spAutoFit/>
              </a:bodyPr>
              <a:lstStyle/>
              <a:p>
                <a:pPr algn="ctr">
                  <a:lnSpc>
                    <a:spcPct val="130000"/>
                  </a:lnSpc>
                </a:pPr>
                <a:r>
                  <a:rPr lang="zh-TW" altLang="en-US" sz="2000" b="1" kern="0" dirty="0">
                    <a:solidFill>
                      <a:schemeClr val="accent4">
                        <a:lumMod val="75000"/>
                      </a:schemeClr>
                    </a:solidFill>
                    <a:latin typeface="微軟正黑體" panose="020B0604030504040204" pitchFamily="34" charset="-120"/>
                    <a:ea typeface="微軟正黑體" panose="020B0604030504040204" pitchFamily="34" charset="-120"/>
                    <a:cs typeface="+mn-ea"/>
                    <a:sym typeface="+mn-lt"/>
                  </a:rPr>
                  <a:t>呈現考試難以</a:t>
                </a:r>
                <a:endParaRPr lang="en-US" altLang="zh-TW" sz="2000" b="1" kern="0" dirty="0">
                  <a:solidFill>
                    <a:schemeClr val="accent4">
                      <a:lumMod val="75000"/>
                    </a:schemeClr>
                  </a:solidFill>
                  <a:latin typeface="微軟正黑體" panose="020B0604030504040204" pitchFamily="34" charset="-120"/>
                  <a:ea typeface="微軟正黑體" panose="020B0604030504040204" pitchFamily="34" charset="-120"/>
                  <a:cs typeface="+mn-ea"/>
                  <a:sym typeface="+mn-lt"/>
                </a:endParaRPr>
              </a:p>
              <a:p>
                <a:pPr algn="ctr">
                  <a:lnSpc>
                    <a:spcPct val="130000"/>
                  </a:lnSpc>
                </a:pPr>
                <a:r>
                  <a:rPr lang="zh-TW" altLang="en-US" sz="2000" b="1" kern="0" dirty="0">
                    <a:solidFill>
                      <a:schemeClr val="accent4">
                        <a:lumMod val="75000"/>
                      </a:schemeClr>
                    </a:solidFill>
                    <a:latin typeface="微軟正黑體" panose="020B0604030504040204" pitchFamily="34" charset="-120"/>
                    <a:ea typeface="微軟正黑體" panose="020B0604030504040204" pitchFamily="34" charset="-120"/>
                    <a:cs typeface="+mn-ea"/>
                    <a:sym typeface="+mn-lt"/>
                  </a:rPr>
                  <a:t>評量的學習成果</a:t>
                </a:r>
              </a:p>
            </p:txBody>
          </p:sp>
        </p:grpSp>
        <p:grpSp>
          <p:nvGrpSpPr>
            <p:cNvPr id="23" name="群組 22"/>
            <p:cNvGrpSpPr/>
            <p:nvPr/>
          </p:nvGrpSpPr>
          <p:grpSpPr>
            <a:xfrm>
              <a:off x="2995772" y="4292538"/>
              <a:ext cx="1980029" cy="2075700"/>
              <a:chOff x="3001041" y="3873634"/>
              <a:chExt cx="1980029" cy="2075700"/>
            </a:xfrm>
          </p:grpSpPr>
          <p:grpSp>
            <p:nvGrpSpPr>
              <p:cNvPr id="24" name="群組 23"/>
              <p:cNvGrpSpPr/>
              <p:nvPr/>
            </p:nvGrpSpPr>
            <p:grpSpPr>
              <a:xfrm>
                <a:off x="3339035" y="3873634"/>
                <a:ext cx="1304041" cy="1116000"/>
                <a:chOff x="3273091" y="4061985"/>
                <a:chExt cx="1304041" cy="1111687"/>
              </a:xfrm>
            </p:grpSpPr>
            <p:pic>
              <p:nvPicPr>
                <p:cNvPr id="26" name="圖片 25"/>
                <p:cNvPicPr>
                  <a:picLocks noChangeAspect="1"/>
                </p:cNvPicPr>
                <p:nvPr/>
              </p:nvPicPr>
              <p:blipFill>
                <a:blip r:embed="rId6"/>
                <a:stretch>
                  <a:fillRect/>
                </a:stretch>
              </p:blipFill>
              <p:spPr>
                <a:xfrm>
                  <a:off x="3273091" y="4061985"/>
                  <a:ext cx="445775" cy="1111687"/>
                </a:xfrm>
                <a:prstGeom prst="rect">
                  <a:avLst/>
                </a:prstGeom>
              </p:spPr>
            </p:pic>
            <p:grpSp>
              <p:nvGrpSpPr>
                <p:cNvPr id="27" name="群組 26"/>
                <p:cNvGrpSpPr/>
                <p:nvPr/>
              </p:nvGrpSpPr>
              <p:grpSpPr>
                <a:xfrm>
                  <a:off x="3706675" y="4266874"/>
                  <a:ext cx="870457" cy="841256"/>
                  <a:chOff x="8359533" y="2143082"/>
                  <a:chExt cx="870457" cy="841256"/>
                </a:xfrm>
              </p:grpSpPr>
              <p:sp>
                <p:nvSpPr>
                  <p:cNvPr id="28" name="Rounded Rectangle 12"/>
                  <p:cNvSpPr/>
                  <p:nvPr/>
                </p:nvSpPr>
                <p:spPr>
                  <a:xfrm>
                    <a:off x="8359533" y="2143082"/>
                    <a:ext cx="870457" cy="841256"/>
                  </a:xfrm>
                  <a:prstGeom prst="roundRect">
                    <a:avLst/>
                  </a:prstGeom>
                  <a:solidFill>
                    <a:srgbClr val="F88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29" name="Group 18"/>
                  <p:cNvGrpSpPr/>
                  <p:nvPr/>
                </p:nvGrpSpPr>
                <p:grpSpPr>
                  <a:xfrm>
                    <a:off x="8495890" y="2268611"/>
                    <a:ext cx="597740" cy="593647"/>
                    <a:chOff x="1979613" y="3067051"/>
                    <a:chExt cx="231775" cy="230188"/>
                  </a:xfrm>
                  <a:solidFill>
                    <a:schemeClr val="bg1"/>
                  </a:solidFill>
                </p:grpSpPr>
                <p:sp>
                  <p:nvSpPr>
                    <p:cNvPr id="30" name="Freeform 38"/>
                    <p:cNvSpPr>
                      <a:spLocks noEditPoints="1"/>
                    </p:cNvSpPr>
                    <p:nvPr/>
                  </p:nvSpPr>
                  <p:spPr bwMode="auto">
                    <a:xfrm>
                      <a:off x="1979613" y="3067051"/>
                      <a:ext cx="231775" cy="230188"/>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4 w 122"/>
                        <a:gd name="T11" fmla="*/ 109 h 122"/>
                        <a:gd name="T12" fmla="*/ 64 w 122"/>
                        <a:gd name="T13" fmla="*/ 102 h 122"/>
                        <a:gd name="T14" fmla="*/ 57 w 122"/>
                        <a:gd name="T15" fmla="*/ 102 h 122"/>
                        <a:gd name="T16" fmla="*/ 57 w 122"/>
                        <a:gd name="T17" fmla="*/ 109 h 122"/>
                        <a:gd name="T18" fmla="*/ 29 w 122"/>
                        <a:gd name="T19" fmla="*/ 97 h 122"/>
                        <a:gd name="T20" fmla="*/ 28 w 122"/>
                        <a:gd name="T21" fmla="*/ 97 h 122"/>
                        <a:gd name="T22" fmla="*/ 27 w 122"/>
                        <a:gd name="T23" fmla="*/ 95 h 122"/>
                        <a:gd name="T24" fmla="*/ 25 w 122"/>
                        <a:gd name="T25" fmla="*/ 93 h 122"/>
                        <a:gd name="T26" fmla="*/ 24 w 122"/>
                        <a:gd name="T27" fmla="*/ 93 h 122"/>
                        <a:gd name="T28" fmla="*/ 13 w 122"/>
                        <a:gd name="T29" fmla="*/ 65 h 122"/>
                        <a:gd name="T30" fmla="*/ 20 w 122"/>
                        <a:gd name="T31" fmla="*/ 65 h 122"/>
                        <a:gd name="T32" fmla="*/ 20 w 122"/>
                        <a:gd name="T33" fmla="*/ 58 h 122"/>
                        <a:gd name="T34" fmla="*/ 13 w 122"/>
                        <a:gd name="T35" fmla="*/ 58 h 122"/>
                        <a:gd name="T36" fmla="*/ 57 w 122"/>
                        <a:gd name="T37" fmla="*/ 13 h 122"/>
                        <a:gd name="T38" fmla="*/ 57 w 122"/>
                        <a:gd name="T39" fmla="*/ 20 h 122"/>
                        <a:gd name="T40" fmla="*/ 64 w 122"/>
                        <a:gd name="T41" fmla="*/ 20 h 122"/>
                        <a:gd name="T42" fmla="*/ 64 w 122"/>
                        <a:gd name="T43" fmla="*/ 13 h 122"/>
                        <a:gd name="T44" fmla="*/ 83 w 122"/>
                        <a:gd name="T45" fmla="*/ 18 h 122"/>
                        <a:gd name="T46" fmla="*/ 83 w 122"/>
                        <a:gd name="T47" fmla="*/ 19 h 122"/>
                        <a:gd name="T48" fmla="*/ 86 w 122"/>
                        <a:gd name="T49" fmla="*/ 21 h 122"/>
                        <a:gd name="T50" fmla="*/ 87 w 122"/>
                        <a:gd name="T51" fmla="*/ 21 h 122"/>
                        <a:gd name="T52" fmla="*/ 90 w 122"/>
                        <a:gd name="T53" fmla="*/ 23 h 122"/>
                        <a:gd name="T54" fmla="*/ 91 w 122"/>
                        <a:gd name="T55" fmla="*/ 24 h 122"/>
                        <a:gd name="T56" fmla="*/ 93 w 122"/>
                        <a:gd name="T57" fmla="*/ 26 h 122"/>
                        <a:gd name="T58" fmla="*/ 94 w 122"/>
                        <a:gd name="T59" fmla="*/ 27 h 122"/>
                        <a:gd name="T60" fmla="*/ 96 w 122"/>
                        <a:gd name="T61" fmla="*/ 29 h 122"/>
                        <a:gd name="T62" fmla="*/ 98 w 122"/>
                        <a:gd name="T63" fmla="*/ 31 h 122"/>
                        <a:gd name="T64" fmla="*/ 99 w 122"/>
                        <a:gd name="T65" fmla="*/ 32 h 122"/>
                        <a:gd name="T66" fmla="*/ 101 w 122"/>
                        <a:gd name="T67" fmla="*/ 35 h 122"/>
                        <a:gd name="T68" fmla="*/ 101 w 122"/>
                        <a:gd name="T69" fmla="*/ 36 h 122"/>
                        <a:gd name="T70" fmla="*/ 103 w 122"/>
                        <a:gd name="T71" fmla="*/ 39 h 122"/>
                        <a:gd name="T72" fmla="*/ 103 w 122"/>
                        <a:gd name="T73" fmla="*/ 39 h 122"/>
                        <a:gd name="T74" fmla="*/ 108 w 122"/>
                        <a:gd name="T75" fmla="*/ 58 h 122"/>
                        <a:gd name="T76" fmla="*/ 102 w 122"/>
                        <a:gd name="T77" fmla="*/ 58 h 122"/>
                        <a:gd name="T78" fmla="*/ 102 w 122"/>
                        <a:gd name="T79" fmla="*/ 65 h 122"/>
                        <a:gd name="T80" fmla="*/ 108 w 122"/>
                        <a:gd name="T81" fmla="*/ 65 h 122"/>
                        <a:gd name="T82" fmla="*/ 64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31" name="Freeform 39"/>
                    <p:cNvSpPr>
                      <a:spLocks noEditPoints="1"/>
                    </p:cNvSpPr>
                    <p:nvPr/>
                  </p:nvSpPr>
                  <p:spPr bwMode="auto">
                    <a:xfrm>
                      <a:off x="2063750" y="3125788"/>
                      <a:ext cx="69850" cy="98425"/>
                    </a:xfrm>
                    <a:custGeom>
                      <a:avLst/>
                      <a:gdLst>
                        <a:gd name="T0" fmla="*/ 9 w 36"/>
                        <a:gd name="T1" fmla="*/ 29 h 52"/>
                        <a:gd name="T2" fmla="*/ 9 w 36"/>
                        <a:gd name="T3" fmla="*/ 29 h 52"/>
                        <a:gd name="T4" fmla="*/ 0 w 36"/>
                        <a:gd name="T5" fmla="*/ 52 h 52"/>
                        <a:gd name="T6" fmla="*/ 20 w 36"/>
                        <a:gd name="T7" fmla="*/ 36 h 52"/>
                        <a:gd name="T8" fmla="*/ 20 w 36"/>
                        <a:gd name="T9" fmla="*/ 36 h 52"/>
                        <a:gd name="T10" fmla="*/ 22 w 36"/>
                        <a:gd name="T11" fmla="*/ 32 h 52"/>
                        <a:gd name="T12" fmla="*/ 36 w 36"/>
                        <a:gd name="T13" fmla="*/ 0 h 52"/>
                        <a:gd name="T14" fmla="*/ 11 w 36"/>
                        <a:gd name="T15" fmla="*/ 25 h 52"/>
                        <a:gd name="T16" fmla="*/ 9 w 36"/>
                        <a:gd name="T17" fmla="*/ 29 h 52"/>
                        <a:gd name="T18" fmla="*/ 16 w 36"/>
                        <a:gd name="T19" fmla="*/ 27 h 52"/>
                        <a:gd name="T20" fmla="*/ 19 w 36"/>
                        <a:gd name="T21" fmla="*/ 30 h 52"/>
                        <a:gd name="T22" fmla="*/ 16 w 36"/>
                        <a:gd name="T23" fmla="*/ 33 h 52"/>
                        <a:gd name="T24" fmla="*/ 13 w 36"/>
                        <a:gd name="T25" fmla="*/ 30 h 52"/>
                        <a:gd name="T26" fmla="*/ 16 w 36"/>
                        <a:gd name="T27"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32" name="Oval 40"/>
                    <p:cNvSpPr>
                      <a:spLocks noChangeArrowheads="1"/>
                    </p:cNvSpPr>
                    <p:nvPr/>
                  </p:nvSpPr>
                  <p:spPr bwMode="auto">
                    <a:xfrm>
                      <a:off x="2090738" y="3179763"/>
                      <a:ext cx="6350" cy="6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grpSp>
            </p:grpSp>
          </p:grpSp>
          <p:sp>
            <p:nvSpPr>
              <p:cNvPr id="25" name="文字方塊 24"/>
              <p:cNvSpPr txBox="1"/>
              <p:nvPr/>
            </p:nvSpPr>
            <p:spPr>
              <a:xfrm>
                <a:off x="3001041" y="5097947"/>
                <a:ext cx="1980029" cy="851387"/>
              </a:xfrm>
              <a:prstGeom prst="rect">
                <a:avLst/>
              </a:prstGeom>
              <a:noFill/>
            </p:spPr>
            <p:txBody>
              <a:bodyPr wrap="none" rtlCol="0">
                <a:spAutoFit/>
              </a:bodyPr>
              <a:lstStyle/>
              <a:p>
                <a:pPr algn="ctr">
                  <a:lnSpc>
                    <a:spcPct val="130000"/>
                  </a:lnSpc>
                </a:pPr>
                <a:r>
                  <a:rPr lang="zh-TW" altLang="en-US" sz="2000" b="1" kern="0" dirty="0">
                    <a:latin typeface="微軟正黑體" panose="020B0604030504040204" pitchFamily="34" charset="-120"/>
                    <a:ea typeface="微軟正黑體" panose="020B0604030504040204" pitchFamily="34" charset="-120"/>
                    <a:cs typeface="+mn-ea"/>
                    <a:sym typeface="+mn-lt"/>
                  </a:rPr>
                  <a:t>協助學生生涯</a:t>
                </a:r>
                <a:endParaRPr lang="en-US" altLang="zh-TW" sz="2000" b="1" kern="0" dirty="0">
                  <a:latin typeface="微軟正黑體" panose="020B0604030504040204" pitchFamily="34" charset="-120"/>
                  <a:ea typeface="微軟正黑體" panose="020B0604030504040204" pitchFamily="34" charset="-120"/>
                  <a:cs typeface="+mn-ea"/>
                  <a:sym typeface="+mn-lt"/>
                </a:endParaRPr>
              </a:p>
              <a:p>
                <a:pPr algn="ctr">
                  <a:lnSpc>
                    <a:spcPct val="130000"/>
                  </a:lnSpc>
                </a:pPr>
                <a:r>
                  <a:rPr lang="zh-TW" altLang="en-US" sz="2000" b="1" kern="0" dirty="0">
                    <a:latin typeface="微軟正黑體" panose="020B0604030504040204" pitchFamily="34" charset="-120"/>
                    <a:ea typeface="微軟正黑體" panose="020B0604030504040204" pitchFamily="34" charset="-120"/>
                    <a:cs typeface="+mn-ea"/>
                    <a:sym typeface="+mn-lt"/>
                  </a:rPr>
                  <a:t>探索及定向參考</a:t>
                </a:r>
              </a:p>
            </p:txBody>
          </p:sp>
        </p:grpSp>
        <p:grpSp>
          <p:nvGrpSpPr>
            <p:cNvPr id="33" name="群組 32"/>
            <p:cNvGrpSpPr/>
            <p:nvPr/>
          </p:nvGrpSpPr>
          <p:grpSpPr>
            <a:xfrm>
              <a:off x="6821150" y="1886621"/>
              <a:ext cx="4834224" cy="4197435"/>
              <a:chOff x="6919124" y="1886621"/>
              <a:chExt cx="4834224" cy="4197435"/>
            </a:xfrm>
          </p:grpSpPr>
          <p:grpSp>
            <p:nvGrpSpPr>
              <p:cNvPr id="34" name="群組 33"/>
              <p:cNvGrpSpPr/>
              <p:nvPr/>
            </p:nvGrpSpPr>
            <p:grpSpPr>
              <a:xfrm>
                <a:off x="6919124" y="1886621"/>
                <a:ext cx="508372" cy="3732543"/>
                <a:chOff x="6919124" y="1886621"/>
                <a:chExt cx="508372" cy="3732543"/>
              </a:xfrm>
            </p:grpSpPr>
            <p:sp>
              <p:nvSpPr>
                <p:cNvPr id="40" name="橢圓 39"/>
                <p:cNvSpPr/>
                <p:nvPr/>
              </p:nvSpPr>
              <p:spPr>
                <a:xfrm>
                  <a:off x="6923497" y="1886621"/>
                  <a:ext cx="503999" cy="540000"/>
                </a:xfrm>
                <a:prstGeom prst="ellipse">
                  <a:avLst/>
                </a:prstGeom>
                <a:ln/>
              </p:spPr>
              <p:style>
                <a:lnRef idx="3">
                  <a:schemeClr val="lt1"/>
                </a:lnRef>
                <a:fillRef idx="1">
                  <a:schemeClr val="accent3"/>
                </a:fillRef>
                <a:effectRef idx="1">
                  <a:schemeClr val="accent3"/>
                </a:effectRef>
                <a:fontRef idx="minor">
                  <a:schemeClr val="lt1"/>
                </a:fontRef>
              </p:style>
              <p:txBody>
                <a:bodyPr rtlCol="0" anchor="ctr" anchorCtr="1"/>
                <a:lstStyle/>
                <a:p>
                  <a:pPr algn="ctr"/>
                  <a:r>
                    <a:rPr lang="zh-TW" altLang="en-US" sz="2000" b="1" dirty="0">
                      <a:latin typeface="Kozuka Gothic Pro B" pitchFamily="34" charset="-128"/>
                      <a:ea typeface="Kozuka Gothic Pro B" pitchFamily="34" charset="-128"/>
                    </a:rPr>
                    <a:t>１</a:t>
                  </a:r>
                </a:p>
              </p:txBody>
            </p:sp>
            <p:sp>
              <p:nvSpPr>
                <p:cNvPr id="41" name="橢圓 40"/>
                <p:cNvSpPr/>
                <p:nvPr/>
              </p:nvSpPr>
              <p:spPr>
                <a:xfrm>
                  <a:off x="6923439" y="3015368"/>
                  <a:ext cx="504057" cy="540000"/>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nchorCtr="1"/>
                <a:lstStyle/>
                <a:p>
                  <a:pPr algn="ctr"/>
                  <a:r>
                    <a:rPr lang="zh-TW" altLang="en-US" sz="2000" b="1" dirty="0">
                      <a:latin typeface="Kozuka Gothic Pro B" pitchFamily="34" charset="-128"/>
                      <a:ea typeface="Kozuka Gothic Pro B" pitchFamily="34" charset="-128"/>
                    </a:rPr>
                    <a:t>２</a:t>
                  </a:r>
                </a:p>
              </p:txBody>
            </p:sp>
            <p:sp>
              <p:nvSpPr>
                <p:cNvPr id="42" name="橢圓 41"/>
                <p:cNvSpPr/>
                <p:nvPr/>
              </p:nvSpPr>
              <p:spPr>
                <a:xfrm>
                  <a:off x="6919181" y="3893767"/>
                  <a:ext cx="504000" cy="5400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nchorCtr="1"/>
                <a:lstStyle/>
                <a:p>
                  <a:pPr algn="ctr"/>
                  <a:r>
                    <a:rPr lang="zh-TW" altLang="en-US" sz="2000" b="1" dirty="0">
                      <a:latin typeface="Kozuka Gothic Pro B" pitchFamily="34" charset="-128"/>
                      <a:ea typeface="Kozuka Gothic Pro B" pitchFamily="34" charset="-128"/>
                    </a:rPr>
                    <a:t>３</a:t>
                  </a:r>
                </a:p>
              </p:txBody>
            </p:sp>
            <p:sp>
              <p:nvSpPr>
                <p:cNvPr id="43" name="橢圓 42"/>
                <p:cNvSpPr/>
                <p:nvPr/>
              </p:nvSpPr>
              <p:spPr>
                <a:xfrm>
                  <a:off x="6919124" y="5079164"/>
                  <a:ext cx="504057" cy="540000"/>
                </a:xfrm>
                <a:prstGeom prst="ellipse">
                  <a:avLst/>
                </a:prstGeom>
                <a:ln/>
              </p:spPr>
              <p:style>
                <a:lnRef idx="3">
                  <a:schemeClr val="lt1"/>
                </a:lnRef>
                <a:fillRef idx="1">
                  <a:schemeClr val="accent4"/>
                </a:fillRef>
                <a:effectRef idx="1">
                  <a:schemeClr val="accent4"/>
                </a:effectRef>
                <a:fontRef idx="minor">
                  <a:schemeClr val="lt1"/>
                </a:fontRef>
              </p:style>
              <p:txBody>
                <a:bodyPr rtlCol="0" anchor="ctr" anchorCtr="1"/>
                <a:lstStyle/>
                <a:p>
                  <a:pPr algn="ctr"/>
                  <a:r>
                    <a:rPr lang="zh-TW" altLang="en-US" sz="2000" b="1" dirty="0">
                      <a:latin typeface="Kozuka Gothic Pro B" pitchFamily="34" charset="-128"/>
                      <a:ea typeface="Kozuka Gothic Pro B" pitchFamily="34" charset="-128"/>
                    </a:rPr>
                    <a:t>４</a:t>
                  </a:r>
                </a:p>
              </p:txBody>
            </p:sp>
          </p:grpSp>
          <p:grpSp>
            <p:nvGrpSpPr>
              <p:cNvPr id="35" name="群組 34"/>
              <p:cNvGrpSpPr/>
              <p:nvPr/>
            </p:nvGrpSpPr>
            <p:grpSpPr>
              <a:xfrm>
                <a:off x="7372945" y="1946995"/>
                <a:ext cx="4380403" cy="4137061"/>
                <a:chOff x="7372945" y="1946995"/>
                <a:chExt cx="4380403" cy="4137061"/>
              </a:xfrm>
            </p:grpSpPr>
            <p:sp>
              <p:nvSpPr>
                <p:cNvPr id="36" name="文字方塊 35"/>
                <p:cNvSpPr txBox="1"/>
                <p:nvPr/>
              </p:nvSpPr>
              <p:spPr>
                <a:xfrm>
                  <a:off x="7400221" y="1946995"/>
                  <a:ext cx="4231039" cy="1233003"/>
                </a:xfrm>
                <a:prstGeom prst="rect">
                  <a:avLst/>
                </a:prstGeom>
                <a:noFill/>
              </p:spPr>
              <p:txBody>
                <a:bodyPr wrap="square" rtlCol="0">
                  <a:spAutoFit/>
                </a:bodyPr>
                <a:lstStyle/>
                <a:p>
                  <a:r>
                    <a:rPr lang="zh-TW" altLang="en-US" sz="2000" b="1" dirty="0">
                      <a:solidFill>
                        <a:schemeClr val="accent3">
                          <a:lumMod val="50000"/>
                        </a:schemeClr>
                      </a:solidFill>
                      <a:ea typeface="微軟正黑體" panose="020B0604030504040204" pitchFamily="34" charset="-120"/>
                    </a:rPr>
                    <a:t>回應新課綱課程特色</a:t>
                  </a:r>
                </a:p>
                <a:p>
                  <a:pPr marL="90488"/>
                  <a:r>
                    <a:rPr lang="zh-TW" altLang="en-US" sz="1200" dirty="0">
                      <a:ea typeface="微軟正黑體" panose="020B0604030504040204" pitchFamily="34" charset="-120"/>
                    </a:rPr>
                    <a:t>學生修習各類課程所產生的課程學習成果及多元表現，是學生學習表現真實展現，也是學校課程實施成果的最好證明。</a:t>
                  </a:r>
                </a:p>
              </p:txBody>
            </p:sp>
            <p:sp>
              <p:nvSpPr>
                <p:cNvPr id="37" name="文字方塊 36"/>
                <p:cNvSpPr txBox="1"/>
                <p:nvPr/>
              </p:nvSpPr>
              <p:spPr>
                <a:xfrm>
                  <a:off x="7372945" y="3082224"/>
                  <a:ext cx="4380403" cy="954584"/>
                </a:xfrm>
                <a:prstGeom prst="rect">
                  <a:avLst/>
                </a:prstGeom>
                <a:noFill/>
              </p:spPr>
              <p:txBody>
                <a:bodyPr wrap="square" rtlCol="0">
                  <a:spAutoFit/>
                </a:bodyPr>
                <a:lstStyle/>
                <a:p>
                  <a:r>
                    <a:rPr lang="zh-TW" altLang="en-US" b="1" dirty="0">
                      <a:solidFill>
                        <a:schemeClr val="accent6">
                          <a:lumMod val="75000"/>
                        </a:schemeClr>
                      </a:solidFill>
                      <a:ea typeface="微軟正黑體" panose="020B0604030504040204" pitchFamily="34" charset="-120"/>
                    </a:rPr>
                    <a:t>呈現考試難以評量的學習成果</a:t>
                  </a:r>
                </a:p>
                <a:p>
                  <a:pPr marL="90488"/>
                  <a:r>
                    <a:rPr lang="zh-TW" altLang="en-US" sz="1200" dirty="0">
                      <a:ea typeface="微軟正黑體" panose="020B0604030504040204" pitchFamily="34" charset="-120"/>
                    </a:rPr>
                    <a:t>尊重個別差異，重視考試成績以外的學習歷程，呈現學生多元表現。</a:t>
                  </a:r>
                </a:p>
              </p:txBody>
            </p:sp>
            <p:sp>
              <p:nvSpPr>
                <p:cNvPr id="38" name="文字方塊 37"/>
                <p:cNvSpPr txBox="1"/>
                <p:nvPr/>
              </p:nvSpPr>
              <p:spPr>
                <a:xfrm>
                  <a:off x="7385301" y="3960259"/>
                  <a:ext cx="4245959" cy="1193230"/>
                </a:xfrm>
                <a:prstGeom prst="rect">
                  <a:avLst/>
                </a:prstGeom>
                <a:noFill/>
              </p:spPr>
              <p:txBody>
                <a:bodyPr wrap="square" rtlCol="0">
                  <a:spAutoFit/>
                </a:bodyPr>
                <a:lstStyle/>
                <a:p>
                  <a:r>
                    <a:rPr lang="zh-TW" altLang="en-US" b="1" dirty="0">
                      <a:solidFill>
                        <a:srgbClr val="C00000"/>
                      </a:solidFill>
                      <a:ea typeface="微軟正黑體" panose="020B0604030504040204" pitchFamily="34" charset="-120"/>
                    </a:rPr>
                    <a:t>展現個人特色和適性學習軌跡</a:t>
                  </a:r>
                </a:p>
                <a:p>
                  <a:pPr marL="90488" lvl="1"/>
                  <a:r>
                    <a:rPr lang="zh-TW" altLang="en-US" sz="1200" dirty="0">
                      <a:ea typeface="微軟正黑體" panose="020B0604030504040204" pitchFamily="34" charset="-120"/>
                    </a:rPr>
                    <a:t>鼓勵學生定期紀錄並整理自己的學習表現，重質不重量，展現個人學習表現的特色亮點與學習軌跡。</a:t>
                  </a:r>
                </a:p>
              </p:txBody>
            </p:sp>
            <p:sp>
              <p:nvSpPr>
                <p:cNvPr id="39" name="文字方塊 38"/>
                <p:cNvSpPr txBox="1"/>
                <p:nvPr/>
              </p:nvSpPr>
              <p:spPr>
                <a:xfrm>
                  <a:off x="7385303" y="5129472"/>
                  <a:ext cx="4258314" cy="954584"/>
                </a:xfrm>
                <a:prstGeom prst="rect">
                  <a:avLst/>
                </a:prstGeom>
                <a:noFill/>
              </p:spPr>
              <p:txBody>
                <a:bodyPr wrap="square" rtlCol="0">
                  <a:spAutoFit/>
                </a:bodyPr>
                <a:lstStyle/>
                <a:p>
                  <a:r>
                    <a:rPr lang="zh-TW" altLang="en-US" b="1" dirty="0">
                      <a:solidFill>
                        <a:srgbClr val="0000FF"/>
                      </a:solidFill>
                      <a:ea typeface="微軟正黑體" panose="020B0604030504040204" pitchFamily="34" charset="-120"/>
                    </a:rPr>
                    <a:t>協助學生生涯探索及定向參考</a:t>
                  </a:r>
                  <a:endParaRPr lang="en-US" altLang="zh-TW" b="1" dirty="0">
                    <a:solidFill>
                      <a:srgbClr val="0000FF"/>
                    </a:solidFill>
                    <a:ea typeface="微軟正黑體" panose="020B0604030504040204" pitchFamily="34" charset="-120"/>
                  </a:endParaRPr>
                </a:p>
                <a:p>
                  <a:pPr marL="90488"/>
                  <a:r>
                    <a:rPr lang="zh-TW" altLang="en-US" sz="1200" dirty="0">
                      <a:ea typeface="微軟正黑體" panose="020B0604030504040204" pitchFamily="34" charset="-120"/>
                    </a:rPr>
                    <a:t>學生透過整理學習歷程檔案的過程中，可以及早思索自我興趣性向，逐步釐清生涯定向。</a:t>
                  </a:r>
                  <a:endParaRPr lang="zh-TW" altLang="en-US" sz="1100" dirty="0">
                    <a:ea typeface="微軟正黑體" panose="020B0604030504040204" pitchFamily="34" charset="-120"/>
                  </a:endParaRPr>
                </a:p>
              </p:txBody>
            </p:sp>
          </p:grpSp>
        </p:grpSp>
        <p:sp>
          <p:nvSpPr>
            <p:cNvPr id="44" name="矩形 43"/>
            <p:cNvSpPr/>
            <p:nvPr/>
          </p:nvSpPr>
          <p:spPr>
            <a:xfrm>
              <a:off x="6647494" y="1263080"/>
              <a:ext cx="4885792" cy="521721"/>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一步一腳印，累積學習歷程紀錄</a:t>
              </a:r>
            </a:p>
          </p:txBody>
        </p:sp>
      </p:grpSp>
    </p:spTree>
    <p:extLst>
      <p:ext uri="{BB962C8B-B14F-4D97-AF65-F5344CB8AC3E}">
        <p14:creationId xmlns:p14="http://schemas.microsoft.com/office/powerpoint/2010/main" val="7105201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大學選才</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pic>
        <p:nvPicPr>
          <p:cNvPr id="46" name="圖片 45"/>
          <p:cNvPicPr>
            <a:picLocks noChangeAspect="1"/>
          </p:cNvPicPr>
          <p:nvPr/>
        </p:nvPicPr>
        <p:blipFill rotWithShape="1">
          <a:blip r:embed="rId3" cstate="print">
            <a:extLst>
              <a:ext uri="{28A0092B-C50C-407E-A947-70E740481C1C}">
                <a14:useLocalDpi xmlns:a14="http://schemas.microsoft.com/office/drawing/2010/main" val="0"/>
              </a:ext>
            </a:extLst>
          </a:blip>
          <a:srcRect l="12287"/>
          <a:stretch/>
        </p:blipFill>
        <p:spPr>
          <a:xfrm>
            <a:off x="1" y="836712"/>
            <a:ext cx="9148408" cy="5796767"/>
          </a:xfrm>
          <a:prstGeom prst="rect">
            <a:avLst/>
          </a:prstGeom>
        </p:spPr>
      </p:pic>
    </p:spTree>
    <p:extLst>
      <p:ext uri="{BB962C8B-B14F-4D97-AF65-F5344CB8AC3E}">
        <p14:creationId xmlns:p14="http://schemas.microsoft.com/office/powerpoint/2010/main" val="10761451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F9CDEB-62B1-42F4-A3F8-5482E2977DB4}"/>
              </a:ext>
            </a:extLst>
          </p:cNvPr>
          <p:cNvSpPr>
            <a:spLocks noGrp="1"/>
          </p:cNvSpPr>
          <p:nvPr>
            <p:ph type="title"/>
          </p:nvPr>
        </p:nvSpPr>
        <p:spPr>
          <a:xfrm>
            <a:off x="1763688" y="2564904"/>
            <a:ext cx="6571343" cy="1049235"/>
          </a:xfrm>
        </p:spPr>
        <p:txBody>
          <a:bodyPr>
            <a:normAutofit/>
          </a:bodyPr>
          <a:lstStyle/>
          <a:p>
            <a:r>
              <a:rPr lang="zh-TW" altLang="en-US" sz="6600" b="1" u="sng" dirty="0">
                <a:solidFill>
                  <a:srgbClr val="FF0000"/>
                </a:solidFill>
                <a:effectLst>
                  <a:outerShdw blurRad="38100" dist="38100" dir="2700000" algn="tl">
                    <a:srgbClr val="000000">
                      <a:alpha val="43137"/>
                    </a:srgbClr>
                  </a:outerShdw>
                </a:effectLst>
                <a:latin typeface="新細明體" panose="02020500000000000000" pitchFamily="18" charset="-120"/>
              </a:rPr>
              <a:t>★</a:t>
            </a:r>
            <a:r>
              <a:rPr lang="zh-TW" altLang="en-US" sz="66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溫馨提醒</a:t>
            </a:r>
            <a:r>
              <a:rPr lang="zh-TW" altLang="en-US" sz="6600" b="1" u="sng" dirty="0">
                <a:solidFill>
                  <a:srgbClr val="FF0000"/>
                </a:solidFill>
                <a:effectLst>
                  <a:outerShdw blurRad="38100" dist="38100" dir="2700000" algn="tl">
                    <a:srgbClr val="000000">
                      <a:alpha val="43137"/>
                    </a:srgbClr>
                  </a:outerShdw>
                </a:effectLst>
                <a:latin typeface="新細明體" panose="02020500000000000000" pitchFamily="18" charset="-120"/>
              </a:rPr>
              <a:t>★</a:t>
            </a:r>
            <a:endParaRPr lang="zh-TW" altLang="en-US" sz="6600"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94184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屏東區原住民教育實驗專班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9291000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111</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2315253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idx="4294967295"/>
          </p:nvPr>
        </p:nvSpPr>
        <p:spPr>
          <a:xfrm>
            <a:off x="914400" y="333375"/>
            <a:ext cx="8229600" cy="1143000"/>
          </a:xfrm>
        </p:spPr>
        <p:txBody>
          <a:bodyPr/>
          <a:lstStyle/>
          <a:p>
            <a:r>
              <a:rPr lang="zh-TW" altLang="en-US" sz="4000" b="1" dirty="0">
                <a:solidFill>
                  <a:schemeClr val="accent4">
                    <a:lumMod val="50000"/>
                  </a:schemeClr>
                </a:solidFill>
                <a:latin typeface="微軟正黑體" panose="020B0604030504040204" pitchFamily="34" charset="-120"/>
                <a:ea typeface="微軟正黑體" panose="020B0604030504040204" pitchFamily="34" charset="-120"/>
              </a:rPr>
              <a:t>最適合你的  就會最耀眼</a:t>
            </a:r>
          </a:p>
        </p:txBody>
      </p:sp>
      <p:pic>
        <p:nvPicPr>
          <p:cNvPr id="8" name="Picture 2" descr="C:\Users\user\Desktop\名人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66713"/>
            <a:ext cx="3312368" cy="42177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李安」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366714"/>
            <a:ext cx="3628441" cy="2638350"/>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BEB98B9D-53EC-4676-8BAB-645A59AA7BB1}"/>
              </a:ext>
            </a:extLst>
          </p:cNvPr>
          <p:cNvSpPr txBox="1"/>
          <p:nvPr/>
        </p:nvSpPr>
        <p:spPr>
          <a:xfrm>
            <a:off x="5364088" y="1076265"/>
            <a:ext cx="2232248" cy="400110"/>
          </a:xfrm>
          <a:prstGeom prst="rect">
            <a:avLst/>
          </a:prstGeom>
          <a:noFill/>
        </p:spPr>
        <p:txBody>
          <a:bodyPr wrap="square">
            <a:spAutoFit/>
          </a:bodyPr>
          <a:lstStyle/>
          <a:p>
            <a:r>
              <a:rPr lang="zh-TW" altLang="en-US" sz="2000"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電影導演：</a:t>
            </a:r>
            <a:r>
              <a:rPr lang="zh-TW" altLang="en-US" sz="200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李安</a:t>
            </a:r>
            <a:endParaRPr lang="zh-TW" altLang="en-US" sz="2000" dirty="0">
              <a:solidFill>
                <a:srgbClr val="FF0000"/>
              </a:solidFill>
              <a:effectLst>
                <a:outerShdw blurRad="38100" dist="38100" dir="2700000" algn="tl">
                  <a:srgbClr val="000000">
                    <a:alpha val="43137"/>
                  </a:srgbClr>
                </a:outerShdw>
              </a:effectLst>
              <a:highlight>
                <a:srgbClr val="FFFF00"/>
              </a:highlight>
            </a:endParaRPr>
          </a:p>
        </p:txBody>
      </p:sp>
      <p:sp>
        <p:nvSpPr>
          <p:cNvPr id="9" name="文字方塊 8">
            <a:extLst>
              <a:ext uri="{FF2B5EF4-FFF2-40B4-BE49-F238E27FC236}">
                <a16:creationId xmlns:a16="http://schemas.microsoft.com/office/drawing/2014/main" id="{DAFB4C10-0D73-4021-BFB4-C102154299C2}"/>
              </a:ext>
            </a:extLst>
          </p:cNvPr>
          <p:cNvSpPr txBox="1"/>
          <p:nvPr/>
        </p:nvSpPr>
        <p:spPr>
          <a:xfrm>
            <a:off x="755576" y="5530355"/>
            <a:ext cx="3744416" cy="400110"/>
          </a:xfrm>
          <a:prstGeom prst="rect">
            <a:avLst/>
          </a:prstGeom>
          <a:noFill/>
        </p:spPr>
        <p:txBody>
          <a:bodyPr wrap="square">
            <a:spAutoFit/>
          </a:bodyPr>
          <a:lstStyle/>
          <a:p>
            <a:r>
              <a:rPr lang="zh-TW" altLang="en-US" sz="2000"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台灣有名的舞蹈家：</a:t>
            </a:r>
            <a:r>
              <a:rPr lang="zh-TW" altLang="en-US" sz="200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許芳宜</a:t>
            </a:r>
          </a:p>
        </p:txBody>
      </p:sp>
      <p:pic>
        <p:nvPicPr>
          <p:cNvPr id="5" name="圖片 4">
            <a:extLst>
              <a:ext uri="{FF2B5EF4-FFF2-40B4-BE49-F238E27FC236}">
                <a16:creationId xmlns:a16="http://schemas.microsoft.com/office/drawing/2014/main" id="{55EDAF6E-276F-45E0-A248-8A1262CF0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2" y="4092403"/>
            <a:ext cx="3895368" cy="2450090"/>
          </a:xfrm>
          <a:prstGeom prst="rect">
            <a:avLst/>
          </a:prstGeom>
        </p:spPr>
      </p:pic>
      <p:sp>
        <p:nvSpPr>
          <p:cNvPr id="11" name="文字方塊 10">
            <a:extLst>
              <a:ext uri="{FF2B5EF4-FFF2-40B4-BE49-F238E27FC236}">
                <a16:creationId xmlns:a16="http://schemas.microsoft.com/office/drawing/2014/main" id="{2470354F-C8D8-4666-BE7E-D767DB305CB5}"/>
              </a:ext>
            </a:extLst>
          </p:cNvPr>
          <p:cNvSpPr txBox="1"/>
          <p:nvPr/>
        </p:nvSpPr>
        <p:spPr>
          <a:xfrm>
            <a:off x="4608004" y="6457890"/>
            <a:ext cx="3744416" cy="400110"/>
          </a:xfrm>
          <a:prstGeom prst="rect">
            <a:avLst/>
          </a:prstGeom>
          <a:noFill/>
        </p:spPr>
        <p:txBody>
          <a:bodyPr wrap="square">
            <a:spAutoFit/>
          </a:bodyPr>
          <a:lstStyle/>
          <a:p>
            <a:r>
              <a:rPr lang="zh-TW" altLang="en-US" sz="2000" i="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rPr>
              <a:t>台灣有名的運動員：王建民</a:t>
            </a:r>
            <a:endParaRPr lang="zh-TW" altLang="en-US" sz="200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endParaRPr>
          </a:p>
        </p:txBody>
      </p:sp>
    </p:spTree>
    <p:extLst>
      <p:ext uri="{BB962C8B-B14F-4D97-AF65-F5344CB8AC3E}">
        <p14:creationId xmlns:p14="http://schemas.microsoft.com/office/powerpoint/2010/main" val="16039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https://adapt.k12ea.gov.tw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en-US" altLang="zh-TW" sz="2000" b="1" dirty="0">
                <a:latin typeface="微軟正黑體" panose="020B0604030504040204" pitchFamily="34" charset="-120"/>
                <a:ea typeface="微軟正黑體" panose="020B0604030504040204" pitchFamily="34" charset="-120"/>
              </a:rPr>
              <a:t>108</a:t>
            </a:r>
            <a:r>
              <a:rPr lang="zh-TW" altLang="en-US" sz="2000" b="1" dirty="0">
                <a:latin typeface="微軟正黑體" panose="020B0604030504040204" pitchFamily="34" charset="-120"/>
                <a:ea typeface="微軟正黑體" panose="020B0604030504040204" pitchFamily="34" charset="-120"/>
              </a:rPr>
              <a:t>課綱資訊網</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十二年國民基本教育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hlinkClick r:id="rId3"/>
              </a:rPr>
              <a:t>https://12basic.edu.tw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pic>
        <p:nvPicPr>
          <p:cNvPr id="5" name="圖片 4">
            <a:hlinkClick r:id="rId4" action="ppaction://hlinksldjump"/>
            <a:extLst>
              <a:ext uri="{FF2B5EF4-FFF2-40B4-BE49-F238E27FC236}">
                <a16:creationId xmlns:a16="http://schemas.microsoft.com/office/drawing/2014/main" id="{11D0FC6A-0549-42AE-91CC-0BD2E06574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251520" y="1988840"/>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682539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755576"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諮詢專線：</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各校教務處、輔導室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國立內埔農工教務處</a:t>
            </a:r>
            <a:r>
              <a:rPr lang="en-US" altLang="zh-TW" sz="2000" b="1" dirty="0">
                <a:latin typeface="微軟正黑體" panose="020B0604030504040204" pitchFamily="34" charset="-120"/>
                <a:ea typeface="微軟正黑體" panose="020B0604030504040204" pitchFamily="34" charset="-120"/>
              </a:rPr>
              <a:t>08-8333131#234</a:t>
            </a:r>
            <a:r>
              <a:rPr lang="zh-TW" altLang="en-US" sz="2000" b="1" dirty="0">
                <a:latin typeface="微軟正黑體" panose="020B0604030504040204" pitchFamily="34" charset="-120"/>
                <a:ea typeface="微軟正黑體" panose="020B0604030504040204" pitchFamily="34" charset="-120"/>
              </a:rPr>
              <a:t>或</a:t>
            </a:r>
            <a:r>
              <a:rPr lang="en-US" altLang="zh-TW" sz="2000" b="1" dirty="0">
                <a:latin typeface="微軟正黑體" panose="020B0604030504040204" pitchFamily="34" charset="-120"/>
                <a:ea typeface="微軟正黑體" panose="020B0604030504040204" pitchFamily="34" charset="-120"/>
              </a:rPr>
              <a:t>266</a:t>
            </a: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教育部免付費諮詢專線</a:t>
            </a:r>
            <a:r>
              <a:rPr lang="en-US" altLang="zh-TW" sz="2000" b="1" dirty="0">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教育部十二年國民基本教育適性入學宣導網</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屏東縣十二年國民基本教育資訊網</a:t>
            </a:r>
          </a:p>
        </p:txBody>
      </p:sp>
      <p:pic>
        <p:nvPicPr>
          <p:cNvPr id="2" name="圖片 1">
            <a:extLst>
              <a:ext uri="{FF2B5EF4-FFF2-40B4-BE49-F238E27FC236}">
                <a16:creationId xmlns:a16="http://schemas.microsoft.com/office/drawing/2014/main" id="{46908DEA-3CC2-4BB2-A71F-8C1080E2F97A}"/>
              </a:ext>
            </a:extLst>
          </p:cNvPr>
          <p:cNvPicPr>
            <a:picLocks noChangeAspect="1"/>
          </p:cNvPicPr>
          <p:nvPr/>
        </p:nvPicPr>
        <p:blipFill>
          <a:blip r:embed="rId3" cstate="print"/>
          <a:stretch>
            <a:fillRect/>
          </a:stretch>
        </p:blipFill>
        <p:spPr>
          <a:xfrm>
            <a:off x="5724128" y="5431412"/>
            <a:ext cx="1432684" cy="1426588"/>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2627784" y="134076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屏東區宣導結果評估</a:t>
            </a:r>
          </a:p>
        </p:txBody>
      </p:sp>
      <p:sp>
        <p:nvSpPr>
          <p:cNvPr id="4" name="文字版面配置區 2"/>
          <p:cNvSpPr txBox="1">
            <a:spLocks/>
          </p:cNvSpPr>
          <p:nvPr/>
        </p:nvSpPr>
        <p:spPr bwMode="gray">
          <a:xfrm>
            <a:off x="395536" y="2132856"/>
            <a:ext cx="9037637" cy="2771775"/>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000" kern="0" dirty="0">
                <a:solidFill>
                  <a:srgbClr val="30311D"/>
                </a:solidFill>
                <a:latin typeface="微軟正黑體" panose="020B0604030504040204" pitchFamily="34" charset="-120"/>
                <a:ea typeface="微軟正黑體" panose="020B0604030504040204" pitchFamily="34" charset="-120"/>
              </a:rPr>
              <a:t>四、</a:t>
            </a:r>
            <a:r>
              <a:rPr lang="zh-TW" altLang="zh-TW" sz="3000" kern="0" dirty="0">
                <a:solidFill>
                  <a:srgbClr val="30311D"/>
                </a:solidFill>
                <a:latin typeface="微軟正黑體" panose="020B0604030504040204" pitchFamily="34" charset="-120"/>
                <a:ea typeface="微軟正黑體" panose="020B0604030504040204" pitchFamily="34" charset="-120"/>
              </a:rPr>
              <a:t>我對於如何協助孩子未來入學準備已有方向。</a:t>
            </a:r>
          </a:p>
          <a:p>
            <a:pPr fontAlgn="auto">
              <a:lnSpc>
                <a:spcPts val="3600"/>
              </a:lnSpc>
              <a:spcBef>
                <a:spcPts val="600"/>
              </a:spcBef>
              <a:spcAft>
                <a:spcPts val="0"/>
              </a:spcAft>
              <a:buClr>
                <a:srgbClr val="F5B821"/>
              </a:buClr>
              <a:defRPr/>
            </a:pPr>
            <a:r>
              <a:rPr lang="zh-TW" altLang="en-US" sz="3000" kern="0" dirty="0">
                <a:solidFill>
                  <a:srgbClr val="000099"/>
                </a:solidFill>
                <a:latin typeface="微軟正黑體" panose="020B0604030504040204" pitchFamily="34" charset="-120"/>
                <a:ea typeface="微軟正黑體" panose="020B0604030504040204" pitchFamily="34" charset="-120"/>
              </a:rPr>
              <a:t>五、</a:t>
            </a:r>
            <a:r>
              <a:rPr lang="zh-TW" altLang="zh-TW" sz="3000" kern="0" dirty="0">
                <a:solidFill>
                  <a:srgbClr val="000099"/>
                </a:solidFill>
                <a:latin typeface="微軟正黑體" panose="020B0604030504040204" pitchFamily="34" charset="-120"/>
                <a:ea typeface="微軟正黑體" panose="020B0604030504040204" pitchFamily="34" charset="-120"/>
              </a:rPr>
              <a:t>我知道本區及本校入學方式諮詢</a:t>
            </a:r>
            <a:r>
              <a:rPr lang="zh-TW" altLang="en-US" sz="3000" kern="0" dirty="0">
                <a:solidFill>
                  <a:srgbClr val="000099"/>
                </a:solidFill>
                <a:latin typeface="微軟正黑體" panose="020B0604030504040204" pitchFamily="34" charset="-120"/>
                <a:ea typeface="微軟正黑體" panose="020B0604030504040204" pitchFamily="34" charset="-120"/>
              </a:rPr>
              <a:t>專線</a:t>
            </a:r>
            <a:r>
              <a:rPr lang="zh-TW" altLang="zh-TW" sz="3000" kern="0" dirty="0">
                <a:solidFill>
                  <a:srgbClr val="000099"/>
                </a:solidFill>
                <a:latin typeface="微軟正黑體" panose="020B0604030504040204" pitchFamily="34" charset="-120"/>
                <a:ea typeface="微軟正黑體" panose="020B0604030504040204" pitchFamily="34" charset="-120"/>
              </a:rPr>
              <a:t>及</a:t>
            </a:r>
            <a:br>
              <a:rPr lang="en-US" altLang="zh-TW" sz="3000" kern="0" dirty="0">
                <a:solidFill>
                  <a:srgbClr val="000099"/>
                </a:solidFill>
                <a:latin typeface="微軟正黑體" panose="020B0604030504040204" pitchFamily="34" charset="-120"/>
                <a:ea typeface="微軟正黑體" panose="020B0604030504040204" pitchFamily="34" charset="-120"/>
              </a:rPr>
            </a:br>
            <a:r>
              <a:rPr lang="zh-TW" altLang="en-US" sz="3000" kern="0" dirty="0">
                <a:solidFill>
                  <a:srgbClr val="000099"/>
                </a:solidFill>
                <a:latin typeface="微軟正黑體" panose="020B0604030504040204" pitchFamily="34" charset="-120"/>
                <a:ea typeface="微軟正黑體" panose="020B0604030504040204" pitchFamily="34" charset="-120"/>
              </a:rPr>
              <a:t>        十二年國教專屬</a:t>
            </a:r>
            <a:r>
              <a:rPr lang="zh-TW" altLang="zh-TW" sz="3000" kern="0" dirty="0">
                <a:solidFill>
                  <a:srgbClr val="000099"/>
                </a:solidFill>
                <a:latin typeface="微軟正黑體" panose="020B0604030504040204" pitchFamily="34" charset="-120"/>
                <a:ea typeface="微軟正黑體" panose="020B0604030504040204" pitchFamily="34" charset="-120"/>
              </a:rPr>
              <a:t>網站</a:t>
            </a:r>
            <a:r>
              <a:rPr lang="en-US" altLang="zh-TW" sz="3000" kern="0" dirty="0">
                <a:solidFill>
                  <a:srgbClr val="000099"/>
                </a:solidFill>
                <a:latin typeface="微軟正黑體" panose="020B0604030504040204" pitchFamily="34" charset="-120"/>
                <a:ea typeface="微軟正黑體" panose="020B0604030504040204" pitchFamily="34" charset="-120"/>
              </a:rPr>
              <a:t>(</a:t>
            </a:r>
            <a:r>
              <a:rPr lang="zh-TW" altLang="zh-TW" sz="3000" kern="0" dirty="0">
                <a:solidFill>
                  <a:srgbClr val="000099"/>
                </a:solidFill>
                <a:latin typeface="微軟正黑體" panose="020B0604030504040204" pitchFamily="34" charset="-120"/>
                <a:ea typeface="微軟正黑體" panose="020B0604030504040204" pitchFamily="34" charset="-120"/>
              </a:rPr>
              <a:t>頁</a:t>
            </a:r>
            <a:r>
              <a:rPr lang="en-US" altLang="zh-TW" sz="3000" kern="0" dirty="0">
                <a:solidFill>
                  <a:srgbClr val="000099"/>
                </a:solidFill>
                <a:latin typeface="微軟正黑體" panose="020B0604030504040204" pitchFamily="34" charset="-120"/>
                <a:ea typeface="微軟正黑體" panose="020B0604030504040204" pitchFamily="34" charset="-120"/>
              </a:rPr>
              <a:t>)</a:t>
            </a:r>
            <a:r>
              <a:rPr lang="zh-TW" altLang="zh-TW" sz="3000" kern="0" dirty="0">
                <a:solidFill>
                  <a:srgbClr val="000099"/>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30311D"/>
                </a:solidFill>
                <a:latin typeface="微軟正黑體" panose="020B0604030504040204" pitchFamily="34" charset="-120"/>
                <a:ea typeface="微軟正黑體" panose="020B0604030504040204" pitchFamily="34" charset="-120"/>
              </a:rPr>
              <a:t>六、經由這次宣導，</a:t>
            </a:r>
            <a:r>
              <a:rPr lang="zh-TW" altLang="zh-TW" sz="3000" kern="0" dirty="0">
                <a:solidFill>
                  <a:srgbClr val="30311D"/>
                </a:solidFill>
                <a:latin typeface="微軟正黑體" panose="020B0604030504040204" pitchFamily="34" charset="-120"/>
                <a:ea typeface="微軟正黑體" panose="020B0604030504040204" pitchFamily="34" charset="-120"/>
              </a:rPr>
              <a:t>我對十二年國民基本教</a:t>
            </a:r>
            <a:r>
              <a:rPr lang="zh-TW" altLang="en-US" sz="3000" kern="0" dirty="0">
                <a:solidFill>
                  <a:srgbClr val="30311D"/>
                </a:solidFill>
                <a:latin typeface="微軟正黑體" panose="020B0604030504040204" pitchFamily="34" charset="-120"/>
                <a:ea typeface="微軟正黑體" panose="020B0604030504040204" pitchFamily="34" charset="-120"/>
              </a:rPr>
              <a:t>育</a:t>
            </a:r>
            <a:br>
              <a:rPr lang="en-US" altLang="zh-TW" sz="3000" kern="0" dirty="0">
                <a:solidFill>
                  <a:srgbClr val="30311D"/>
                </a:solidFill>
                <a:latin typeface="微軟正黑體" panose="020B0604030504040204" pitchFamily="34" charset="-120"/>
                <a:ea typeface="微軟正黑體" panose="020B0604030504040204" pitchFamily="34" charset="-120"/>
              </a:rPr>
            </a:br>
            <a:r>
              <a:rPr lang="zh-TW" altLang="en-US" sz="3000" kern="0" dirty="0">
                <a:solidFill>
                  <a:srgbClr val="30311D"/>
                </a:solidFill>
                <a:latin typeface="微軟正黑體" panose="020B0604030504040204" pitchFamily="34" charset="-120"/>
                <a:ea typeface="微軟正黑體" panose="020B0604030504040204" pitchFamily="34" charset="-120"/>
              </a:rPr>
              <a:t>        </a:t>
            </a:r>
            <a:r>
              <a:rPr lang="zh-TW" altLang="zh-TW" sz="3000" kern="0" dirty="0">
                <a:solidFill>
                  <a:srgbClr val="30311D"/>
                </a:solidFill>
                <a:latin typeface="微軟正黑體" panose="020B0604030504040204" pitchFamily="34" charset="-120"/>
                <a:ea typeface="微軟正黑體" panose="020B0604030504040204" pitchFamily="34" charset="-120"/>
              </a:rPr>
              <a:t>有更進一步的了解。</a:t>
            </a:r>
          </a:p>
        </p:txBody>
      </p:sp>
      <p:pic>
        <p:nvPicPr>
          <p:cNvPr id="5" name="圖片 4" descr="3.jpg"/>
          <p:cNvPicPr>
            <a:picLocks noChangeAspect="1"/>
          </p:cNvPicPr>
          <p:nvPr/>
        </p:nvPicPr>
        <p:blipFill>
          <a:blip r:embed="rId3" cstate="print"/>
          <a:stretch>
            <a:fillRect/>
          </a:stretch>
        </p:blipFill>
        <p:spPr>
          <a:xfrm>
            <a:off x="-15727" y="2158"/>
            <a:ext cx="9159727" cy="6855841"/>
          </a:xfrm>
          <a:prstGeom prst="rect">
            <a:avLst/>
          </a:prstGeom>
        </p:spPr>
      </p:pic>
      <p:sp>
        <p:nvSpPr>
          <p:cNvPr id="8" name="矩形 7"/>
          <p:cNvSpPr/>
          <p:nvPr/>
        </p:nvSpPr>
        <p:spPr>
          <a:xfrm>
            <a:off x="4283968" y="2441068"/>
            <a:ext cx="3614057" cy="1509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771800" y="835515"/>
            <a:ext cx="6096000" cy="1569660"/>
          </a:xfrm>
          <a:prstGeom prst="rect">
            <a:avLst/>
          </a:prstGeom>
        </p:spPr>
        <p:txBody>
          <a:bodyPr>
            <a:spAutoFit/>
          </a:bodyPr>
          <a:lstStyle/>
          <a:p>
            <a:pPr algn="ctr"/>
            <a:r>
              <a:rPr lang="zh-TW" altLang="en-US" sz="3200" b="1" dirty="0">
                <a:solidFill>
                  <a:srgbClr val="CC0000"/>
                </a:solidFill>
                <a:latin typeface="標楷體" pitchFamily="65" charset="-120"/>
                <a:ea typeface="標楷體" pitchFamily="65" charset="-120"/>
              </a:rPr>
              <a:t>每個年輕生命都像一顆種子，</a:t>
            </a:r>
            <a:endParaRPr lang="en-US" altLang="zh-TW" sz="3200" b="1" dirty="0">
              <a:solidFill>
                <a:srgbClr val="CC0000"/>
              </a:solidFill>
              <a:latin typeface="標楷體" pitchFamily="65" charset="-120"/>
              <a:ea typeface="標楷體" pitchFamily="65" charset="-120"/>
            </a:endParaRPr>
          </a:p>
          <a:p>
            <a:pPr algn="ctr"/>
            <a:r>
              <a:rPr lang="zh-TW" altLang="en-US" sz="3200" b="1" dirty="0">
                <a:solidFill>
                  <a:srgbClr val="CC0000"/>
                </a:solidFill>
                <a:latin typeface="標楷體" pitchFamily="65" charset="-120"/>
                <a:ea typeface="標楷體" pitchFamily="65" charset="-120"/>
              </a:rPr>
              <a:t>只要土壤對了，種子就能發芽</a:t>
            </a:r>
            <a:br>
              <a:rPr lang="zh-TW" altLang="en-US" sz="3200" b="1" dirty="0">
                <a:solidFill>
                  <a:srgbClr val="CC0000"/>
                </a:solidFill>
                <a:latin typeface="標楷體" pitchFamily="65" charset="-120"/>
                <a:ea typeface="標楷體" pitchFamily="65" charset="-120"/>
              </a:rPr>
            </a:br>
            <a:r>
              <a:rPr lang="en-US" altLang="zh-TW" sz="3200" b="1" dirty="0">
                <a:solidFill>
                  <a:schemeClr val="accent2"/>
                </a:solidFill>
                <a:latin typeface="標楷體" pitchFamily="65" charset="-120"/>
                <a:ea typeface="標楷體" pitchFamily="65" charset="-120"/>
              </a:rPr>
              <a:t>(</a:t>
            </a:r>
            <a:r>
              <a:rPr lang="zh-TW" altLang="en-US" sz="3200" b="1" dirty="0">
                <a:solidFill>
                  <a:schemeClr val="accent2"/>
                </a:solidFill>
                <a:latin typeface="標楷體" pitchFamily="65" charset="-120"/>
                <a:ea typeface="標楷體" pitchFamily="65" charset="-120"/>
              </a:rPr>
              <a:t>天下</a:t>
            </a:r>
            <a:r>
              <a:rPr lang="en-US" altLang="zh-TW" sz="3200" b="1" dirty="0">
                <a:solidFill>
                  <a:schemeClr val="accent2"/>
                </a:solidFill>
                <a:latin typeface="標楷體" pitchFamily="65" charset="-120"/>
                <a:ea typeface="標楷體" pitchFamily="65" charset="-120"/>
              </a:rPr>
              <a:t>,410</a:t>
            </a:r>
            <a:r>
              <a:rPr lang="zh-TW" altLang="en-US" sz="3200" b="1" dirty="0">
                <a:solidFill>
                  <a:schemeClr val="accent2"/>
                </a:solidFill>
                <a:latin typeface="標楷體" pitchFamily="65" charset="-120"/>
                <a:ea typeface="標楷體" pitchFamily="65" charset="-120"/>
              </a:rPr>
              <a:t>。</a:t>
            </a:r>
            <a:r>
              <a:rPr lang="en-US" altLang="zh-TW" sz="3200" b="1" dirty="0">
                <a:solidFill>
                  <a:schemeClr val="accent2"/>
                </a:solidFill>
                <a:latin typeface="標楷體" pitchFamily="65" charset="-120"/>
                <a:ea typeface="標楷體" pitchFamily="65" charset="-120"/>
              </a:rPr>
              <a:t>P.48)</a:t>
            </a:r>
          </a:p>
        </p:txBody>
      </p:sp>
      <p:sp>
        <p:nvSpPr>
          <p:cNvPr id="6" name="標題 4"/>
          <p:cNvSpPr txBox="1">
            <a:spLocks/>
          </p:cNvSpPr>
          <p:nvPr/>
        </p:nvSpPr>
        <p:spPr>
          <a:xfrm>
            <a:off x="3635896" y="2418481"/>
            <a:ext cx="5184576" cy="8665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3600" b="1" i="0" u="none" strike="noStrike" kern="1200" cap="all" spc="0" normalizeH="0" baseline="0" noProof="0" dirty="0">
                <a:ln>
                  <a:noFill/>
                </a:ln>
                <a:solidFill>
                  <a:srgbClr val="0000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j-cs"/>
              </a:rPr>
              <a:t>謝謝大家的聆聽</a:t>
            </a:r>
          </a:p>
        </p:txBody>
      </p:sp>
      <p:pic>
        <p:nvPicPr>
          <p:cNvPr id="10" name="圖片 9"/>
          <p:cNvPicPr>
            <a:picLocks noChangeAspect="1"/>
          </p:cNvPicPr>
          <p:nvPr/>
        </p:nvPicPr>
        <p:blipFill rotWithShape="1">
          <a:blip r:embed="rId4" cstate="print">
            <a:extLst>
              <a:ext uri="{28A0092B-C50C-407E-A947-70E740481C1C}">
                <a14:useLocalDpi xmlns:a14="http://schemas.microsoft.com/office/drawing/2010/main" val="0"/>
              </a:ext>
            </a:extLst>
          </a:blip>
          <a:srcRect l="16793" r="13143" b="6264"/>
          <a:stretch/>
        </p:blipFill>
        <p:spPr>
          <a:xfrm>
            <a:off x="6076553" y="3433517"/>
            <a:ext cx="2334346" cy="3007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8189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圖說文字 6"/>
          <p:cNvSpPr/>
          <p:nvPr/>
        </p:nvSpPr>
        <p:spPr>
          <a:xfrm>
            <a:off x="5075807" y="6038"/>
            <a:ext cx="4176464" cy="4215050"/>
          </a:xfrm>
          <a:prstGeom prst="wedgeRoundRectCallout">
            <a:avLst>
              <a:gd name="adj1" fmla="val -8934"/>
              <a:gd name="adj2" fmla="val 64800"/>
              <a:gd name="adj3" fmla="val 16667"/>
            </a:avLst>
          </a:prstGeom>
          <a:blipFill>
            <a:blip r:embed="rId3"/>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021" name="WordArt 5"/>
          <p:cNvSpPr>
            <a:spLocks noChangeArrowheads="1" noChangeShapeType="1" noTextEdit="1"/>
          </p:cNvSpPr>
          <p:nvPr/>
        </p:nvSpPr>
        <p:spPr bwMode="grayWhite">
          <a:xfrm>
            <a:off x="5204088" y="924187"/>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6" name="圖片 5"/>
          <p:cNvPicPr>
            <a:picLocks noChangeAspect="1"/>
          </p:cNvPicPr>
          <p:nvPr/>
        </p:nvPicPr>
        <p:blipFill rotWithShape="1">
          <a:blip r:embed="rId4">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6516216" y="4420901"/>
            <a:ext cx="2039348" cy="2549185"/>
          </a:xfrm>
          <a:prstGeom prst="rect">
            <a:avLst/>
          </a:prstGeom>
        </p:spPr>
      </p:pic>
      <p:pic>
        <p:nvPicPr>
          <p:cNvPr id="8" name="圖片 7"/>
          <p:cNvPicPr>
            <a:picLocks noChangeAspect="1"/>
          </p:cNvPicPr>
          <p:nvPr/>
        </p:nvPicPr>
        <p:blipFill rotWithShape="1">
          <a:blip r:embed="rId6"/>
          <a:srcRect l="42913" t="15000" r="24012" b="5201"/>
          <a:stretch/>
        </p:blipFill>
        <p:spPr>
          <a:xfrm>
            <a:off x="0" y="0"/>
            <a:ext cx="5076056" cy="6888934"/>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16632"/>
            <a:ext cx="8784977"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48A6CD42-9B09-4CCE-9704-F0FF6B476A5B}" type="slidenum">
              <a:rPr lang="en-US" smtClean="0"/>
              <a:pPr>
                <a:defRPr/>
              </a:pPr>
              <a:t>155</a:t>
            </a:fld>
            <a:endParaRPr lang="en-US"/>
          </a:p>
        </p:txBody>
      </p:sp>
    </p:spTree>
    <p:extLst>
      <p:ext uri="{BB962C8B-B14F-4D97-AF65-F5344CB8AC3E}">
        <p14:creationId xmlns:p14="http://schemas.microsoft.com/office/powerpoint/2010/main" val="38070975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Tree>
    <p:extLst>
      <p:ext uri="{BB962C8B-B14F-4D97-AF65-F5344CB8AC3E}">
        <p14:creationId xmlns:p14="http://schemas.microsoft.com/office/powerpoint/2010/main" val="3046946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文本框 12"/>
          <p:cNvSpPr txBox="1"/>
          <p:nvPr/>
        </p:nvSpPr>
        <p:spPr>
          <a:xfrm>
            <a:off x="1017819" y="2997167"/>
            <a:ext cx="7581432" cy="2531462"/>
          </a:xfrm>
          <a:prstGeom prst="rect">
            <a:avLst/>
          </a:prstGeom>
          <a:noFill/>
        </p:spPr>
        <p:txBody>
          <a:bodyPr wrap="square" lIns="68580" tIns="34290" rIns="68580" bIns="34290" rtlCol="0">
            <a:spAutoFit/>
          </a:bodyPr>
          <a:lstStyle/>
          <a:p>
            <a:pPr defTabSz="685800" fontAlgn="auto">
              <a:spcBef>
                <a:spcPts val="0"/>
              </a:spcBef>
              <a:spcAft>
                <a:spcPts val="0"/>
              </a:spcAft>
            </a:pPr>
            <a:r>
              <a:rPr lang="en-US" altLang="zh-TW" sz="4400" b="0" dirty="0">
                <a:solidFill>
                  <a:srgbClr val="BF8714"/>
                </a:solidFill>
                <a:latin typeface="微软雅黑" panose="020B0503020204020204" pitchFamily="34" charset="-122"/>
                <a:ea typeface="微软雅黑" panose="020B0503020204020204" pitchFamily="34" charset="-122"/>
              </a:rPr>
              <a:t>12</a:t>
            </a:r>
            <a:r>
              <a:rPr lang="zh-TW" altLang="en-US" sz="4400" b="0" dirty="0">
                <a:solidFill>
                  <a:srgbClr val="BF8714"/>
                </a:solidFill>
                <a:latin typeface="微软雅黑" panose="020B0503020204020204" pitchFamily="34" charset="-122"/>
                <a:ea typeface="微软雅黑" panose="020B0503020204020204" pitchFamily="34" charset="-122"/>
              </a:rPr>
              <a:t>年國教課綱實施之後的高中</a:t>
            </a:r>
            <a:endParaRPr lang="en-US" altLang="zh-TW" sz="4400" b="0" dirty="0">
              <a:solidFill>
                <a:srgbClr val="BF8714"/>
              </a:solidFill>
              <a:latin typeface="微软雅黑" panose="020B0503020204020204" pitchFamily="34" charset="-122"/>
              <a:ea typeface="微软雅黑" panose="020B0503020204020204" pitchFamily="34" charset="-122"/>
            </a:endParaRPr>
          </a:p>
          <a:p>
            <a:pPr defTabSz="685800" fontAlgn="auto">
              <a:spcBef>
                <a:spcPts val="0"/>
              </a:spcBef>
              <a:spcAft>
                <a:spcPts val="0"/>
              </a:spcAft>
            </a:pPr>
            <a:endParaRPr lang="en-US" altLang="zh-CN" sz="4400" b="0" dirty="0">
              <a:solidFill>
                <a:srgbClr val="BF8714"/>
              </a:solidFill>
              <a:latin typeface="微软雅黑" panose="020B0503020204020204" pitchFamily="34" charset="-122"/>
              <a:ea typeface="微软雅黑" panose="020B0503020204020204" pitchFamily="34" charset="-122"/>
            </a:endParaRPr>
          </a:p>
          <a:p>
            <a:pPr algn="ctr" defTabSz="685800" fontAlgn="auto">
              <a:spcBef>
                <a:spcPts val="0"/>
              </a:spcBef>
              <a:spcAft>
                <a:spcPts val="0"/>
              </a:spcAft>
            </a:pPr>
            <a:r>
              <a:rPr lang="zh-TW" altLang="en-US" sz="2800" dirty="0">
                <a:latin typeface="微軟正黑體" panose="020B0604030504040204" pitchFamily="34" charset="-120"/>
                <a:ea typeface="微軟正黑體" panose="020B0604030504040204" pitchFamily="34" charset="-120"/>
                <a:cs typeface="華康儷粗圓"/>
              </a:rPr>
              <a:t>為何需要新課綱</a:t>
            </a:r>
            <a:r>
              <a:rPr lang="en-US" altLang="zh-TW" sz="2800" dirty="0">
                <a:latin typeface="微軟正黑體" panose="020B0604030504040204" pitchFamily="34" charset="-120"/>
                <a:ea typeface="微軟正黑體" panose="020B0604030504040204" pitchFamily="34" charset="-120"/>
                <a:cs typeface="華康儷粗圓"/>
              </a:rPr>
              <a:t>?</a:t>
            </a:r>
            <a:r>
              <a:rPr lang="zh-TW" altLang="en-US" sz="2800" dirty="0">
                <a:latin typeface="微軟正黑體" panose="020B0604030504040204" pitchFamily="34" charset="-120"/>
                <a:ea typeface="微軟正黑體" panose="020B0604030504040204" pitchFamily="34" charset="-120"/>
                <a:cs typeface="華康儷粗圓"/>
              </a:rPr>
              <a:t> </a:t>
            </a:r>
            <a:r>
              <a:rPr lang="zh-TW" altLang="en-US" sz="2800" dirty="0">
                <a:latin typeface="微軟正黑體" panose="020B0604030504040204" pitchFamily="34" charset="-120"/>
                <a:ea typeface="微軟正黑體" panose="020B0604030504040204" pitchFamily="34" charset="-120"/>
                <a:cs typeface="華康儷粗圓"/>
                <a:hlinkClick r:id="rId3"/>
              </a:rPr>
              <a:t>教育部</a:t>
            </a:r>
            <a:r>
              <a:rPr lang="en-US" altLang="zh-TW" sz="2800" dirty="0">
                <a:latin typeface="微軟正黑體" panose="020B0604030504040204" pitchFamily="34" charset="-120"/>
                <a:ea typeface="微軟正黑體" panose="020B0604030504040204" pitchFamily="34" charset="-120"/>
                <a:cs typeface="華康儷粗圓"/>
                <a:hlinkClick r:id="rId3"/>
              </a:rPr>
              <a:t>:108</a:t>
            </a:r>
            <a:r>
              <a:rPr lang="zh-TW" altLang="en-US" sz="2800" dirty="0">
                <a:latin typeface="微軟正黑體" panose="020B0604030504040204" pitchFamily="34" charset="-120"/>
                <a:ea typeface="微軟正黑體" panose="020B0604030504040204" pitchFamily="34" charset="-120"/>
                <a:cs typeface="華康儷粗圓"/>
                <a:hlinkClick r:id="rId3"/>
              </a:rPr>
              <a:t>課綱</a:t>
            </a:r>
            <a:r>
              <a:rPr lang="en-US" altLang="zh-TW" sz="2800" dirty="0">
                <a:latin typeface="微軟正黑體" panose="020B0604030504040204" pitchFamily="34" charset="-120"/>
                <a:ea typeface="微軟正黑體" panose="020B0604030504040204" pitchFamily="34" charset="-120"/>
                <a:cs typeface="華康儷粗圓"/>
                <a:hlinkClick r:id="rId3"/>
              </a:rPr>
              <a:t>-</a:t>
            </a:r>
            <a:r>
              <a:rPr lang="zh-TW" altLang="en-US" sz="2800" dirty="0">
                <a:latin typeface="微軟正黑體" panose="020B0604030504040204" pitchFamily="34" charset="-120"/>
                <a:ea typeface="微軟正黑體" panose="020B0604030504040204" pitchFamily="34" charset="-120"/>
                <a:cs typeface="華康儷粗圓"/>
                <a:hlinkClick r:id="rId3"/>
              </a:rPr>
              <a:t>心的方向</a:t>
            </a:r>
            <a:endParaRPr lang="en-US" altLang="zh-TW" sz="2800" dirty="0">
              <a:latin typeface="微軟正黑體" panose="020B0604030504040204" pitchFamily="34" charset="-120"/>
              <a:ea typeface="微軟正黑體" panose="020B0604030504040204" pitchFamily="34" charset="-120"/>
              <a:cs typeface="華康儷粗圓"/>
            </a:endParaRPr>
          </a:p>
          <a:p>
            <a:pPr defTabSz="685800" fontAlgn="auto">
              <a:spcBef>
                <a:spcPts val="0"/>
              </a:spcBef>
              <a:spcAft>
                <a:spcPts val="0"/>
              </a:spcAft>
            </a:pPr>
            <a:endParaRPr lang="zh-CN" altLang="en-US" sz="4400" b="0" dirty="0">
              <a:solidFill>
                <a:srgbClr val="BF8714"/>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613289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724" y="3042558"/>
            <a:ext cx="2775095" cy="2731046"/>
          </a:xfrm>
          <a:prstGeom prst="rect">
            <a:avLst/>
          </a:prstGeom>
        </p:spPr>
      </p:pic>
      <p:sp>
        <p:nvSpPr>
          <p:cNvPr id="9" name="TextBox 76"/>
          <p:cNvSpPr txBox="1"/>
          <p:nvPr/>
        </p:nvSpPr>
        <p:spPr>
          <a:xfrm>
            <a:off x="3287197" y="2274613"/>
            <a:ext cx="2169439" cy="500137"/>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2800" b="0" dirty="0">
                <a:solidFill>
                  <a:srgbClr val="BF8714"/>
                </a:solidFill>
                <a:latin typeface="微软雅黑" panose="020B0503020204020204" pitchFamily="34" charset="-122"/>
                <a:ea typeface="微软雅黑" panose="020B0503020204020204" pitchFamily="34" charset="-122"/>
              </a:rPr>
              <a:t>怎麼挑高中</a:t>
            </a:r>
            <a:endParaRPr lang="zh-CN" altLang="en-US" sz="2800" b="0" dirty="0">
              <a:solidFill>
                <a:srgbClr val="BF8714"/>
              </a:solidFill>
              <a:latin typeface="微软雅黑" panose="020B0503020204020204" pitchFamily="34" charset="-122"/>
              <a:ea typeface="微软雅黑" panose="020B0503020204020204" pitchFamily="34" charset="-122"/>
            </a:endParaRPr>
          </a:p>
        </p:txBody>
      </p:sp>
      <p:sp>
        <p:nvSpPr>
          <p:cNvPr id="10" name="TextBox 76"/>
          <p:cNvSpPr txBox="1"/>
          <p:nvPr/>
        </p:nvSpPr>
        <p:spPr>
          <a:xfrm>
            <a:off x="2607959" y="2291711"/>
            <a:ext cx="558486" cy="500137"/>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800" b="0" dirty="0">
                <a:solidFill>
                  <a:srgbClr val="BF8714"/>
                </a:solidFill>
                <a:latin typeface="微软雅黑" panose="020B0503020204020204" pitchFamily="34" charset="-122"/>
                <a:ea typeface="微软雅黑" panose="020B0503020204020204" pitchFamily="34" charset="-122"/>
              </a:rPr>
              <a:t>02</a:t>
            </a:r>
            <a:endParaRPr lang="zh-CN" altLang="en-US" sz="2800" b="0" dirty="0">
              <a:solidFill>
                <a:srgbClr val="BF8714"/>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3245355" y="2291711"/>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
        <p:nvSpPr>
          <p:cNvPr id="27" name="TextBox 76"/>
          <p:cNvSpPr txBox="1"/>
          <p:nvPr/>
        </p:nvSpPr>
        <p:spPr>
          <a:xfrm>
            <a:off x="2678873" y="1251991"/>
            <a:ext cx="4638438" cy="500137"/>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2800" b="0" dirty="0">
                <a:solidFill>
                  <a:srgbClr val="886D27"/>
                </a:solidFill>
                <a:latin typeface="微软雅黑" panose="020B0503020204020204" pitchFamily="34" charset="-122"/>
                <a:ea typeface="微软雅黑" panose="020B0503020204020204" pitchFamily="34" charset="-122"/>
              </a:rPr>
              <a:t>高中與以前有什麼不一樣</a:t>
            </a:r>
            <a:endParaRPr lang="zh-CN" altLang="en-US" sz="2800" b="0" dirty="0">
              <a:solidFill>
                <a:srgbClr val="886D27"/>
              </a:solidFill>
              <a:latin typeface="微软雅黑" panose="020B0503020204020204" pitchFamily="34" charset="-122"/>
              <a:ea typeface="微软雅黑" panose="020B0503020204020204" pitchFamily="34" charset="-122"/>
            </a:endParaRPr>
          </a:p>
        </p:txBody>
      </p:sp>
      <p:sp>
        <p:nvSpPr>
          <p:cNvPr id="24" name="TextBox 76"/>
          <p:cNvSpPr txBox="1"/>
          <p:nvPr/>
        </p:nvSpPr>
        <p:spPr>
          <a:xfrm>
            <a:off x="2052436" y="1251991"/>
            <a:ext cx="558486" cy="500137"/>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800" b="0" dirty="0">
                <a:solidFill>
                  <a:srgbClr val="886D27"/>
                </a:solidFill>
                <a:latin typeface="微软雅黑" panose="020B0503020204020204" pitchFamily="34" charset="-122"/>
                <a:ea typeface="微软雅黑" panose="020B0503020204020204" pitchFamily="34" charset="-122"/>
              </a:rPr>
              <a:t>01</a:t>
            </a:r>
            <a:endParaRPr lang="zh-CN" altLang="en-US" sz="2800" b="0" dirty="0">
              <a:solidFill>
                <a:srgbClr val="886D27"/>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2653111" y="1277220"/>
            <a:ext cx="0" cy="530239"/>
          </a:xfrm>
          <a:prstGeom prst="line">
            <a:avLst/>
          </a:prstGeom>
          <a:ln w="28575">
            <a:solidFill>
              <a:srgbClr val="886D27"/>
            </a:solidFill>
          </a:ln>
        </p:spPr>
        <p:style>
          <a:lnRef idx="1">
            <a:schemeClr val="accent1"/>
          </a:lnRef>
          <a:fillRef idx="0">
            <a:schemeClr val="accent1"/>
          </a:fillRef>
          <a:effectRef idx="0">
            <a:schemeClr val="accent1"/>
          </a:effectRef>
          <a:fontRef idx="minor">
            <a:schemeClr val="tx1"/>
          </a:fontRef>
        </p:style>
      </p:cxnSp>
      <p:sp>
        <p:nvSpPr>
          <p:cNvPr id="39" name="TextBox 76"/>
          <p:cNvSpPr txBox="1"/>
          <p:nvPr/>
        </p:nvSpPr>
        <p:spPr>
          <a:xfrm>
            <a:off x="3565088" y="3203972"/>
            <a:ext cx="3190248" cy="500137"/>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2800" b="0" dirty="0">
                <a:solidFill>
                  <a:srgbClr val="BF8714"/>
                </a:solidFill>
                <a:latin typeface="微软雅黑" panose="020B0503020204020204" pitchFamily="34" charset="-122"/>
                <a:ea typeface="微软雅黑" panose="020B0503020204020204" pitchFamily="34" charset="-122"/>
              </a:rPr>
              <a:t>未來的升大學制度</a:t>
            </a:r>
            <a:endParaRPr lang="zh-CN" altLang="en-US" sz="2800" b="0" dirty="0">
              <a:solidFill>
                <a:srgbClr val="BF8714"/>
              </a:solidFill>
              <a:latin typeface="微软雅黑" panose="020B0503020204020204" pitchFamily="34" charset="-122"/>
              <a:ea typeface="微软雅黑" panose="020B0503020204020204" pitchFamily="34" charset="-122"/>
            </a:endParaRPr>
          </a:p>
        </p:txBody>
      </p:sp>
      <p:sp>
        <p:nvSpPr>
          <p:cNvPr id="36" name="TextBox 76"/>
          <p:cNvSpPr txBox="1"/>
          <p:nvPr/>
        </p:nvSpPr>
        <p:spPr>
          <a:xfrm>
            <a:off x="2896892" y="3202688"/>
            <a:ext cx="619738" cy="500137"/>
          </a:xfrm>
          <a:prstGeom prst="rect">
            <a:avLst/>
          </a:prstGeom>
          <a:noFill/>
        </p:spPr>
        <p:txBody>
          <a:bodyPr wrap="square" lIns="68580" tIns="34290" rIns="68580" bIns="34290" rtlCol="0">
            <a:spAutoFit/>
          </a:bodyPr>
          <a:lstStyle/>
          <a:p>
            <a:pPr defTabSz="685800" fontAlgn="auto">
              <a:spcBef>
                <a:spcPts val="0"/>
              </a:spcBef>
              <a:spcAft>
                <a:spcPts val="0"/>
              </a:spcAft>
            </a:pPr>
            <a:r>
              <a:rPr lang="en-US" altLang="zh-CN" sz="2800" b="0" dirty="0">
                <a:solidFill>
                  <a:srgbClr val="BF8714"/>
                </a:solidFill>
                <a:latin typeface="微软雅黑" panose="020B0503020204020204" pitchFamily="34" charset="-122"/>
                <a:ea typeface="微软雅黑" panose="020B0503020204020204" pitchFamily="34" charset="-122"/>
              </a:rPr>
              <a:t>03</a:t>
            </a:r>
            <a:endParaRPr lang="zh-CN" altLang="en-US" sz="2800" b="0" dirty="0">
              <a:solidFill>
                <a:srgbClr val="BF8714"/>
              </a:solidFill>
              <a:latin typeface="微软雅黑" panose="020B0503020204020204" pitchFamily="34" charset="-122"/>
              <a:ea typeface="微软雅黑" panose="020B0503020204020204" pitchFamily="34" charset="-122"/>
            </a:endParaRPr>
          </a:p>
        </p:txBody>
      </p:sp>
      <p:cxnSp>
        <p:nvCxnSpPr>
          <p:cNvPr id="37" name="直接连接符 36"/>
          <p:cNvCxnSpPr/>
          <p:nvPr/>
        </p:nvCxnSpPr>
        <p:spPr>
          <a:xfrm>
            <a:off x="3570344" y="317994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
        <p:nvSpPr>
          <p:cNvPr id="45" name="TextBox 76"/>
          <p:cNvSpPr txBox="1"/>
          <p:nvPr/>
        </p:nvSpPr>
        <p:spPr>
          <a:xfrm>
            <a:off x="3901610" y="4008554"/>
            <a:ext cx="3988261" cy="500137"/>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2800" b="0" dirty="0">
                <a:solidFill>
                  <a:srgbClr val="886D27"/>
                </a:solidFill>
                <a:latin typeface="微软雅黑" panose="020B0503020204020204" pitchFamily="34" charset="-122"/>
                <a:ea typeface="微软雅黑" panose="020B0503020204020204" pitchFamily="34" charset="-122"/>
              </a:rPr>
              <a:t>上高中該做什麼努力？</a:t>
            </a:r>
            <a:endParaRPr lang="zh-CN" altLang="en-US" sz="2800" b="0" dirty="0">
              <a:solidFill>
                <a:srgbClr val="886D27"/>
              </a:solidFill>
              <a:latin typeface="微软雅黑" panose="020B0503020204020204" pitchFamily="34" charset="-122"/>
              <a:ea typeface="微软雅黑" panose="020B0503020204020204" pitchFamily="34" charset="-122"/>
            </a:endParaRPr>
          </a:p>
        </p:txBody>
      </p:sp>
      <p:sp>
        <p:nvSpPr>
          <p:cNvPr id="42" name="TextBox 76"/>
          <p:cNvSpPr txBox="1"/>
          <p:nvPr/>
        </p:nvSpPr>
        <p:spPr>
          <a:xfrm>
            <a:off x="3159791" y="4036514"/>
            <a:ext cx="558486" cy="500137"/>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800" b="0" dirty="0">
                <a:solidFill>
                  <a:srgbClr val="886D27"/>
                </a:solidFill>
                <a:latin typeface="微软雅黑" panose="020B0503020204020204" pitchFamily="34" charset="-122"/>
                <a:ea typeface="微软雅黑" panose="020B0503020204020204" pitchFamily="34" charset="-122"/>
              </a:rPr>
              <a:t>04</a:t>
            </a:r>
            <a:endParaRPr lang="zh-CN" altLang="en-US" sz="2800" b="0" dirty="0">
              <a:solidFill>
                <a:srgbClr val="886D2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3855307" y="4021464"/>
            <a:ext cx="0" cy="530239"/>
          </a:xfrm>
          <a:prstGeom prst="line">
            <a:avLst/>
          </a:prstGeom>
          <a:ln w="28575">
            <a:solidFill>
              <a:srgbClr val="886D27"/>
            </a:solidFill>
          </a:ln>
        </p:spPr>
        <p:style>
          <a:lnRef idx="1">
            <a:schemeClr val="accent1"/>
          </a:lnRef>
          <a:fillRef idx="0">
            <a:schemeClr val="accent1"/>
          </a:fillRef>
          <a:effectRef idx="0">
            <a:schemeClr val="accent1"/>
          </a:effectRef>
          <a:fontRef idx="minor">
            <a:schemeClr val="tx1"/>
          </a:fontRef>
        </p:style>
      </p:cxnSp>
      <p:sp>
        <p:nvSpPr>
          <p:cNvPr id="46" name="MH_Others_10" descr="#wm#_48_07_*Z"/>
          <p:cNvSpPr>
            <a:spLocks noChangeArrowheads="1"/>
          </p:cNvSpPr>
          <p:nvPr>
            <p:custDataLst>
              <p:tags r:id="rId1"/>
            </p:custDataLst>
          </p:nvPr>
        </p:nvSpPr>
        <p:spPr bwMode="auto">
          <a:xfrm>
            <a:off x="7317502" y="1132843"/>
            <a:ext cx="1144739" cy="1147180"/>
          </a:xfrm>
          <a:prstGeom prst="ellipse">
            <a:avLst/>
          </a:prstGeom>
          <a:solidFill>
            <a:srgbClr val="BF8714">
              <a:alpha val="86000"/>
            </a:srgbClr>
          </a:solidFill>
          <a:ln>
            <a:noFill/>
          </a:ln>
          <a:effectLst/>
        </p:spPr>
        <p:txBody>
          <a:bodyPr wrap="square" lIns="0" tIns="0" rIns="0" bIns="0"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defTabSz="685800">
              <a:spcBef>
                <a:spcPct val="0"/>
              </a:spcBef>
              <a:buNone/>
              <a:defRPr/>
            </a:pPr>
            <a:r>
              <a:rPr lang="zh-CN" altLang="en-US" sz="5400" kern="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目</a:t>
            </a:r>
            <a:endParaRPr lang="zh-CN" altLang="zh-CN" sz="5400" kern="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7" name="MH_Others_11" descr="#wm#_48_07_*Z"/>
          <p:cNvSpPr>
            <a:spLocks noChangeArrowheads="1"/>
          </p:cNvSpPr>
          <p:nvPr>
            <p:custDataLst>
              <p:tags r:id="rId2"/>
            </p:custDataLst>
          </p:nvPr>
        </p:nvSpPr>
        <p:spPr bwMode="auto">
          <a:xfrm>
            <a:off x="8115042" y="1988874"/>
            <a:ext cx="694392" cy="695871"/>
          </a:xfrm>
          <a:prstGeom prst="ellipse">
            <a:avLst/>
          </a:prstGeom>
          <a:solidFill>
            <a:srgbClr val="886D27">
              <a:alpha val="30000"/>
            </a:srgbClr>
          </a:solidFill>
          <a:ln>
            <a:noFill/>
          </a:ln>
          <a:effectLst/>
        </p:spPr>
        <p:txBody>
          <a:bodyPr wrap="square" lIns="0" tIns="0" rIns="0" bIns="0"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defTabSz="685800">
              <a:spcBef>
                <a:spcPct val="0"/>
              </a:spcBef>
              <a:buNone/>
              <a:defRPr/>
            </a:pPr>
            <a:r>
              <a:rPr lang="zh-CN" altLang="en-US" sz="3300" b="0" kern="0" dirty="0">
                <a:solidFill>
                  <a:srgbClr val="886D27"/>
                </a:solidFill>
                <a:latin typeface="微软雅黑" panose="020B0503020204020204" pitchFamily="34" charset="-122"/>
                <a:ea typeface="微软雅黑" panose="020B0503020204020204" pitchFamily="34" charset="-122"/>
              </a:rPr>
              <a:t>錄</a:t>
            </a:r>
            <a:endParaRPr lang="zh-CN" altLang="zh-CN" sz="3300" b="0" kern="0" dirty="0">
              <a:solidFill>
                <a:srgbClr val="886D27"/>
              </a:solidFill>
              <a:latin typeface="微软雅黑" panose="020B0503020204020204" pitchFamily="34" charset="-122"/>
              <a:ea typeface="微软雅黑" panose="020B0503020204020204" pitchFamily="34" charset="-122"/>
            </a:endParaRPr>
          </a:p>
        </p:txBody>
      </p:sp>
      <p:sp>
        <p:nvSpPr>
          <p:cNvPr id="48" name="MH_Others_12"/>
          <p:cNvSpPr txBox="1"/>
          <p:nvPr>
            <p:custDataLst>
              <p:tags r:id="rId3"/>
            </p:custDataLst>
          </p:nvPr>
        </p:nvSpPr>
        <p:spPr>
          <a:xfrm>
            <a:off x="7613934" y="2336809"/>
            <a:ext cx="459268" cy="2059638"/>
          </a:xfrm>
          <a:prstGeom prst="rect">
            <a:avLst/>
          </a:prstGeom>
          <a:noFill/>
        </p:spPr>
        <p:txBody>
          <a:bodyPr vert="eaVert" wrap="square" lIns="0" tIns="0" rIns="0" bIns="0" rtlCol="0" anchor="ctr" anchorCtr="0">
            <a:normAutofit/>
          </a:bodyPr>
          <a:lstStyle/>
          <a:p>
            <a:pPr defTabSz="685800" fontAlgn="auto">
              <a:spcBef>
                <a:spcPts val="0"/>
              </a:spcBef>
              <a:spcAft>
                <a:spcPts val="0"/>
              </a:spcAft>
            </a:pPr>
            <a:r>
              <a:rPr lang="en-US" altLang="zh-CN" sz="2700" b="0" dirty="0">
                <a:solidFill>
                  <a:prstClr val="black">
                    <a:lumMod val="65000"/>
                    <a:lumOff val="35000"/>
                  </a:prstClr>
                </a:solidFill>
                <a:latin typeface="华文细黑" panose="02010600040101010101" pitchFamily="2" charset="-122"/>
                <a:ea typeface="华文细黑" panose="02010600040101010101" pitchFamily="2" charset="-122"/>
              </a:rPr>
              <a:t>CONTENTS</a:t>
            </a:r>
            <a:endParaRPr lang="zh-CN" altLang="en-US" sz="2700" b="0" dirty="0">
              <a:solidFill>
                <a:prstClr val="black">
                  <a:lumMod val="65000"/>
                  <a:lumOff val="35000"/>
                </a:prstClr>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28137169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3676" y="3612986"/>
            <a:ext cx="2426277" cy="2387764"/>
          </a:xfrm>
          <a:prstGeom prst="rect">
            <a:avLst/>
          </a:prstGeom>
        </p:spPr>
      </p:pic>
      <p:sp>
        <p:nvSpPr>
          <p:cNvPr id="22" name="TextBox 76"/>
          <p:cNvSpPr txBox="1"/>
          <p:nvPr/>
        </p:nvSpPr>
        <p:spPr>
          <a:xfrm>
            <a:off x="655965" y="3318501"/>
            <a:ext cx="754053" cy="700192"/>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4100" b="0" dirty="0">
                <a:solidFill>
                  <a:srgbClr val="BF8714"/>
                </a:solidFill>
                <a:latin typeface="微软雅黑" panose="020B0503020204020204" pitchFamily="34" charset="-122"/>
                <a:ea typeface="微软雅黑" panose="020B0503020204020204" pitchFamily="34" charset="-122"/>
              </a:rPr>
              <a:t>01</a:t>
            </a:r>
            <a:endParaRPr lang="zh-CN" altLang="en-US" sz="4100" b="0" dirty="0">
              <a:solidFill>
                <a:srgbClr val="BF8714"/>
              </a:solidFill>
              <a:latin typeface="微软雅黑" panose="020B0503020204020204" pitchFamily="34" charset="-122"/>
              <a:ea typeface="微软雅黑" panose="020B0503020204020204" pitchFamily="34" charset="-122"/>
            </a:endParaRPr>
          </a:p>
        </p:txBody>
      </p:sp>
      <p:sp>
        <p:nvSpPr>
          <p:cNvPr id="28" name="矩形 27"/>
          <p:cNvSpPr/>
          <p:nvPr/>
        </p:nvSpPr>
        <p:spPr>
          <a:xfrm>
            <a:off x="1611830" y="3845569"/>
            <a:ext cx="2520498" cy="346249"/>
          </a:xfrm>
          <a:prstGeom prst="rect">
            <a:avLst/>
          </a:prstGeom>
        </p:spPr>
        <p:txBody>
          <a:bodyPr wrap="none" lIns="68580" tIns="34290" rIns="68580" bIns="34290">
            <a:spAutoFit/>
          </a:bodyPr>
          <a:lstStyle/>
          <a:p>
            <a:pPr defTabSz="685800" fontAlgn="auto">
              <a:spcAft>
                <a:spcPts val="0"/>
              </a:spcAft>
            </a:pPr>
            <a:r>
              <a:rPr lang="en-US" altLang="zh-CN" b="0" dirty="0">
                <a:solidFill>
                  <a:prstClr val="black">
                    <a:lumMod val="65000"/>
                    <a:lumOff val="35000"/>
                  </a:prstClr>
                </a:solidFill>
                <a:latin typeface="微软雅黑" panose="020B0503020204020204" pitchFamily="34" charset="-122"/>
                <a:ea typeface="微软雅黑" panose="020B0503020204020204" pitchFamily="34" charset="-122"/>
              </a:rPr>
              <a:t>what is the difference</a:t>
            </a:r>
          </a:p>
        </p:txBody>
      </p:sp>
      <p:cxnSp>
        <p:nvCxnSpPr>
          <p:cNvPr id="30" name="直接连接符 29"/>
          <p:cNvCxnSpPr/>
          <p:nvPr/>
        </p:nvCxnSpPr>
        <p:spPr>
          <a:xfrm>
            <a:off x="1510923" y="3073086"/>
            <a:ext cx="0" cy="1183328"/>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
        <p:nvSpPr>
          <p:cNvPr id="8" name="TextBox 76"/>
          <p:cNvSpPr txBox="1"/>
          <p:nvPr/>
        </p:nvSpPr>
        <p:spPr>
          <a:xfrm>
            <a:off x="1611830" y="3073087"/>
            <a:ext cx="6274870" cy="684803"/>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4000" b="0" dirty="0">
                <a:solidFill>
                  <a:srgbClr val="886D27"/>
                </a:solidFill>
                <a:latin typeface="微软雅黑" panose="020B0503020204020204" pitchFamily="34" charset="-122"/>
                <a:ea typeface="微软雅黑" panose="020B0503020204020204" pitchFamily="34" charset="-122"/>
              </a:rPr>
              <a:t>高中與以前有什麼不一樣</a:t>
            </a:r>
            <a:endParaRPr lang="zh-CN" altLang="en-US" sz="4000" b="0" dirty="0">
              <a:solidFill>
                <a:srgbClr val="886D27"/>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02633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8415180" y="5157192"/>
            <a:ext cx="284052" cy="954107"/>
          </a:xfrm>
          <a:prstGeom prst="rect">
            <a:avLst/>
          </a:prstGeom>
          <a:noFill/>
        </p:spPr>
        <p:txBody>
          <a:bodyPr wrap="none" rtlCol="0">
            <a:spAutoFit/>
          </a:bodyPr>
          <a:lstStyle/>
          <a:p>
            <a:r>
              <a:rPr lang="en-US" altLang="zh-TW" dirty="0">
                <a:hlinkClick r:id="rId3"/>
              </a:rPr>
              <a:t>1</a:t>
            </a:r>
            <a:endParaRPr lang="en-US" altLang="zh-TW" dirty="0"/>
          </a:p>
          <a:p>
            <a:r>
              <a:rPr lang="en-US" altLang="zh-TW" dirty="0">
                <a:hlinkClick r:id="rId4"/>
              </a:rPr>
              <a:t>2</a:t>
            </a:r>
            <a:endParaRPr lang="en-US" altLang="zh-TW" dirty="0"/>
          </a:p>
          <a:p>
            <a:r>
              <a:rPr lang="en-US" altLang="zh-TW" dirty="0">
                <a:hlinkClick r:id="rId5"/>
              </a:rPr>
              <a:t>3</a:t>
            </a:r>
            <a:endParaRPr lang="en-US" altLang="zh-TW" dirty="0"/>
          </a:p>
          <a:p>
            <a:endParaRPr lang="zh-TW" altLang="en-US" dirty="0"/>
          </a:p>
        </p:txBody>
      </p:sp>
      <p:pic>
        <p:nvPicPr>
          <p:cNvPr id="5" name="圖片 4">
            <a:extLst>
              <a:ext uri="{FF2B5EF4-FFF2-40B4-BE49-F238E27FC236}">
                <a16:creationId xmlns:a16="http://schemas.microsoft.com/office/drawing/2014/main" id="{28E52075-1504-446A-9280-1E00B8C01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447" y="-50038"/>
            <a:ext cx="5723105" cy="3222108"/>
          </a:xfrm>
          <a:prstGeom prst="rect">
            <a:avLst/>
          </a:prstGeom>
        </p:spPr>
      </p:pic>
      <p:pic>
        <p:nvPicPr>
          <p:cNvPr id="7" name="圖片 6">
            <a:extLst>
              <a:ext uri="{FF2B5EF4-FFF2-40B4-BE49-F238E27FC236}">
                <a16:creationId xmlns:a16="http://schemas.microsoft.com/office/drawing/2014/main" id="{9A0E7908-98A8-4F82-AA1F-EA362EDC23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884" y="3058975"/>
            <a:ext cx="5352229" cy="3750616"/>
          </a:xfrm>
          <a:prstGeom prst="rect">
            <a:avLst/>
          </a:prstGeom>
        </p:spPr>
      </p:pic>
      <p:sp>
        <p:nvSpPr>
          <p:cNvPr id="4" name="標題 1"/>
          <p:cNvSpPr>
            <a:spLocks noGrp="1"/>
          </p:cNvSpPr>
          <p:nvPr>
            <p:ph type="title" idx="4294967295"/>
          </p:nvPr>
        </p:nvSpPr>
        <p:spPr>
          <a:xfrm>
            <a:off x="478647" y="2029070"/>
            <a:ext cx="8229600" cy="1143000"/>
          </a:xfrm>
          <a:solidFill>
            <a:srgbClr val="FFFF00"/>
          </a:solidFill>
        </p:spPr>
        <p:txBody>
          <a:bodyPr>
            <a:noAutofit/>
          </a:bodyPr>
          <a:lstStyle/>
          <a:p>
            <a:r>
              <a:rPr lang="zh-TW" altLang="en-US" sz="3600" b="1" dirty="0">
                <a:solidFill>
                  <a:srgbClr val="002060"/>
                </a:solidFill>
                <a:latin typeface="微軟正黑體" panose="020B0604030504040204" pitchFamily="34" charset="-120"/>
                <a:ea typeface="微軟正黑體" panose="020B0604030504040204" pitchFamily="34" charset="-120"/>
              </a:rPr>
              <a:t>因為</a:t>
            </a:r>
            <a:r>
              <a:rPr lang="zh-TW" altLang="en-US" sz="3600" b="1" dirty="0">
                <a:solidFill>
                  <a:srgbClr val="FF0000"/>
                </a:solidFill>
                <a:latin typeface="微軟正黑體" panose="020B0604030504040204" pitchFamily="34" charset="-120"/>
                <a:ea typeface="微軟正黑體" panose="020B0604030504040204" pitchFamily="34" charset="-120"/>
              </a:rPr>
              <a:t>喜歡</a:t>
            </a:r>
            <a:r>
              <a:rPr lang="zh-TW" altLang="en-US" sz="3600" b="1" dirty="0">
                <a:solidFill>
                  <a:srgbClr val="002060"/>
                </a:solidFill>
                <a:latin typeface="微軟正黑體" panose="020B0604030504040204" pitchFamily="34" charset="-120"/>
                <a:ea typeface="微軟正黑體" panose="020B0604030504040204" pitchFamily="34" charset="-120"/>
              </a:rPr>
              <a:t> 才能</a:t>
            </a:r>
            <a:r>
              <a:rPr lang="zh-TW" altLang="en-US" sz="3600" b="1" dirty="0">
                <a:solidFill>
                  <a:srgbClr val="FF0000"/>
                </a:solidFill>
                <a:latin typeface="微軟正黑體" panose="020B0604030504040204" pitchFamily="34" charset="-120"/>
                <a:ea typeface="微軟正黑體" panose="020B0604030504040204" pitchFamily="34" charset="-120"/>
              </a:rPr>
              <a:t>堅持</a:t>
            </a:r>
            <a:br>
              <a:rPr lang="en-US" altLang="zh-TW" sz="3600" b="1" dirty="0">
                <a:solidFill>
                  <a:srgbClr val="002060"/>
                </a:solidFill>
                <a:latin typeface="微軟正黑體" panose="020B0604030504040204" pitchFamily="34" charset="-120"/>
                <a:ea typeface="微軟正黑體" panose="020B0604030504040204" pitchFamily="34" charset="-120"/>
              </a:rPr>
            </a:br>
            <a:r>
              <a:rPr lang="zh-TW" altLang="en-US" sz="3600" b="1" dirty="0">
                <a:solidFill>
                  <a:srgbClr val="002060"/>
                </a:solidFill>
                <a:latin typeface="微軟正黑體" panose="020B0604030504040204" pitchFamily="34" charset="-120"/>
                <a:ea typeface="微軟正黑體" panose="020B0604030504040204" pitchFamily="34" charset="-120"/>
              </a:rPr>
              <a:t>                             </a:t>
            </a:r>
            <a:r>
              <a:rPr lang="zh-TW" altLang="en-US" sz="3600" b="1" dirty="0">
                <a:solidFill>
                  <a:srgbClr val="00B050"/>
                </a:solidFill>
                <a:latin typeface="微軟正黑體" panose="020B0604030504040204" pitchFamily="34" charset="-120"/>
                <a:ea typeface="微軟正黑體" panose="020B0604030504040204" pitchFamily="34" charset="-120"/>
              </a:rPr>
              <a:t>適性</a:t>
            </a:r>
            <a:r>
              <a:rPr lang="zh-TW" altLang="en-US" sz="3600" b="1" dirty="0">
                <a:solidFill>
                  <a:srgbClr val="002060"/>
                </a:solidFill>
                <a:latin typeface="微軟正黑體" panose="020B0604030504040204" pitchFamily="34" charset="-120"/>
                <a:ea typeface="微軟正黑體" panose="020B0604030504040204" pitchFamily="34" charset="-120"/>
              </a:rPr>
              <a:t>才能真正</a:t>
            </a:r>
            <a:r>
              <a:rPr lang="zh-TW" altLang="en-US" sz="3600" b="1" dirty="0">
                <a:solidFill>
                  <a:srgbClr val="00B050"/>
                </a:solidFill>
                <a:latin typeface="微軟正黑體" panose="020B0604030504040204" pitchFamily="34" charset="-120"/>
                <a:ea typeface="微軟正黑體" panose="020B0604030504040204" pitchFamily="34" charset="-120"/>
              </a:rPr>
              <a:t>揚才</a:t>
            </a:r>
          </a:p>
        </p:txBody>
      </p:sp>
      <p:sp>
        <p:nvSpPr>
          <p:cNvPr id="9" name="標題 1">
            <a:extLst>
              <a:ext uri="{FF2B5EF4-FFF2-40B4-BE49-F238E27FC236}">
                <a16:creationId xmlns:a16="http://schemas.microsoft.com/office/drawing/2014/main" id="{E98330AC-560C-4C1D-B718-15540AC3012C}"/>
              </a:ext>
            </a:extLst>
          </p:cNvPr>
          <p:cNvSpPr txBox="1">
            <a:spLocks/>
          </p:cNvSpPr>
          <p:nvPr/>
        </p:nvSpPr>
        <p:spPr>
          <a:xfrm>
            <a:off x="728817" y="5432219"/>
            <a:ext cx="6048672" cy="698779"/>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2800" b="1" dirty="0">
                <a:solidFill>
                  <a:srgbClr val="002060"/>
                </a:solidFill>
                <a:highlight>
                  <a:srgbClr val="FFFF00"/>
                </a:highlight>
                <a:latin typeface="微軟正黑體" panose="020B0604030504040204" pitchFamily="34" charset="-120"/>
                <a:ea typeface="微軟正黑體" panose="020B0604030504040204" pitchFamily="34" charset="-120"/>
              </a:rPr>
              <a:t>因為有堅持 才能看見成功</a:t>
            </a:r>
          </a:p>
        </p:txBody>
      </p:sp>
      <p:sp>
        <p:nvSpPr>
          <p:cNvPr id="10" name="標題 1">
            <a:extLst>
              <a:ext uri="{FF2B5EF4-FFF2-40B4-BE49-F238E27FC236}">
                <a16:creationId xmlns:a16="http://schemas.microsoft.com/office/drawing/2014/main" id="{B9BF4853-EAFD-47EA-9653-76E6380591DA}"/>
              </a:ext>
            </a:extLst>
          </p:cNvPr>
          <p:cNvSpPr txBox="1">
            <a:spLocks/>
          </p:cNvSpPr>
          <p:nvPr/>
        </p:nvSpPr>
        <p:spPr>
          <a:xfrm>
            <a:off x="3953424" y="5320598"/>
            <a:ext cx="4902448" cy="65153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70C0"/>
                </a:solidFill>
                <a:highlight>
                  <a:srgbClr val="FFFF00"/>
                </a:highlight>
                <a:latin typeface="微軟正黑體" panose="020B0604030504040204" pitchFamily="34" charset="-120"/>
                <a:ea typeface="微軟正黑體" panose="020B0604030504040204" pitchFamily="34" charset="-120"/>
              </a:rPr>
              <a:t>、行</a:t>
            </a:r>
            <a:r>
              <a:rPr lang="zh-TW" altLang="en-US" sz="2800" b="1" dirty="0">
                <a:solidFill>
                  <a:srgbClr val="FF0000"/>
                </a:solidFill>
                <a:highlight>
                  <a:srgbClr val="FFFF00"/>
                </a:highlight>
                <a:latin typeface="微軟正黑體" panose="020B0604030504040204" pitchFamily="34" charset="-120"/>
                <a:ea typeface="微軟正黑體" panose="020B0604030504040204" pitchFamily="34" charset="-120"/>
              </a:rPr>
              <a:t>行</a:t>
            </a:r>
            <a:r>
              <a:rPr lang="zh-TW" altLang="en-US" sz="2800" b="1" dirty="0">
                <a:solidFill>
                  <a:srgbClr val="92D050"/>
                </a:solidFill>
                <a:highlight>
                  <a:srgbClr val="FFFF00"/>
                </a:highlight>
                <a:latin typeface="微軟正黑體" panose="020B0604030504040204" pitchFamily="34" charset="-120"/>
                <a:ea typeface="微軟正黑體" panose="020B0604030504040204" pitchFamily="34" charset="-120"/>
              </a:rPr>
              <a:t>真</a:t>
            </a:r>
            <a:r>
              <a:rPr lang="zh-TW" altLang="en-US" sz="2800" b="1" dirty="0">
                <a:solidFill>
                  <a:srgbClr val="00B0F0"/>
                </a:solidFill>
                <a:highlight>
                  <a:srgbClr val="FFFF00"/>
                </a:highlight>
                <a:latin typeface="微軟正黑體" panose="020B0604030504040204" pitchFamily="34" charset="-120"/>
                <a:ea typeface="微軟正黑體" panose="020B0604030504040204" pitchFamily="34" charset="-120"/>
              </a:rPr>
              <a:t>的</a:t>
            </a:r>
            <a:r>
              <a:rPr lang="zh-TW" altLang="en-US" sz="2800" b="1" dirty="0">
                <a:solidFill>
                  <a:schemeClr val="accent6">
                    <a:lumMod val="75000"/>
                  </a:schemeClr>
                </a:solidFill>
                <a:highlight>
                  <a:srgbClr val="FFFF00"/>
                </a:highlight>
                <a:latin typeface="微軟正黑體" panose="020B0604030504040204" pitchFamily="34" charset="-120"/>
                <a:ea typeface="微軟正黑體" panose="020B0604030504040204" pitchFamily="34" charset="-120"/>
              </a:rPr>
              <a:t>都</a:t>
            </a:r>
            <a:r>
              <a:rPr lang="zh-TW" altLang="en-US" sz="2800" b="1" dirty="0">
                <a:solidFill>
                  <a:srgbClr val="7030A0"/>
                </a:solidFill>
                <a:highlight>
                  <a:srgbClr val="FFFF00"/>
                </a:highlight>
                <a:latin typeface="微軟正黑體" panose="020B0604030504040204" pitchFamily="34" charset="-120"/>
                <a:ea typeface="微軟正黑體" panose="020B0604030504040204" pitchFamily="34" charset="-120"/>
              </a:rPr>
              <a:t>是</a:t>
            </a:r>
            <a:r>
              <a:rPr lang="zh-TW" altLang="en-US" sz="2800" b="1" dirty="0">
                <a:solidFill>
                  <a:srgbClr val="C00000"/>
                </a:solidFill>
                <a:highlight>
                  <a:srgbClr val="FFFF00"/>
                </a:highlight>
                <a:latin typeface="微軟正黑體" panose="020B0604030504040204" pitchFamily="34" charset="-120"/>
                <a:ea typeface="微軟正黑體" panose="020B0604030504040204" pitchFamily="34" charset="-120"/>
              </a:rPr>
              <a:t>狀</a:t>
            </a:r>
            <a:r>
              <a:rPr lang="zh-TW" altLang="en-US" sz="2800" b="1" dirty="0">
                <a:highlight>
                  <a:srgbClr val="FFFF00"/>
                </a:highlight>
                <a:latin typeface="微軟正黑體" panose="020B0604030504040204" pitchFamily="34" charset="-120"/>
                <a:ea typeface="微軟正黑體" panose="020B0604030504040204" pitchFamily="34" charset="-120"/>
              </a:rPr>
              <a:t>元</a:t>
            </a:r>
          </a:p>
        </p:txBody>
      </p:sp>
    </p:spTree>
    <p:extLst>
      <p:ext uri="{BB962C8B-B14F-4D97-AF65-F5344CB8AC3E}">
        <p14:creationId xmlns:p14="http://schemas.microsoft.com/office/powerpoint/2010/main" val="1560598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Freeform 22"/>
          <p:cNvSpPr/>
          <p:nvPr/>
        </p:nvSpPr>
        <p:spPr bwMode="auto">
          <a:xfrm>
            <a:off x="4114153" y="2433992"/>
            <a:ext cx="1149217" cy="1378036"/>
          </a:xfrm>
          <a:custGeom>
            <a:avLst/>
            <a:gdLst>
              <a:gd name="T0" fmla="*/ 0 w 285"/>
              <a:gd name="T1" fmla="*/ 0 h 342"/>
              <a:gd name="T2" fmla="*/ 0 w 285"/>
              <a:gd name="T3" fmla="*/ 68 h 342"/>
              <a:gd name="T4" fmla="*/ 52 w 285"/>
              <a:gd name="T5" fmla="*/ 143 h 342"/>
              <a:gd name="T6" fmla="*/ 0 w 285"/>
              <a:gd name="T7" fmla="*/ 217 h 342"/>
              <a:gd name="T8" fmla="*/ 0 w 285"/>
              <a:gd name="T9" fmla="*/ 285 h 342"/>
              <a:gd name="T10" fmla="*/ 86 w 285"/>
              <a:gd name="T11" fmla="*/ 285 h 342"/>
              <a:gd name="T12" fmla="*/ 142 w 285"/>
              <a:gd name="T13" fmla="*/ 342 h 342"/>
              <a:gd name="T14" fmla="*/ 199 w 285"/>
              <a:gd name="T15" fmla="*/ 285 h 342"/>
              <a:gd name="T16" fmla="*/ 285 w 285"/>
              <a:gd name="T17" fmla="*/ 285 h 342"/>
              <a:gd name="T18" fmla="*/ 285 w 285"/>
              <a:gd name="T19" fmla="*/ 0 h 342"/>
              <a:gd name="T20" fmla="*/ 0 w 285"/>
              <a:gd name="T2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42">
                <a:moveTo>
                  <a:pt x="0" y="0"/>
                </a:moveTo>
                <a:cubicBezTo>
                  <a:pt x="0" y="68"/>
                  <a:pt x="0" y="68"/>
                  <a:pt x="0" y="68"/>
                </a:cubicBezTo>
                <a:cubicBezTo>
                  <a:pt x="30" y="79"/>
                  <a:pt x="52" y="108"/>
                  <a:pt x="52" y="143"/>
                </a:cubicBezTo>
                <a:cubicBezTo>
                  <a:pt x="52" y="177"/>
                  <a:pt x="30" y="206"/>
                  <a:pt x="0" y="217"/>
                </a:cubicBezTo>
                <a:cubicBezTo>
                  <a:pt x="0" y="285"/>
                  <a:pt x="0" y="285"/>
                  <a:pt x="0" y="285"/>
                </a:cubicBezTo>
                <a:cubicBezTo>
                  <a:pt x="86" y="285"/>
                  <a:pt x="86" y="285"/>
                  <a:pt x="86" y="285"/>
                </a:cubicBezTo>
                <a:cubicBezTo>
                  <a:pt x="86" y="316"/>
                  <a:pt x="111" y="342"/>
                  <a:pt x="142" y="342"/>
                </a:cubicBezTo>
                <a:cubicBezTo>
                  <a:pt x="173" y="342"/>
                  <a:pt x="199" y="316"/>
                  <a:pt x="199" y="285"/>
                </a:cubicBezTo>
                <a:cubicBezTo>
                  <a:pt x="285" y="285"/>
                  <a:pt x="285" y="285"/>
                  <a:pt x="285" y="285"/>
                </a:cubicBezTo>
                <a:cubicBezTo>
                  <a:pt x="285" y="0"/>
                  <a:pt x="285" y="0"/>
                  <a:pt x="285" y="0"/>
                </a:cubicBezTo>
                <a:lnTo>
                  <a:pt x="0" y="0"/>
                </a:lnTo>
                <a:close/>
              </a:path>
            </a:pathLst>
          </a:custGeom>
          <a:solidFill>
            <a:srgbClr val="886D27"/>
          </a:solidFill>
          <a:ln w="6350">
            <a:noFill/>
          </a:ln>
        </p:spPr>
        <p:txBody>
          <a:bodyPr lIns="68580" tIns="34290" rIns="68580" bIns="34290"/>
          <a:lstStyle/>
          <a:p>
            <a:pPr defTabSz="685800" fontAlgn="auto">
              <a:spcBef>
                <a:spcPts val="0"/>
              </a:spcBef>
              <a:spcAft>
                <a:spcPts val="0"/>
              </a:spcAft>
            </a:pPr>
            <a:endParaRPr lang="zh-CN" altLang="en-US" sz="1400" b="0" dirty="0">
              <a:solidFill>
                <a:prstClr val="black">
                  <a:lumMod val="65000"/>
                  <a:lumOff val="35000"/>
                </a:prstClr>
              </a:solidFill>
              <a:latin typeface="Calibri"/>
              <a:ea typeface="宋体" panose="02010600030101010101" pitchFamily="2" charset="-122"/>
            </a:endParaRPr>
          </a:p>
        </p:txBody>
      </p:sp>
      <p:sp>
        <p:nvSpPr>
          <p:cNvPr id="17" name="Freeform 23"/>
          <p:cNvSpPr/>
          <p:nvPr/>
        </p:nvSpPr>
        <p:spPr bwMode="auto">
          <a:xfrm>
            <a:off x="3885189" y="3686997"/>
            <a:ext cx="1378036" cy="1149216"/>
          </a:xfrm>
          <a:custGeom>
            <a:avLst/>
            <a:gdLst>
              <a:gd name="T0" fmla="*/ 274 w 342"/>
              <a:gd name="T1" fmla="*/ 0 h 285"/>
              <a:gd name="T2" fmla="*/ 199 w 342"/>
              <a:gd name="T3" fmla="*/ 52 h 285"/>
              <a:gd name="T4" fmla="*/ 124 w 342"/>
              <a:gd name="T5" fmla="*/ 0 h 285"/>
              <a:gd name="T6" fmla="*/ 57 w 342"/>
              <a:gd name="T7" fmla="*/ 0 h 285"/>
              <a:gd name="T8" fmla="*/ 57 w 342"/>
              <a:gd name="T9" fmla="*/ 86 h 285"/>
              <a:gd name="T10" fmla="*/ 0 w 342"/>
              <a:gd name="T11" fmla="*/ 142 h 285"/>
              <a:gd name="T12" fmla="*/ 57 w 342"/>
              <a:gd name="T13" fmla="*/ 199 h 285"/>
              <a:gd name="T14" fmla="*/ 57 w 342"/>
              <a:gd name="T15" fmla="*/ 285 h 285"/>
              <a:gd name="T16" fmla="*/ 342 w 342"/>
              <a:gd name="T17" fmla="*/ 285 h 285"/>
              <a:gd name="T18" fmla="*/ 342 w 342"/>
              <a:gd name="T19" fmla="*/ 0 h 285"/>
              <a:gd name="T20" fmla="*/ 274 w 342"/>
              <a:gd name="T2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2" h="285">
                <a:moveTo>
                  <a:pt x="274" y="0"/>
                </a:moveTo>
                <a:cubicBezTo>
                  <a:pt x="263" y="30"/>
                  <a:pt x="234" y="52"/>
                  <a:pt x="199" y="52"/>
                </a:cubicBezTo>
                <a:cubicBezTo>
                  <a:pt x="165" y="52"/>
                  <a:pt x="136" y="30"/>
                  <a:pt x="124" y="0"/>
                </a:cubicBezTo>
                <a:cubicBezTo>
                  <a:pt x="57" y="0"/>
                  <a:pt x="57" y="0"/>
                  <a:pt x="57" y="0"/>
                </a:cubicBezTo>
                <a:cubicBezTo>
                  <a:pt x="57" y="86"/>
                  <a:pt x="57" y="86"/>
                  <a:pt x="57" y="86"/>
                </a:cubicBezTo>
                <a:cubicBezTo>
                  <a:pt x="25" y="86"/>
                  <a:pt x="0" y="111"/>
                  <a:pt x="0" y="142"/>
                </a:cubicBezTo>
                <a:cubicBezTo>
                  <a:pt x="0" y="173"/>
                  <a:pt x="25" y="199"/>
                  <a:pt x="57" y="199"/>
                </a:cubicBezTo>
                <a:cubicBezTo>
                  <a:pt x="57" y="285"/>
                  <a:pt x="57" y="285"/>
                  <a:pt x="57" y="285"/>
                </a:cubicBezTo>
                <a:cubicBezTo>
                  <a:pt x="342" y="285"/>
                  <a:pt x="342" y="285"/>
                  <a:pt x="342" y="285"/>
                </a:cubicBezTo>
                <a:cubicBezTo>
                  <a:pt x="342" y="0"/>
                  <a:pt x="342" y="0"/>
                  <a:pt x="342" y="0"/>
                </a:cubicBezTo>
                <a:lnTo>
                  <a:pt x="274" y="0"/>
                </a:lnTo>
                <a:close/>
              </a:path>
            </a:pathLst>
          </a:custGeom>
          <a:solidFill>
            <a:srgbClr val="BF8714"/>
          </a:solidFill>
          <a:ln>
            <a:noFill/>
          </a:ln>
        </p:spPr>
        <p:txBody>
          <a:bodyPr lIns="68580" tIns="34290" rIns="68580" bIns="34290"/>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18" name="Freeform 24"/>
          <p:cNvSpPr/>
          <p:nvPr/>
        </p:nvSpPr>
        <p:spPr bwMode="auto">
          <a:xfrm>
            <a:off x="2852090" y="3456472"/>
            <a:ext cx="1149216" cy="1379743"/>
          </a:xfrm>
          <a:custGeom>
            <a:avLst/>
            <a:gdLst>
              <a:gd name="T0" fmla="*/ 285 w 285"/>
              <a:gd name="T1" fmla="*/ 124 h 342"/>
              <a:gd name="T2" fmla="*/ 285 w 285"/>
              <a:gd name="T3" fmla="*/ 57 h 342"/>
              <a:gd name="T4" fmla="*/ 199 w 285"/>
              <a:gd name="T5" fmla="*/ 57 h 342"/>
              <a:gd name="T6" fmla="*/ 142 w 285"/>
              <a:gd name="T7" fmla="*/ 0 h 342"/>
              <a:gd name="T8" fmla="*/ 86 w 285"/>
              <a:gd name="T9" fmla="*/ 57 h 342"/>
              <a:gd name="T10" fmla="*/ 0 w 285"/>
              <a:gd name="T11" fmla="*/ 57 h 342"/>
              <a:gd name="T12" fmla="*/ 0 w 285"/>
              <a:gd name="T13" fmla="*/ 342 h 342"/>
              <a:gd name="T14" fmla="*/ 285 w 285"/>
              <a:gd name="T15" fmla="*/ 342 h 342"/>
              <a:gd name="T16" fmla="*/ 285 w 285"/>
              <a:gd name="T17" fmla="*/ 274 h 342"/>
              <a:gd name="T18" fmla="*/ 233 w 285"/>
              <a:gd name="T19" fmla="*/ 199 h 342"/>
              <a:gd name="T20" fmla="*/ 285 w 285"/>
              <a:gd name="T21" fmla="*/ 1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42">
                <a:moveTo>
                  <a:pt x="285" y="124"/>
                </a:moveTo>
                <a:cubicBezTo>
                  <a:pt x="285" y="57"/>
                  <a:pt x="285" y="57"/>
                  <a:pt x="285" y="57"/>
                </a:cubicBezTo>
                <a:cubicBezTo>
                  <a:pt x="199" y="57"/>
                  <a:pt x="199" y="57"/>
                  <a:pt x="199" y="57"/>
                </a:cubicBezTo>
                <a:cubicBezTo>
                  <a:pt x="199" y="25"/>
                  <a:pt x="174" y="0"/>
                  <a:pt x="142" y="0"/>
                </a:cubicBezTo>
                <a:cubicBezTo>
                  <a:pt x="111" y="0"/>
                  <a:pt x="86" y="25"/>
                  <a:pt x="86" y="57"/>
                </a:cubicBezTo>
                <a:cubicBezTo>
                  <a:pt x="0" y="57"/>
                  <a:pt x="0" y="57"/>
                  <a:pt x="0" y="57"/>
                </a:cubicBezTo>
                <a:cubicBezTo>
                  <a:pt x="0" y="342"/>
                  <a:pt x="0" y="342"/>
                  <a:pt x="0" y="342"/>
                </a:cubicBezTo>
                <a:cubicBezTo>
                  <a:pt x="285" y="342"/>
                  <a:pt x="285" y="342"/>
                  <a:pt x="285" y="342"/>
                </a:cubicBezTo>
                <a:cubicBezTo>
                  <a:pt x="285" y="274"/>
                  <a:pt x="285" y="274"/>
                  <a:pt x="285" y="274"/>
                </a:cubicBezTo>
                <a:cubicBezTo>
                  <a:pt x="255" y="263"/>
                  <a:pt x="233" y="234"/>
                  <a:pt x="233" y="199"/>
                </a:cubicBezTo>
                <a:cubicBezTo>
                  <a:pt x="233" y="165"/>
                  <a:pt x="255" y="136"/>
                  <a:pt x="285" y="124"/>
                </a:cubicBezTo>
                <a:close/>
              </a:path>
            </a:pathLst>
          </a:custGeom>
          <a:solidFill>
            <a:srgbClr val="886D27"/>
          </a:solidFill>
          <a:ln w="6350">
            <a:noFill/>
          </a:ln>
        </p:spPr>
        <p:txBody>
          <a:bodyPr lIns="68580" tIns="34290" rIns="68580" bIns="34290"/>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19" name="Freeform 25"/>
          <p:cNvSpPr/>
          <p:nvPr/>
        </p:nvSpPr>
        <p:spPr bwMode="auto">
          <a:xfrm>
            <a:off x="2852090" y="2425080"/>
            <a:ext cx="1374620" cy="1149217"/>
          </a:xfrm>
          <a:custGeom>
            <a:avLst/>
            <a:gdLst>
              <a:gd name="T0" fmla="*/ 217 w 341"/>
              <a:gd name="T1" fmla="*/ 285 h 285"/>
              <a:gd name="T2" fmla="*/ 285 w 341"/>
              <a:gd name="T3" fmla="*/ 285 h 285"/>
              <a:gd name="T4" fmla="*/ 285 w 341"/>
              <a:gd name="T5" fmla="*/ 199 h 285"/>
              <a:gd name="T6" fmla="*/ 341 w 341"/>
              <a:gd name="T7" fmla="*/ 143 h 285"/>
              <a:gd name="T8" fmla="*/ 285 w 341"/>
              <a:gd name="T9" fmla="*/ 86 h 285"/>
              <a:gd name="T10" fmla="*/ 285 w 341"/>
              <a:gd name="T11" fmla="*/ 0 h 285"/>
              <a:gd name="T12" fmla="*/ 0 w 341"/>
              <a:gd name="T13" fmla="*/ 0 h 285"/>
              <a:gd name="T14" fmla="*/ 0 w 341"/>
              <a:gd name="T15" fmla="*/ 285 h 285"/>
              <a:gd name="T16" fmla="*/ 68 w 341"/>
              <a:gd name="T17" fmla="*/ 285 h 285"/>
              <a:gd name="T18" fmla="*/ 142 w 341"/>
              <a:gd name="T19" fmla="*/ 233 h 285"/>
              <a:gd name="T20" fmla="*/ 217 w 341"/>
              <a:gd name="T21"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1" h="285">
                <a:moveTo>
                  <a:pt x="217" y="285"/>
                </a:moveTo>
                <a:cubicBezTo>
                  <a:pt x="285" y="285"/>
                  <a:pt x="285" y="285"/>
                  <a:pt x="285" y="285"/>
                </a:cubicBezTo>
                <a:cubicBezTo>
                  <a:pt x="285" y="199"/>
                  <a:pt x="285" y="199"/>
                  <a:pt x="285" y="199"/>
                </a:cubicBezTo>
                <a:cubicBezTo>
                  <a:pt x="316" y="199"/>
                  <a:pt x="341" y="174"/>
                  <a:pt x="341" y="143"/>
                </a:cubicBezTo>
                <a:cubicBezTo>
                  <a:pt x="341" y="111"/>
                  <a:pt x="316" y="86"/>
                  <a:pt x="285" y="86"/>
                </a:cubicBezTo>
                <a:cubicBezTo>
                  <a:pt x="285" y="0"/>
                  <a:pt x="285" y="0"/>
                  <a:pt x="285" y="0"/>
                </a:cubicBezTo>
                <a:cubicBezTo>
                  <a:pt x="0" y="0"/>
                  <a:pt x="0" y="0"/>
                  <a:pt x="0" y="0"/>
                </a:cubicBezTo>
                <a:cubicBezTo>
                  <a:pt x="0" y="285"/>
                  <a:pt x="0" y="285"/>
                  <a:pt x="0" y="285"/>
                </a:cubicBezTo>
                <a:cubicBezTo>
                  <a:pt x="68" y="285"/>
                  <a:pt x="68" y="285"/>
                  <a:pt x="68" y="285"/>
                </a:cubicBezTo>
                <a:cubicBezTo>
                  <a:pt x="79" y="255"/>
                  <a:pt x="108" y="233"/>
                  <a:pt x="142" y="233"/>
                </a:cubicBezTo>
                <a:cubicBezTo>
                  <a:pt x="177" y="233"/>
                  <a:pt x="206" y="255"/>
                  <a:pt x="217" y="285"/>
                </a:cubicBezTo>
                <a:close/>
              </a:path>
            </a:pathLst>
          </a:custGeom>
          <a:solidFill>
            <a:srgbClr val="BF8714"/>
          </a:solidFill>
          <a:ln>
            <a:noFill/>
          </a:ln>
        </p:spPr>
        <p:txBody>
          <a:bodyPr lIns="68580" tIns="34290" rIns="68580" bIns="34290"/>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0" name="Freeform 43"/>
          <p:cNvSpPr>
            <a:spLocks noEditPoints="1"/>
          </p:cNvSpPr>
          <p:nvPr/>
        </p:nvSpPr>
        <p:spPr bwMode="auto">
          <a:xfrm>
            <a:off x="4542463" y="4108012"/>
            <a:ext cx="294144" cy="381671"/>
          </a:xfrm>
          <a:custGeom>
            <a:avLst/>
            <a:gdLst>
              <a:gd name="T0" fmla="*/ 350 w 530"/>
              <a:gd name="T1" fmla="*/ 251 h 687"/>
              <a:gd name="T2" fmla="*/ 265 w 530"/>
              <a:gd name="T3" fmla="*/ 286 h 687"/>
              <a:gd name="T4" fmla="*/ 219 w 530"/>
              <a:gd name="T5" fmla="*/ 277 h 687"/>
              <a:gd name="T6" fmla="*/ 180 w 530"/>
              <a:gd name="T7" fmla="*/ 251 h 687"/>
              <a:gd name="T8" fmla="*/ 157 w 530"/>
              <a:gd name="T9" fmla="*/ 251 h 687"/>
              <a:gd name="T10" fmla="*/ 157 w 530"/>
              <a:gd name="T11" fmla="*/ 274 h 687"/>
              <a:gd name="T12" fmla="*/ 207 w 530"/>
              <a:gd name="T13" fmla="*/ 307 h 687"/>
              <a:gd name="T14" fmla="*/ 265 w 530"/>
              <a:gd name="T15" fmla="*/ 318 h 687"/>
              <a:gd name="T16" fmla="*/ 373 w 530"/>
              <a:gd name="T17" fmla="*/ 274 h 687"/>
              <a:gd name="T18" fmla="*/ 373 w 530"/>
              <a:gd name="T19" fmla="*/ 251 h 687"/>
              <a:gd name="T20" fmla="*/ 350 w 530"/>
              <a:gd name="T21" fmla="*/ 251 h 687"/>
              <a:gd name="T22" fmla="*/ 388 w 530"/>
              <a:gd name="T23" fmla="*/ 599 h 687"/>
              <a:gd name="T24" fmla="*/ 388 w 530"/>
              <a:gd name="T25" fmla="*/ 599 h 687"/>
              <a:gd name="T26" fmla="*/ 142 w 530"/>
              <a:gd name="T27" fmla="*/ 599 h 687"/>
              <a:gd name="T28" fmla="*/ 126 w 530"/>
              <a:gd name="T29" fmla="*/ 615 h 687"/>
              <a:gd name="T30" fmla="*/ 142 w 530"/>
              <a:gd name="T31" fmla="*/ 632 h 687"/>
              <a:gd name="T32" fmla="*/ 388 w 530"/>
              <a:gd name="T33" fmla="*/ 632 h 687"/>
              <a:gd name="T34" fmla="*/ 404 w 530"/>
              <a:gd name="T35" fmla="*/ 615 h 687"/>
              <a:gd name="T36" fmla="*/ 388 w 530"/>
              <a:gd name="T37" fmla="*/ 599 h 687"/>
              <a:gd name="T38" fmla="*/ 530 w 530"/>
              <a:gd name="T39" fmla="*/ 265 h 687"/>
              <a:gd name="T40" fmla="*/ 530 w 530"/>
              <a:gd name="T41" fmla="*/ 265 h 687"/>
              <a:gd name="T42" fmla="*/ 452 w 530"/>
              <a:gd name="T43" fmla="*/ 78 h 687"/>
              <a:gd name="T44" fmla="*/ 265 w 530"/>
              <a:gd name="T45" fmla="*/ 0 h 687"/>
              <a:gd name="T46" fmla="*/ 78 w 530"/>
              <a:gd name="T47" fmla="*/ 78 h 687"/>
              <a:gd name="T48" fmla="*/ 0 w 530"/>
              <a:gd name="T49" fmla="*/ 265 h 687"/>
              <a:gd name="T50" fmla="*/ 34 w 530"/>
              <a:gd name="T51" fmla="*/ 395 h 687"/>
              <a:gd name="T52" fmla="*/ 34 w 530"/>
              <a:gd name="T53" fmla="*/ 395 h 687"/>
              <a:gd name="T54" fmla="*/ 115 w 530"/>
              <a:gd name="T55" fmla="*/ 483 h 687"/>
              <a:gd name="T56" fmla="*/ 115 w 530"/>
              <a:gd name="T57" fmla="*/ 557 h 687"/>
              <a:gd name="T58" fmla="*/ 142 w 530"/>
              <a:gd name="T59" fmla="*/ 584 h 687"/>
              <a:gd name="T60" fmla="*/ 388 w 530"/>
              <a:gd name="T61" fmla="*/ 584 h 687"/>
              <a:gd name="T62" fmla="*/ 415 w 530"/>
              <a:gd name="T63" fmla="*/ 557 h 687"/>
              <a:gd name="T64" fmla="*/ 415 w 530"/>
              <a:gd name="T65" fmla="*/ 483 h 687"/>
              <a:gd name="T66" fmla="*/ 496 w 530"/>
              <a:gd name="T67" fmla="*/ 395 h 687"/>
              <a:gd name="T68" fmla="*/ 496 w 530"/>
              <a:gd name="T69" fmla="*/ 395 h 687"/>
              <a:gd name="T70" fmla="*/ 530 w 530"/>
              <a:gd name="T71" fmla="*/ 265 h 687"/>
              <a:gd name="T72" fmla="*/ 449 w 530"/>
              <a:gd name="T73" fmla="*/ 368 h 687"/>
              <a:gd name="T74" fmla="*/ 449 w 530"/>
              <a:gd name="T75" fmla="*/ 368 h 687"/>
              <a:gd name="T76" fmla="*/ 449 w 530"/>
              <a:gd name="T77" fmla="*/ 368 h 687"/>
              <a:gd name="T78" fmla="*/ 449 w 530"/>
              <a:gd name="T79" fmla="*/ 368 h 687"/>
              <a:gd name="T80" fmla="*/ 374 w 530"/>
              <a:gd name="T81" fmla="*/ 446 h 687"/>
              <a:gd name="T82" fmla="*/ 361 w 530"/>
              <a:gd name="T83" fmla="*/ 469 h 687"/>
              <a:gd name="T84" fmla="*/ 361 w 530"/>
              <a:gd name="T85" fmla="*/ 469 h 687"/>
              <a:gd name="T86" fmla="*/ 361 w 530"/>
              <a:gd name="T87" fmla="*/ 530 h 687"/>
              <a:gd name="T88" fmla="*/ 169 w 530"/>
              <a:gd name="T89" fmla="*/ 530 h 687"/>
              <a:gd name="T90" fmla="*/ 169 w 530"/>
              <a:gd name="T91" fmla="*/ 469 h 687"/>
              <a:gd name="T92" fmla="*/ 154 w 530"/>
              <a:gd name="T93" fmla="*/ 445 h 687"/>
              <a:gd name="T94" fmla="*/ 81 w 530"/>
              <a:gd name="T95" fmla="*/ 368 h 687"/>
              <a:gd name="T96" fmla="*/ 81 w 530"/>
              <a:gd name="T97" fmla="*/ 368 h 687"/>
              <a:gd name="T98" fmla="*/ 54 w 530"/>
              <a:gd name="T99" fmla="*/ 265 h 687"/>
              <a:gd name="T100" fmla="*/ 116 w 530"/>
              <a:gd name="T101" fmla="*/ 116 h 687"/>
              <a:gd name="T102" fmla="*/ 265 w 530"/>
              <a:gd name="T103" fmla="*/ 54 h 687"/>
              <a:gd name="T104" fmla="*/ 414 w 530"/>
              <a:gd name="T105" fmla="*/ 116 h 687"/>
              <a:gd name="T106" fmla="*/ 476 w 530"/>
              <a:gd name="T107" fmla="*/ 265 h 687"/>
              <a:gd name="T108" fmla="*/ 449 w 530"/>
              <a:gd name="T109" fmla="*/ 368 h 687"/>
              <a:gd name="T110" fmla="*/ 336 w 530"/>
              <a:gd name="T111" fmla="*/ 655 h 687"/>
              <a:gd name="T112" fmla="*/ 336 w 530"/>
              <a:gd name="T113" fmla="*/ 655 h 687"/>
              <a:gd name="T114" fmla="*/ 194 w 530"/>
              <a:gd name="T115" fmla="*/ 655 h 687"/>
              <a:gd name="T116" fmla="*/ 178 w 530"/>
              <a:gd name="T117" fmla="*/ 671 h 687"/>
              <a:gd name="T118" fmla="*/ 194 w 530"/>
              <a:gd name="T119" fmla="*/ 687 h 687"/>
              <a:gd name="T120" fmla="*/ 336 w 530"/>
              <a:gd name="T121" fmla="*/ 687 h 687"/>
              <a:gd name="T122" fmla="*/ 353 w 530"/>
              <a:gd name="T123" fmla="*/ 671 h 687"/>
              <a:gd name="T124" fmla="*/ 336 w 530"/>
              <a:gd name="T125" fmla="*/ 655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0" h="687">
                <a:moveTo>
                  <a:pt x="350" y="251"/>
                </a:moveTo>
                <a:cubicBezTo>
                  <a:pt x="329" y="273"/>
                  <a:pt x="299" y="286"/>
                  <a:pt x="265" y="286"/>
                </a:cubicBezTo>
                <a:cubicBezTo>
                  <a:pt x="249" y="286"/>
                  <a:pt x="233" y="283"/>
                  <a:pt x="219" y="277"/>
                </a:cubicBezTo>
                <a:cubicBezTo>
                  <a:pt x="204" y="271"/>
                  <a:pt x="191" y="262"/>
                  <a:pt x="180" y="251"/>
                </a:cubicBezTo>
                <a:cubicBezTo>
                  <a:pt x="173" y="245"/>
                  <a:pt x="163" y="245"/>
                  <a:pt x="157" y="251"/>
                </a:cubicBezTo>
                <a:cubicBezTo>
                  <a:pt x="151" y="257"/>
                  <a:pt x="151" y="267"/>
                  <a:pt x="157" y="274"/>
                </a:cubicBezTo>
                <a:cubicBezTo>
                  <a:pt x="171" y="288"/>
                  <a:pt x="188" y="299"/>
                  <a:pt x="207" y="307"/>
                </a:cubicBezTo>
                <a:cubicBezTo>
                  <a:pt x="225" y="314"/>
                  <a:pt x="244" y="318"/>
                  <a:pt x="265" y="318"/>
                </a:cubicBezTo>
                <a:cubicBezTo>
                  <a:pt x="307" y="318"/>
                  <a:pt x="346" y="301"/>
                  <a:pt x="373" y="274"/>
                </a:cubicBezTo>
                <a:cubicBezTo>
                  <a:pt x="380" y="267"/>
                  <a:pt x="380" y="257"/>
                  <a:pt x="373" y="251"/>
                </a:cubicBezTo>
                <a:cubicBezTo>
                  <a:pt x="367" y="245"/>
                  <a:pt x="357" y="245"/>
                  <a:pt x="350" y="251"/>
                </a:cubicBezTo>
                <a:close/>
                <a:moveTo>
                  <a:pt x="388" y="599"/>
                </a:moveTo>
                <a:cubicBezTo>
                  <a:pt x="388" y="599"/>
                  <a:pt x="388" y="599"/>
                  <a:pt x="388" y="599"/>
                </a:cubicBezTo>
                <a:cubicBezTo>
                  <a:pt x="142" y="599"/>
                  <a:pt x="142" y="599"/>
                  <a:pt x="142" y="599"/>
                </a:cubicBezTo>
                <a:cubicBezTo>
                  <a:pt x="133" y="599"/>
                  <a:pt x="126" y="606"/>
                  <a:pt x="126" y="615"/>
                </a:cubicBezTo>
                <a:cubicBezTo>
                  <a:pt x="126" y="624"/>
                  <a:pt x="133" y="632"/>
                  <a:pt x="142" y="632"/>
                </a:cubicBezTo>
                <a:cubicBezTo>
                  <a:pt x="388" y="632"/>
                  <a:pt x="388" y="632"/>
                  <a:pt x="388" y="632"/>
                </a:cubicBezTo>
                <a:cubicBezTo>
                  <a:pt x="397" y="632"/>
                  <a:pt x="404" y="624"/>
                  <a:pt x="404" y="615"/>
                </a:cubicBezTo>
                <a:cubicBezTo>
                  <a:pt x="404" y="606"/>
                  <a:pt x="397" y="599"/>
                  <a:pt x="388" y="599"/>
                </a:cubicBezTo>
                <a:close/>
                <a:moveTo>
                  <a:pt x="530" y="265"/>
                </a:moveTo>
                <a:cubicBezTo>
                  <a:pt x="530" y="265"/>
                  <a:pt x="530" y="265"/>
                  <a:pt x="530" y="265"/>
                </a:cubicBezTo>
                <a:cubicBezTo>
                  <a:pt x="530" y="192"/>
                  <a:pt x="500" y="126"/>
                  <a:pt x="452" y="78"/>
                </a:cubicBezTo>
                <a:cubicBezTo>
                  <a:pt x="404" y="30"/>
                  <a:pt x="338" y="0"/>
                  <a:pt x="265" y="0"/>
                </a:cubicBezTo>
                <a:cubicBezTo>
                  <a:pt x="192" y="0"/>
                  <a:pt x="126" y="30"/>
                  <a:pt x="78" y="78"/>
                </a:cubicBezTo>
                <a:cubicBezTo>
                  <a:pt x="30" y="126"/>
                  <a:pt x="0" y="192"/>
                  <a:pt x="0" y="265"/>
                </a:cubicBezTo>
                <a:cubicBezTo>
                  <a:pt x="0" y="312"/>
                  <a:pt x="13" y="356"/>
                  <a:pt x="34" y="395"/>
                </a:cubicBezTo>
                <a:cubicBezTo>
                  <a:pt x="34" y="395"/>
                  <a:pt x="34" y="395"/>
                  <a:pt x="34" y="395"/>
                </a:cubicBezTo>
                <a:cubicBezTo>
                  <a:pt x="54" y="430"/>
                  <a:pt x="82" y="460"/>
                  <a:pt x="115" y="483"/>
                </a:cubicBezTo>
                <a:cubicBezTo>
                  <a:pt x="115" y="557"/>
                  <a:pt x="115" y="557"/>
                  <a:pt x="115" y="557"/>
                </a:cubicBezTo>
                <a:cubicBezTo>
                  <a:pt x="115" y="572"/>
                  <a:pt x="127" y="584"/>
                  <a:pt x="142" y="584"/>
                </a:cubicBezTo>
                <a:cubicBezTo>
                  <a:pt x="388" y="584"/>
                  <a:pt x="388" y="584"/>
                  <a:pt x="388" y="584"/>
                </a:cubicBezTo>
                <a:cubicBezTo>
                  <a:pt x="403" y="584"/>
                  <a:pt x="415" y="572"/>
                  <a:pt x="415" y="557"/>
                </a:cubicBezTo>
                <a:cubicBezTo>
                  <a:pt x="415" y="483"/>
                  <a:pt x="415" y="483"/>
                  <a:pt x="415" y="483"/>
                </a:cubicBezTo>
                <a:cubicBezTo>
                  <a:pt x="448" y="460"/>
                  <a:pt x="476" y="430"/>
                  <a:pt x="496" y="395"/>
                </a:cubicBezTo>
                <a:cubicBezTo>
                  <a:pt x="496" y="395"/>
                  <a:pt x="496" y="395"/>
                  <a:pt x="496" y="395"/>
                </a:cubicBezTo>
                <a:cubicBezTo>
                  <a:pt x="517" y="356"/>
                  <a:pt x="530" y="312"/>
                  <a:pt x="530" y="265"/>
                </a:cubicBezTo>
                <a:close/>
                <a:moveTo>
                  <a:pt x="449" y="368"/>
                </a:moveTo>
                <a:cubicBezTo>
                  <a:pt x="449" y="368"/>
                  <a:pt x="449" y="368"/>
                  <a:pt x="449" y="368"/>
                </a:cubicBezTo>
                <a:cubicBezTo>
                  <a:pt x="449" y="368"/>
                  <a:pt x="449" y="368"/>
                  <a:pt x="449" y="368"/>
                </a:cubicBezTo>
                <a:cubicBezTo>
                  <a:pt x="449" y="368"/>
                  <a:pt x="449" y="368"/>
                  <a:pt x="449" y="368"/>
                </a:cubicBezTo>
                <a:cubicBezTo>
                  <a:pt x="431" y="400"/>
                  <a:pt x="405" y="427"/>
                  <a:pt x="374" y="446"/>
                </a:cubicBezTo>
                <a:cubicBezTo>
                  <a:pt x="366" y="451"/>
                  <a:pt x="361" y="460"/>
                  <a:pt x="361" y="469"/>
                </a:cubicBezTo>
                <a:cubicBezTo>
                  <a:pt x="361" y="469"/>
                  <a:pt x="361" y="469"/>
                  <a:pt x="361" y="469"/>
                </a:cubicBezTo>
                <a:cubicBezTo>
                  <a:pt x="361" y="530"/>
                  <a:pt x="361" y="530"/>
                  <a:pt x="361" y="530"/>
                </a:cubicBezTo>
                <a:cubicBezTo>
                  <a:pt x="169" y="530"/>
                  <a:pt x="169" y="530"/>
                  <a:pt x="169" y="530"/>
                </a:cubicBezTo>
                <a:cubicBezTo>
                  <a:pt x="169" y="469"/>
                  <a:pt x="169" y="469"/>
                  <a:pt x="169" y="469"/>
                </a:cubicBezTo>
                <a:cubicBezTo>
                  <a:pt x="169" y="458"/>
                  <a:pt x="162" y="449"/>
                  <a:pt x="154" y="445"/>
                </a:cubicBezTo>
                <a:cubicBezTo>
                  <a:pt x="124" y="426"/>
                  <a:pt x="98" y="399"/>
                  <a:pt x="81" y="368"/>
                </a:cubicBezTo>
                <a:cubicBezTo>
                  <a:pt x="81" y="368"/>
                  <a:pt x="81" y="368"/>
                  <a:pt x="81" y="368"/>
                </a:cubicBezTo>
                <a:cubicBezTo>
                  <a:pt x="64" y="338"/>
                  <a:pt x="54" y="303"/>
                  <a:pt x="54" y="265"/>
                </a:cubicBezTo>
                <a:cubicBezTo>
                  <a:pt x="54" y="207"/>
                  <a:pt x="78" y="154"/>
                  <a:pt x="116" y="116"/>
                </a:cubicBezTo>
                <a:cubicBezTo>
                  <a:pt x="154" y="78"/>
                  <a:pt x="207" y="54"/>
                  <a:pt x="265" y="54"/>
                </a:cubicBezTo>
                <a:cubicBezTo>
                  <a:pt x="323" y="54"/>
                  <a:pt x="376" y="78"/>
                  <a:pt x="414" y="116"/>
                </a:cubicBezTo>
                <a:cubicBezTo>
                  <a:pt x="452" y="154"/>
                  <a:pt x="476" y="207"/>
                  <a:pt x="476" y="265"/>
                </a:cubicBezTo>
                <a:cubicBezTo>
                  <a:pt x="476" y="303"/>
                  <a:pt x="466" y="338"/>
                  <a:pt x="449" y="368"/>
                </a:cubicBezTo>
                <a:close/>
                <a:moveTo>
                  <a:pt x="336" y="655"/>
                </a:moveTo>
                <a:cubicBezTo>
                  <a:pt x="336" y="655"/>
                  <a:pt x="336" y="655"/>
                  <a:pt x="336" y="655"/>
                </a:cubicBezTo>
                <a:cubicBezTo>
                  <a:pt x="194" y="655"/>
                  <a:pt x="194" y="655"/>
                  <a:pt x="194" y="655"/>
                </a:cubicBezTo>
                <a:cubicBezTo>
                  <a:pt x="185" y="655"/>
                  <a:pt x="178" y="662"/>
                  <a:pt x="178" y="671"/>
                </a:cubicBezTo>
                <a:cubicBezTo>
                  <a:pt x="178" y="680"/>
                  <a:pt x="185" y="687"/>
                  <a:pt x="194" y="687"/>
                </a:cubicBezTo>
                <a:cubicBezTo>
                  <a:pt x="336" y="687"/>
                  <a:pt x="336" y="687"/>
                  <a:pt x="336" y="687"/>
                </a:cubicBezTo>
                <a:cubicBezTo>
                  <a:pt x="345" y="687"/>
                  <a:pt x="353" y="680"/>
                  <a:pt x="353" y="671"/>
                </a:cubicBezTo>
                <a:cubicBezTo>
                  <a:pt x="353" y="662"/>
                  <a:pt x="345" y="655"/>
                  <a:pt x="336" y="655"/>
                </a:cubicBezTo>
                <a:close/>
              </a:path>
            </a:pathLst>
          </a:custGeom>
          <a:solidFill>
            <a:srgbClr val="F4F5F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1" name="Freeform 72"/>
          <p:cNvSpPr>
            <a:spLocks noEditPoints="1"/>
          </p:cNvSpPr>
          <p:nvPr/>
        </p:nvSpPr>
        <p:spPr bwMode="auto">
          <a:xfrm>
            <a:off x="3240598" y="2774240"/>
            <a:ext cx="372200" cy="373810"/>
          </a:xfrm>
          <a:custGeom>
            <a:avLst/>
            <a:gdLst>
              <a:gd name="T0" fmla="*/ 179 w 746"/>
              <a:gd name="T1" fmla="*/ 167 h 749"/>
              <a:gd name="T2" fmla="*/ 225 w 746"/>
              <a:gd name="T3" fmla="*/ 98 h 749"/>
              <a:gd name="T4" fmla="*/ 68 w 746"/>
              <a:gd name="T5" fmla="*/ 204 h 749"/>
              <a:gd name="T6" fmla="*/ 332 w 746"/>
              <a:gd name="T7" fmla="*/ 204 h 749"/>
              <a:gd name="T8" fmla="*/ 285 w 746"/>
              <a:gd name="T9" fmla="*/ 205 h 749"/>
              <a:gd name="T10" fmla="*/ 262 w 746"/>
              <a:gd name="T11" fmla="*/ 183 h 749"/>
              <a:gd name="T12" fmla="*/ 248 w 746"/>
              <a:gd name="T13" fmla="*/ 121 h 749"/>
              <a:gd name="T14" fmla="*/ 583 w 746"/>
              <a:gd name="T15" fmla="*/ 380 h 749"/>
              <a:gd name="T16" fmla="*/ 734 w 746"/>
              <a:gd name="T17" fmla="*/ 530 h 749"/>
              <a:gd name="T18" fmla="*/ 564 w 746"/>
              <a:gd name="T19" fmla="*/ 738 h 749"/>
              <a:gd name="T20" fmla="*/ 525 w 746"/>
              <a:gd name="T21" fmla="*/ 738 h 749"/>
              <a:gd name="T22" fmla="*/ 224 w 746"/>
              <a:gd name="T23" fmla="*/ 738 h 749"/>
              <a:gd name="T24" fmla="*/ 30 w 746"/>
              <a:gd name="T25" fmla="*/ 746 h 749"/>
              <a:gd name="T26" fmla="*/ 3 w 746"/>
              <a:gd name="T27" fmla="*/ 544 h 749"/>
              <a:gd name="T28" fmla="*/ 162 w 746"/>
              <a:gd name="T29" fmla="*/ 374 h 749"/>
              <a:gd name="T30" fmla="*/ 11 w 746"/>
              <a:gd name="T31" fmla="*/ 185 h 749"/>
              <a:gd name="T32" fmla="*/ 219 w 746"/>
              <a:gd name="T33" fmla="*/ 15 h 749"/>
              <a:gd name="T34" fmla="*/ 508 w 746"/>
              <a:gd name="T35" fmla="*/ 28 h 749"/>
              <a:gd name="T36" fmla="*/ 736 w 746"/>
              <a:gd name="T37" fmla="*/ 160 h 749"/>
              <a:gd name="T38" fmla="*/ 583 w 746"/>
              <a:gd name="T39" fmla="*/ 380 h 749"/>
              <a:gd name="T40" fmla="*/ 413 w 746"/>
              <a:gd name="T41" fmla="*/ 549 h 749"/>
              <a:gd name="T42" fmla="*/ 677 w 746"/>
              <a:gd name="T43" fmla="*/ 549 h 749"/>
              <a:gd name="T44" fmla="*/ 607 w 746"/>
              <a:gd name="T45" fmla="*/ 573 h 749"/>
              <a:gd name="T46" fmla="*/ 584 w 746"/>
              <a:gd name="T47" fmla="*/ 550 h 749"/>
              <a:gd name="T48" fmla="*/ 593 w 746"/>
              <a:gd name="T49" fmla="*/ 466 h 749"/>
              <a:gd name="T50" fmla="*/ 547 w 746"/>
              <a:gd name="T51" fmla="*/ 489 h 749"/>
              <a:gd name="T52" fmla="*/ 570 w 746"/>
              <a:gd name="T53" fmla="*/ 443 h 749"/>
              <a:gd name="T54" fmla="*/ 413 w 746"/>
              <a:gd name="T55" fmla="*/ 549 h 749"/>
              <a:gd name="T56" fmla="*/ 155 w 746"/>
              <a:gd name="T57" fmla="*/ 646 h 749"/>
              <a:gd name="T58" fmla="*/ 516 w 746"/>
              <a:gd name="T59" fmla="*/ 181 h 749"/>
              <a:gd name="T60" fmla="*/ 155 w 746"/>
              <a:gd name="T61" fmla="*/ 646 h 749"/>
              <a:gd name="T62" fmla="*/ 602 w 746"/>
              <a:gd name="T63" fmla="*/ 221 h 749"/>
              <a:gd name="T64" fmla="*/ 603 w 746"/>
              <a:gd name="T65" fmla="*/ 222 h 749"/>
              <a:gd name="T66" fmla="*/ 603 w 746"/>
              <a:gd name="T67" fmla="*/ 223 h 749"/>
              <a:gd name="T68" fmla="*/ 682 w 746"/>
              <a:gd name="T69" fmla="*/ 205 h 749"/>
              <a:gd name="T70" fmla="*/ 576 w 746"/>
              <a:gd name="T71" fmla="*/ 68 h 749"/>
              <a:gd name="T72" fmla="*/ 496 w 746"/>
              <a:gd name="T73" fmla="*/ 115 h 749"/>
              <a:gd name="T74" fmla="*/ 527 w 746"/>
              <a:gd name="T75" fmla="*/ 146 h 749"/>
              <a:gd name="T76" fmla="*/ 527 w 746"/>
              <a:gd name="T77" fmla="*/ 147 h 749"/>
              <a:gd name="T78" fmla="*/ 528 w 746"/>
              <a:gd name="T79" fmla="*/ 147 h 749"/>
              <a:gd name="T80" fmla="*/ 602 w 746"/>
              <a:gd name="T81" fmla="*/ 221 h 749"/>
              <a:gd name="T82" fmla="*/ 602 w 746"/>
              <a:gd name="T83" fmla="*/ 221 h 749"/>
              <a:gd name="T84" fmla="*/ 591 w 746"/>
              <a:gd name="T85" fmla="*/ 256 h 749"/>
              <a:gd name="T86" fmla="*/ 197 w 746"/>
              <a:gd name="T87" fmla="*/ 689 h 749"/>
              <a:gd name="T88" fmla="*/ 591 w 746"/>
              <a:gd name="T89" fmla="*/ 256 h 749"/>
              <a:gd name="T90" fmla="*/ 80 w 746"/>
              <a:gd name="T91" fmla="*/ 572 h 749"/>
              <a:gd name="T92" fmla="*/ 474 w 746"/>
              <a:gd name="T93" fmla="*/ 138 h 749"/>
              <a:gd name="T94" fmla="*/ 80 w 746"/>
              <a:gd name="T95" fmla="*/ 572 h 749"/>
              <a:gd name="T96" fmla="*/ 57 w 746"/>
              <a:gd name="T97" fmla="*/ 594 h 749"/>
              <a:gd name="T98" fmla="*/ 155 w 746"/>
              <a:gd name="T99" fmla="*/ 693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6" h="749">
                <a:moveTo>
                  <a:pt x="201" y="167"/>
                </a:moveTo>
                <a:cubicBezTo>
                  <a:pt x="195" y="174"/>
                  <a:pt x="185" y="174"/>
                  <a:pt x="179" y="167"/>
                </a:cubicBezTo>
                <a:cubicBezTo>
                  <a:pt x="172" y="161"/>
                  <a:pt x="172" y="151"/>
                  <a:pt x="179" y="145"/>
                </a:cubicBezTo>
                <a:cubicBezTo>
                  <a:pt x="225" y="98"/>
                  <a:pt x="225" y="98"/>
                  <a:pt x="225" y="98"/>
                </a:cubicBezTo>
                <a:cubicBezTo>
                  <a:pt x="200" y="72"/>
                  <a:pt x="200" y="72"/>
                  <a:pt x="200" y="72"/>
                </a:cubicBezTo>
                <a:cubicBezTo>
                  <a:pt x="68" y="204"/>
                  <a:pt x="68" y="204"/>
                  <a:pt x="68" y="204"/>
                </a:cubicBezTo>
                <a:cubicBezTo>
                  <a:pt x="200" y="336"/>
                  <a:pt x="200" y="336"/>
                  <a:pt x="200" y="336"/>
                </a:cubicBezTo>
                <a:cubicBezTo>
                  <a:pt x="332" y="204"/>
                  <a:pt x="332" y="204"/>
                  <a:pt x="332" y="204"/>
                </a:cubicBezTo>
                <a:cubicBezTo>
                  <a:pt x="309" y="181"/>
                  <a:pt x="309" y="181"/>
                  <a:pt x="309" y="181"/>
                </a:cubicBezTo>
                <a:cubicBezTo>
                  <a:pt x="285" y="205"/>
                  <a:pt x="285" y="205"/>
                  <a:pt x="285" y="205"/>
                </a:cubicBezTo>
                <a:cubicBezTo>
                  <a:pt x="279" y="212"/>
                  <a:pt x="269" y="212"/>
                  <a:pt x="262" y="205"/>
                </a:cubicBezTo>
                <a:cubicBezTo>
                  <a:pt x="256" y="199"/>
                  <a:pt x="256" y="189"/>
                  <a:pt x="262" y="183"/>
                </a:cubicBezTo>
                <a:cubicBezTo>
                  <a:pt x="286" y="159"/>
                  <a:pt x="286" y="159"/>
                  <a:pt x="286" y="159"/>
                </a:cubicBezTo>
                <a:cubicBezTo>
                  <a:pt x="248" y="121"/>
                  <a:pt x="248" y="121"/>
                  <a:pt x="248" y="121"/>
                </a:cubicBezTo>
                <a:cubicBezTo>
                  <a:pt x="201" y="167"/>
                  <a:pt x="201" y="167"/>
                  <a:pt x="201" y="167"/>
                </a:cubicBezTo>
                <a:close/>
                <a:moveTo>
                  <a:pt x="583" y="380"/>
                </a:moveTo>
                <a:cubicBezTo>
                  <a:pt x="583" y="380"/>
                  <a:pt x="583" y="380"/>
                  <a:pt x="583" y="380"/>
                </a:cubicBezTo>
                <a:cubicBezTo>
                  <a:pt x="734" y="530"/>
                  <a:pt x="734" y="530"/>
                  <a:pt x="734" y="530"/>
                </a:cubicBezTo>
                <a:cubicBezTo>
                  <a:pt x="744" y="541"/>
                  <a:pt x="744" y="558"/>
                  <a:pt x="734" y="568"/>
                </a:cubicBezTo>
                <a:cubicBezTo>
                  <a:pt x="564" y="738"/>
                  <a:pt x="564" y="738"/>
                  <a:pt x="564" y="738"/>
                </a:cubicBezTo>
                <a:cubicBezTo>
                  <a:pt x="554" y="749"/>
                  <a:pt x="536" y="749"/>
                  <a:pt x="526" y="738"/>
                </a:cubicBezTo>
                <a:cubicBezTo>
                  <a:pt x="525" y="738"/>
                  <a:pt x="525" y="738"/>
                  <a:pt x="525" y="738"/>
                </a:cubicBezTo>
                <a:cubicBezTo>
                  <a:pt x="375" y="587"/>
                  <a:pt x="375" y="587"/>
                  <a:pt x="375" y="587"/>
                </a:cubicBezTo>
                <a:cubicBezTo>
                  <a:pt x="224" y="738"/>
                  <a:pt x="224" y="738"/>
                  <a:pt x="224" y="738"/>
                </a:cubicBezTo>
                <a:cubicBezTo>
                  <a:pt x="219" y="743"/>
                  <a:pt x="212" y="746"/>
                  <a:pt x="205" y="746"/>
                </a:cubicBezTo>
                <a:cubicBezTo>
                  <a:pt x="30" y="746"/>
                  <a:pt x="30" y="746"/>
                  <a:pt x="30" y="746"/>
                </a:cubicBezTo>
                <a:cubicBezTo>
                  <a:pt x="14" y="746"/>
                  <a:pt x="3" y="734"/>
                  <a:pt x="3" y="719"/>
                </a:cubicBezTo>
                <a:cubicBezTo>
                  <a:pt x="3" y="660"/>
                  <a:pt x="3" y="602"/>
                  <a:pt x="3" y="544"/>
                </a:cubicBezTo>
                <a:cubicBezTo>
                  <a:pt x="3" y="537"/>
                  <a:pt x="6" y="530"/>
                  <a:pt x="11" y="525"/>
                </a:cubicBezTo>
                <a:cubicBezTo>
                  <a:pt x="162" y="374"/>
                  <a:pt x="162" y="374"/>
                  <a:pt x="162" y="374"/>
                </a:cubicBezTo>
                <a:cubicBezTo>
                  <a:pt x="11" y="223"/>
                  <a:pt x="11" y="223"/>
                  <a:pt x="11" y="223"/>
                </a:cubicBezTo>
                <a:cubicBezTo>
                  <a:pt x="0" y="213"/>
                  <a:pt x="0" y="196"/>
                  <a:pt x="11" y="185"/>
                </a:cubicBezTo>
                <a:cubicBezTo>
                  <a:pt x="181" y="15"/>
                  <a:pt x="181" y="15"/>
                  <a:pt x="181" y="15"/>
                </a:cubicBezTo>
                <a:cubicBezTo>
                  <a:pt x="191" y="5"/>
                  <a:pt x="208" y="5"/>
                  <a:pt x="219" y="15"/>
                </a:cubicBezTo>
                <a:cubicBezTo>
                  <a:pt x="370" y="166"/>
                  <a:pt x="370" y="166"/>
                  <a:pt x="370" y="166"/>
                </a:cubicBezTo>
                <a:cubicBezTo>
                  <a:pt x="508" y="28"/>
                  <a:pt x="508" y="28"/>
                  <a:pt x="508" y="28"/>
                </a:cubicBezTo>
                <a:cubicBezTo>
                  <a:pt x="538" y="0"/>
                  <a:pt x="586" y="1"/>
                  <a:pt x="614" y="30"/>
                </a:cubicBezTo>
                <a:cubicBezTo>
                  <a:pt x="647" y="62"/>
                  <a:pt x="720" y="119"/>
                  <a:pt x="736" y="160"/>
                </a:cubicBezTo>
                <a:cubicBezTo>
                  <a:pt x="746" y="189"/>
                  <a:pt x="742" y="220"/>
                  <a:pt x="720" y="243"/>
                </a:cubicBezTo>
                <a:cubicBezTo>
                  <a:pt x="583" y="380"/>
                  <a:pt x="583" y="380"/>
                  <a:pt x="583" y="380"/>
                </a:cubicBezTo>
                <a:close/>
                <a:moveTo>
                  <a:pt x="413" y="549"/>
                </a:moveTo>
                <a:cubicBezTo>
                  <a:pt x="413" y="549"/>
                  <a:pt x="413" y="549"/>
                  <a:pt x="413" y="549"/>
                </a:cubicBezTo>
                <a:cubicBezTo>
                  <a:pt x="545" y="682"/>
                  <a:pt x="545" y="682"/>
                  <a:pt x="545" y="682"/>
                </a:cubicBezTo>
                <a:cubicBezTo>
                  <a:pt x="677" y="549"/>
                  <a:pt x="677" y="549"/>
                  <a:pt x="677" y="549"/>
                </a:cubicBezTo>
                <a:cubicBezTo>
                  <a:pt x="654" y="526"/>
                  <a:pt x="654" y="526"/>
                  <a:pt x="654" y="526"/>
                </a:cubicBezTo>
                <a:cubicBezTo>
                  <a:pt x="607" y="573"/>
                  <a:pt x="607" y="573"/>
                  <a:pt x="607" y="573"/>
                </a:cubicBezTo>
                <a:cubicBezTo>
                  <a:pt x="601" y="580"/>
                  <a:pt x="591" y="580"/>
                  <a:pt x="584" y="573"/>
                </a:cubicBezTo>
                <a:cubicBezTo>
                  <a:pt x="578" y="567"/>
                  <a:pt x="578" y="557"/>
                  <a:pt x="584" y="550"/>
                </a:cubicBezTo>
                <a:cubicBezTo>
                  <a:pt x="631" y="504"/>
                  <a:pt x="631" y="504"/>
                  <a:pt x="631" y="504"/>
                </a:cubicBezTo>
                <a:cubicBezTo>
                  <a:pt x="593" y="466"/>
                  <a:pt x="593" y="466"/>
                  <a:pt x="593" y="466"/>
                </a:cubicBezTo>
                <a:cubicBezTo>
                  <a:pt x="569" y="489"/>
                  <a:pt x="569" y="489"/>
                  <a:pt x="569" y="489"/>
                </a:cubicBezTo>
                <a:cubicBezTo>
                  <a:pt x="563" y="496"/>
                  <a:pt x="553" y="496"/>
                  <a:pt x="547" y="489"/>
                </a:cubicBezTo>
                <a:cubicBezTo>
                  <a:pt x="540" y="483"/>
                  <a:pt x="540" y="473"/>
                  <a:pt x="547" y="466"/>
                </a:cubicBezTo>
                <a:cubicBezTo>
                  <a:pt x="570" y="443"/>
                  <a:pt x="570" y="443"/>
                  <a:pt x="570" y="443"/>
                </a:cubicBezTo>
                <a:cubicBezTo>
                  <a:pt x="545" y="417"/>
                  <a:pt x="545" y="417"/>
                  <a:pt x="545" y="417"/>
                </a:cubicBezTo>
                <a:cubicBezTo>
                  <a:pt x="413" y="549"/>
                  <a:pt x="413" y="549"/>
                  <a:pt x="413" y="549"/>
                </a:cubicBezTo>
                <a:close/>
                <a:moveTo>
                  <a:pt x="155" y="646"/>
                </a:moveTo>
                <a:cubicBezTo>
                  <a:pt x="155" y="646"/>
                  <a:pt x="155" y="646"/>
                  <a:pt x="155" y="646"/>
                </a:cubicBezTo>
                <a:cubicBezTo>
                  <a:pt x="293" y="509"/>
                  <a:pt x="431" y="371"/>
                  <a:pt x="568" y="233"/>
                </a:cubicBezTo>
                <a:cubicBezTo>
                  <a:pt x="551" y="216"/>
                  <a:pt x="533" y="198"/>
                  <a:pt x="516" y="181"/>
                </a:cubicBezTo>
                <a:cubicBezTo>
                  <a:pt x="103" y="594"/>
                  <a:pt x="103" y="594"/>
                  <a:pt x="103" y="594"/>
                </a:cubicBezTo>
                <a:cubicBezTo>
                  <a:pt x="155" y="646"/>
                  <a:pt x="155" y="646"/>
                  <a:pt x="155" y="646"/>
                </a:cubicBezTo>
                <a:close/>
                <a:moveTo>
                  <a:pt x="602" y="221"/>
                </a:moveTo>
                <a:cubicBezTo>
                  <a:pt x="602" y="221"/>
                  <a:pt x="602" y="221"/>
                  <a:pt x="602" y="221"/>
                </a:cubicBezTo>
                <a:cubicBezTo>
                  <a:pt x="603" y="222"/>
                  <a:pt x="603" y="222"/>
                  <a:pt x="603" y="222"/>
                </a:cubicBezTo>
                <a:cubicBezTo>
                  <a:pt x="603" y="222"/>
                  <a:pt x="603" y="222"/>
                  <a:pt x="603" y="222"/>
                </a:cubicBezTo>
                <a:cubicBezTo>
                  <a:pt x="603" y="222"/>
                  <a:pt x="603" y="222"/>
                  <a:pt x="603" y="222"/>
                </a:cubicBezTo>
                <a:cubicBezTo>
                  <a:pt x="603" y="223"/>
                  <a:pt x="603" y="223"/>
                  <a:pt x="603" y="223"/>
                </a:cubicBezTo>
                <a:cubicBezTo>
                  <a:pt x="634" y="253"/>
                  <a:pt x="634" y="253"/>
                  <a:pt x="634" y="253"/>
                </a:cubicBezTo>
                <a:cubicBezTo>
                  <a:pt x="682" y="205"/>
                  <a:pt x="682" y="205"/>
                  <a:pt x="682" y="205"/>
                </a:cubicBezTo>
                <a:cubicBezTo>
                  <a:pt x="690" y="197"/>
                  <a:pt x="690" y="181"/>
                  <a:pt x="682" y="173"/>
                </a:cubicBezTo>
                <a:cubicBezTo>
                  <a:pt x="647" y="138"/>
                  <a:pt x="611" y="103"/>
                  <a:pt x="576" y="68"/>
                </a:cubicBezTo>
                <a:cubicBezTo>
                  <a:pt x="568" y="59"/>
                  <a:pt x="554" y="59"/>
                  <a:pt x="545" y="67"/>
                </a:cubicBezTo>
                <a:cubicBezTo>
                  <a:pt x="496" y="115"/>
                  <a:pt x="496" y="115"/>
                  <a:pt x="496" y="115"/>
                </a:cubicBezTo>
                <a:cubicBezTo>
                  <a:pt x="527" y="146"/>
                  <a:pt x="527" y="146"/>
                  <a:pt x="527" y="146"/>
                </a:cubicBezTo>
                <a:cubicBezTo>
                  <a:pt x="527" y="146"/>
                  <a:pt x="527" y="146"/>
                  <a:pt x="527" y="146"/>
                </a:cubicBezTo>
                <a:cubicBezTo>
                  <a:pt x="527" y="146"/>
                  <a:pt x="527" y="146"/>
                  <a:pt x="527" y="146"/>
                </a:cubicBezTo>
                <a:cubicBezTo>
                  <a:pt x="527" y="147"/>
                  <a:pt x="527" y="147"/>
                  <a:pt x="527" y="147"/>
                </a:cubicBezTo>
                <a:cubicBezTo>
                  <a:pt x="528" y="147"/>
                  <a:pt x="528" y="147"/>
                  <a:pt x="528" y="147"/>
                </a:cubicBezTo>
                <a:cubicBezTo>
                  <a:pt x="528" y="147"/>
                  <a:pt x="528" y="147"/>
                  <a:pt x="528" y="147"/>
                </a:cubicBezTo>
                <a:cubicBezTo>
                  <a:pt x="528" y="148"/>
                  <a:pt x="528" y="148"/>
                  <a:pt x="528" y="148"/>
                </a:cubicBezTo>
                <a:cubicBezTo>
                  <a:pt x="602" y="221"/>
                  <a:pt x="602" y="221"/>
                  <a:pt x="602" y="221"/>
                </a:cubicBezTo>
                <a:cubicBezTo>
                  <a:pt x="602" y="221"/>
                  <a:pt x="602" y="221"/>
                  <a:pt x="602" y="221"/>
                </a:cubicBezTo>
                <a:cubicBezTo>
                  <a:pt x="602" y="221"/>
                  <a:pt x="602" y="221"/>
                  <a:pt x="602" y="221"/>
                </a:cubicBezTo>
                <a:close/>
                <a:moveTo>
                  <a:pt x="591" y="256"/>
                </a:moveTo>
                <a:cubicBezTo>
                  <a:pt x="591" y="256"/>
                  <a:pt x="591" y="256"/>
                  <a:pt x="591" y="256"/>
                </a:cubicBezTo>
                <a:cubicBezTo>
                  <a:pt x="453" y="394"/>
                  <a:pt x="315" y="531"/>
                  <a:pt x="178" y="669"/>
                </a:cubicBezTo>
                <a:cubicBezTo>
                  <a:pt x="197" y="689"/>
                  <a:pt x="197" y="689"/>
                  <a:pt x="197" y="689"/>
                </a:cubicBezTo>
                <a:cubicBezTo>
                  <a:pt x="611" y="276"/>
                  <a:pt x="611" y="276"/>
                  <a:pt x="611" y="276"/>
                </a:cubicBezTo>
                <a:cubicBezTo>
                  <a:pt x="591" y="256"/>
                  <a:pt x="591" y="256"/>
                  <a:pt x="591" y="256"/>
                </a:cubicBezTo>
                <a:close/>
                <a:moveTo>
                  <a:pt x="80" y="572"/>
                </a:moveTo>
                <a:cubicBezTo>
                  <a:pt x="80" y="572"/>
                  <a:pt x="80" y="572"/>
                  <a:pt x="80" y="572"/>
                </a:cubicBezTo>
                <a:cubicBezTo>
                  <a:pt x="493" y="158"/>
                  <a:pt x="493" y="158"/>
                  <a:pt x="493" y="158"/>
                </a:cubicBezTo>
                <a:cubicBezTo>
                  <a:pt x="474" y="138"/>
                  <a:pt x="474" y="138"/>
                  <a:pt x="474" y="138"/>
                </a:cubicBezTo>
                <a:cubicBezTo>
                  <a:pt x="60" y="551"/>
                  <a:pt x="60" y="551"/>
                  <a:pt x="60" y="551"/>
                </a:cubicBezTo>
                <a:cubicBezTo>
                  <a:pt x="80" y="572"/>
                  <a:pt x="80" y="572"/>
                  <a:pt x="80" y="572"/>
                </a:cubicBezTo>
                <a:close/>
                <a:moveTo>
                  <a:pt x="57" y="594"/>
                </a:moveTo>
                <a:cubicBezTo>
                  <a:pt x="57" y="594"/>
                  <a:pt x="57" y="594"/>
                  <a:pt x="57" y="594"/>
                </a:cubicBezTo>
                <a:cubicBezTo>
                  <a:pt x="57" y="627"/>
                  <a:pt x="57" y="659"/>
                  <a:pt x="57" y="693"/>
                </a:cubicBezTo>
                <a:cubicBezTo>
                  <a:pt x="155" y="693"/>
                  <a:pt x="155" y="693"/>
                  <a:pt x="155" y="693"/>
                </a:cubicBezTo>
                <a:cubicBezTo>
                  <a:pt x="57" y="594"/>
                  <a:pt x="57" y="594"/>
                  <a:pt x="57" y="594"/>
                </a:cubicBezTo>
                <a:close/>
              </a:path>
            </a:pathLst>
          </a:custGeom>
          <a:solidFill>
            <a:srgbClr val="F4F5F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2" name="Freeform 76"/>
          <p:cNvSpPr>
            <a:spLocks noEditPoints="1"/>
          </p:cNvSpPr>
          <p:nvPr/>
        </p:nvSpPr>
        <p:spPr bwMode="auto">
          <a:xfrm>
            <a:off x="4542464" y="2774241"/>
            <a:ext cx="344261" cy="348359"/>
          </a:xfrm>
          <a:custGeom>
            <a:avLst/>
            <a:gdLst>
              <a:gd name="T0" fmla="*/ 431 w 690"/>
              <a:gd name="T1" fmla="*/ 0 h 698"/>
              <a:gd name="T2" fmla="*/ 443 w 690"/>
              <a:gd name="T3" fmla="*/ 0 h 698"/>
              <a:gd name="T4" fmla="*/ 501 w 690"/>
              <a:gd name="T5" fmla="*/ 27 h 698"/>
              <a:gd name="T6" fmla="*/ 469 w 690"/>
              <a:gd name="T7" fmla="*/ 53 h 698"/>
              <a:gd name="T8" fmla="*/ 672 w 690"/>
              <a:gd name="T9" fmla="*/ 626 h 698"/>
              <a:gd name="T10" fmla="*/ 631 w 690"/>
              <a:gd name="T11" fmla="*/ 698 h 698"/>
              <a:gd name="T12" fmla="*/ 60 w 690"/>
              <a:gd name="T13" fmla="*/ 698 h 698"/>
              <a:gd name="T14" fmla="*/ 19 w 690"/>
              <a:gd name="T15" fmla="*/ 624 h 698"/>
              <a:gd name="T16" fmla="*/ 221 w 690"/>
              <a:gd name="T17" fmla="*/ 53 h 698"/>
              <a:gd name="T18" fmla="*/ 189 w 690"/>
              <a:gd name="T19" fmla="*/ 27 h 698"/>
              <a:gd name="T20" fmla="*/ 247 w 690"/>
              <a:gd name="T21" fmla="*/ 0 h 698"/>
              <a:gd name="T22" fmla="*/ 249 w 690"/>
              <a:gd name="T23" fmla="*/ 0 h 698"/>
              <a:gd name="T24" fmla="*/ 177 w 690"/>
              <a:gd name="T25" fmla="*/ 565 h 698"/>
              <a:gd name="T26" fmla="*/ 193 w 690"/>
              <a:gd name="T27" fmla="*/ 581 h 698"/>
              <a:gd name="T28" fmla="*/ 161 w 690"/>
              <a:gd name="T29" fmla="*/ 581 h 698"/>
              <a:gd name="T30" fmla="*/ 261 w 690"/>
              <a:gd name="T31" fmla="*/ 518 h 698"/>
              <a:gd name="T32" fmla="*/ 277 w 690"/>
              <a:gd name="T33" fmla="*/ 534 h 698"/>
              <a:gd name="T34" fmla="*/ 245 w 690"/>
              <a:gd name="T35" fmla="*/ 534 h 698"/>
              <a:gd name="T36" fmla="*/ 237 w 690"/>
              <a:gd name="T37" fmla="*/ 410 h 698"/>
              <a:gd name="T38" fmla="*/ 253 w 690"/>
              <a:gd name="T39" fmla="*/ 426 h 698"/>
              <a:gd name="T40" fmla="*/ 221 w 690"/>
              <a:gd name="T41" fmla="*/ 426 h 698"/>
              <a:gd name="T42" fmla="*/ 240 w 690"/>
              <a:gd name="T43" fmla="*/ 573 h 698"/>
              <a:gd name="T44" fmla="*/ 267 w 690"/>
              <a:gd name="T45" fmla="*/ 599 h 698"/>
              <a:gd name="T46" fmla="*/ 213 w 690"/>
              <a:gd name="T47" fmla="*/ 599 h 698"/>
              <a:gd name="T48" fmla="*/ 206 w 690"/>
              <a:gd name="T49" fmla="*/ 470 h 698"/>
              <a:gd name="T50" fmla="*/ 232 w 690"/>
              <a:gd name="T51" fmla="*/ 497 h 698"/>
              <a:gd name="T52" fmla="*/ 179 w 690"/>
              <a:gd name="T53" fmla="*/ 497 h 698"/>
              <a:gd name="T54" fmla="*/ 239 w 690"/>
              <a:gd name="T55" fmla="*/ 346 h 698"/>
              <a:gd name="T56" fmla="*/ 451 w 690"/>
              <a:gd name="T57" fmla="*/ 346 h 698"/>
              <a:gd name="T58" fmla="*/ 415 w 690"/>
              <a:gd name="T59" fmla="*/ 276 h 698"/>
              <a:gd name="T60" fmla="*/ 275 w 690"/>
              <a:gd name="T61" fmla="*/ 53 h 698"/>
              <a:gd name="T62" fmla="*/ 275 w 690"/>
              <a:gd name="T63" fmla="*/ 276 h 698"/>
              <a:gd name="T64" fmla="*/ 239 w 690"/>
              <a:gd name="T65" fmla="*/ 346 h 698"/>
              <a:gd name="T66" fmla="*/ 469 w 690"/>
              <a:gd name="T67" fmla="*/ 378 h 698"/>
              <a:gd name="T68" fmla="*/ 69 w 690"/>
              <a:gd name="T69" fmla="*/ 644 h 698"/>
              <a:gd name="T70" fmla="*/ 469 w 690"/>
              <a:gd name="T71" fmla="*/ 378 h 698"/>
              <a:gd name="T72" fmla="*/ 316 w 690"/>
              <a:gd name="T73" fmla="*/ 593 h 698"/>
              <a:gd name="T74" fmla="*/ 316 w 690"/>
              <a:gd name="T75" fmla="*/ 561 h 698"/>
              <a:gd name="T76" fmla="*/ 391 w 690"/>
              <a:gd name="T77" fmla="*/ 577 h 698"/>
              <a:gd name="T78" fmla="*/ 316 w 690"/>
              <a:gd name="T79" fmla="*/ 593 h 698"/>
              <a:gd name="T80" fmla="*/ 332 w 690"/>
              <a:gd name="T81" fmla="*/ 507 h 698"/>
              <a:gd name="T82" fmla="*/ 332 w 690"/>
              <a:gd name="T83" fmla="*/ 475 h 698"/>
              <a:gd name="T84" fmla="*/ 374 w 690"/>
              <a:gd name="T85" fmla="*/ 491 h 698"/>
              <a:gd name="T86" fmla="*/ 332 w 690"/>
              <a:gd name="T87" fmla="*/ 507 h 698"/>
              <a:gd name="T88" fmla="*/ 332 w 690"/>
              <a:gd name="T89" fmla="*/ 335 h 698"/>
              <a:gd name="T90" fmla="*/ 332 w 690"/>
              <a:gd name="T91" fmla="*/ 303 h 698"/>
              <a:gd name="T92" fmla="*/ 374 w 690"/>
              <a:gd name="T93" fmla="*/ 319 h 698"/>
              <a:gd name="T94" fmla="*/ 332 w 690"/>
              <a:gd name="T95" fmla="*/ 335 h 698"/>
              <a:gd name="T96" fmla="*/ 316 w 690"/>
              <a:gd name="T97" fmla="*/ 421 h 698"/>
              <a:gd name="T98" fmla="*/ 316 w 690"/>
              <a:gd name="T99" fmla="*/ 389 h 698"/>
              <a:gd name="T100" fmla="*/ 391 w 690"/>
              <a:gd name="T101" fmla="*/ 405 h 698"/>
              <a:gd name="T102" fmla="*/ 316 w 690"/>
              <a:gd name="T103" fmla="*/ 421 h 698"/>
              <a:gd name="T104" fmla="*/ 316 w 690"/>
              <a:gd name="T105" fmla="*/ 249 h 698"/>
              <a:gd name="T106" fmla="*/ 316 w 690"/>
              <a:gd name="T107" fmla="*/ 217 h 698"/>
              <a:gd name="T108" fmla="*/ 391 w 690"/>
              <a:gd name="T109" fmla="*/ 234 h 698"/>
              <a:gd name="T110" fmla="*/ 316 w 690"/>
              <a:gd name="T111" fmla="*/ 24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0" h="698">
                <a:moveTo>
                  <a:pt x="259" y="0"/>
                </a:moveTo>
                <a:cubicBezTo>
                  <a:pt x="431" y="0"/>
                  <a:pt x="431" y="0"/>
                  <a:pt x="431" y="0"/>
                </a:cubicBezTo>
                <a:cubicBezTo>
                  <a:pt x="442" y="0"/>
                  <a:pt x="442" y="0"/>
                  <a:pt x="442" y="0"/>
                </a:cubicBezTo>
                <a:cubicBezTo>
                  <a:pt x="443" y="0"/>
                  <a:pt x="443" y="0"/>
                  <a:pt x="443" y="0"/>
                </a:cubicBezTo>
                <a:cubicBezTo>
                  <a:pt x="474" y="0"/>
                  <a:pt x="474" y="0"/>
                  <a:pt x="474" y="0"/>
                </a:cubicBezTo>
                <a:cubicBezTo>
                  <a:pt x="490" y="0"/>
                  <a:pt x="501" y="12"/>
                  <a:pt x="501" y="27"/>
                </a:cubicBezTo>
                <a:cubicBezTo>
                  <a:pt x="501" y="41"/>
                  <a:pt x="490" y="53"/>
                  <a:pt x="474" y="53"/>
                </a:cubicBezTo>
                <a:cubicBezTo>
                  <a:pt x="469" y="53"/>
                  <a:pt x="469" y="53"/>
                  <a:pt x="469" y="53"/>
                </a:cubicBezTo>
                <a:cubicBezTo>
                  <a:pt x="469" y="269"/>
                  <a:pt x="469" y="269"/>
                  <a:pt x="469" y="269"/>
                </a:cubicBezTo>
                <a:cubicBezTo>
                  <a:pt x="672" y="626"/>
                  <a:pt x="672" y="626"/>
                  <a:pt x="672" y="626"/>
                </a:cubicBezTo>
                <a:cubicBezTo>
                  <a:pt x="690" y="658"/>
                  <a:pt x="667" y="698"/>
                  <a:pt x="631" y="698"/>
                </a:cubicBezTo>
                <a:cubicBezTo>
                  <a:pt x="631" y="698"/>
                  <a:pt x="631" y="698"/>
                  <a:pt x="631" y="698"/>
                </a:cubicBezTo>
                <a:cubicBezTo>
                  <a:pt x="60" y="698"/>
                  <a:pt x="60" y="698"/>
                  <a:pt x="60" y="698"/>
                </a:cubicBezTo>
                <a:cubicBezTo>
                  <a:pt x="60" y="698"/>
                  <a:pt x="60" y="698"/>
                  <a:pt x="60" y="698"/>
                </a:cubicBezTo>
                <a:cubicBezTo>
                  <a:pt x="24" y="698"/>
                  <a:pt x="0" y="658"/>
                  <a:pt x="18" y="626"/>
                </a:cubicBezTo>
                <a:cubicBezTo>
                  <a:pt x="19" y="624"/>
                  <a:pt x="19" y="624"/>
                  <a:pt x="19" y="624"/>
                </a:cubicBezTo>
                <a:cubicBezTo>
                  <a:pt x="221" y="269"/>
                  <a:pt x="221" y="269"/>
                  <a:pt x="221" y="269"/>
                </a:cubicBezTo>
                <a:cubicBezTo>
                  <a:pt x="221" y="53"/>
                  <a:pt x="221" y="53"/>
                  <a:pt x="221" y="53"/>
                </a:cubicBezTo>
                <a:cubicBezTo>
                  <a:pt x="216" y="53"/>
                  <a:pt x="216" y="53"/>
                  <a:pt x="216" y="53"/>
                </a:cubicBezTo>
                <a:cubicBezTo>
                  <a:pt x="201" y="53"/>
                  <a:pt x="189" y="41"/>
                  <a:pt x="189" y="27"/>
                </a:cubicBezTo>
                <a:cubicBezTo>
                  <a:pt x="189" y="12"/>
                  <a:pt x="201" y="0"/>
                  <a:pt x="216" y="0"/>
                </a:cubicBezTo>
                <a:cubicBezTo>
                  <a:pt x="247" y="0"/>
                  <a:pt x="247" y="0"/>
                  <a:pt x="247" y="0"/>
                </a:cubicBezTo>
                <a:cubicBezTo>
                  <a:pt x="248" y="0"/>
                  <a:pt x="248" y="0"/>
                  <a:pt x="248" y="0"/>
                </a:cubicBezTo>
                <a:cubicBezTo>
                  <a:pt x="249" y="0"/>
                  <a:pt x="249" y="0"/>
                  <a:pt x="249" y="0"/>
                </a:cubicBezTo>
                <a:cubicBezTo>
                  <a:pt x="259" y="0"/>
                  <a:pt x="259" y="0"/>
                  <a:pt x="259" y="0"/>
                </a:cubicBezTo>
                <a:close/>
                <a:moveTo>
                  <a:pt x="177" y="565"/>
                </a:moveTo>
                <a:cubicBezTo>
                  <a:pt x="177" y="565"/>
                  <a:pt x="177" y="565"/>
                  <a:pt x="177" y="565"/>
                </a:cubicBezTo>
                <a:cubicBezTo>
                  <a:pt x="186" y="565"/>
                  <a:pt x="193" y="572"/>
                  <a:pt x="193" y="581"/>
                </a:cubicBezTo>
                <a:cubicBezTo>
                  <a:pt x="193" y="590"/>
                  <a:pt x="186" y="597"/>
                  <a:pt x="177" y="597"/>
                </a:cubicBezTo>
                <a:cubicBezTo>
                  <a:pt x="168" y="597"/>
                  <a:pt x="161" y="590"/>
                  <a:pt x="161" y="581"/>
                </a:cubicBezTo>
                <a:cubicBezTo>
                  <a:pt x="161" y="572"/>
                  <a:pt x="168" y="565"/>
                  <a:pt x="177" y="565"/>
                </a:cubicBezTo>
                <a:close/>
                <a:moveTo>
                  <a:pt x="261" y="518"/>
                </a:moveTo>
                <a:cubicBezTo>
                  <a:pt x="261" y="518"/>
                  <a:pt x="261" y="518"/>
                  <a:pt x="261" y="518"/>
                </a:cubicBezTo>
                <a:cubicBezTo>
                  <a:pt x="270" y="518"/>
                  <a:pt x="277" y="525"/>
                  <a:pt x="277" y="534"/>
                </a:cubicBezTo>
                <a:cubicBezTo>
                  <a:pt x="277" y="543"/>
                  <a:pt x="270" y="550"/>
                  <a:pt x="261" y="550"/>
                </a:cubicBezTo>
                <a:cubicBezTo>
                  <a:pt x="252" y="550"/>
                  <a:pt x="245" y="543"/>
                  <a:pt x="245" y="534"/>
                </a:cubicBezTo>
                <a:cubicBezTo>
                  <a:pt x="245" y="525"/>
                  <a:pt x="252" y="518"/>
                  <a:pt x="261" y="518"/>
                </a:cubicBezTo>
                <a:close/>
                <a:moveTo>
                  <a:pt x="237" y="410"/>
                </a:moveTo>
                <a:cubicBezTo>
                  <a:pt x="237" y="410"/>
                  <a:pt x="237" y="410"/>
                  <a:pt x="237" y="410"/>
                </a:cubicBezTo>
                <a:cubicBezTo>
                  <a:pt x="246" y="410"/>
                  <a:pt x="253" y="418"/>
                  <a:pt x="253" y="426"/>
                </a:cubicBezTo>
                <a:cubicBezTo>
                  <a:pt x="253" y="435"/>
                  <a:pt x="246" y="442"/>
                  <a:pt x="237" y="442"/>
                </a:cubicBezTo>
                <a:cubicBezTo>
                  <a:pt x="228" y="442"/>
                  <a:pt x="221" y="435"/>
                  <a:pt x="221" y="426"/>
                </a:cubicBezTo>
                <a:cubicBezTo>
                  <a:pt x="221" y="418"/>
                  <a:pt x="228" y="410"/>
                  <a:pt x="237" y="410"/>
                </a:cubicBezTo>
                <a:close/>
                <a:moveTo>
                  <a:pt x="240" y="573"/>
                </a:moveTo>
                <a:cubicBezTo>
                  <a:pt x="240" y="573"/>
                  <a:pt x="240" y="573"/>
                  <a:pt x="240" y="573"/>
                </a:cubicBezTo>
                <a:cubicBezTo>
                  <a:pt x="255" y="573"/>
                  <a:pt x="267" y="584"/>
                  <a:pt x="267" y="599"/>
                </a:cubicBezTo>
                <a:cubicBezTo>
                  <a:pt x="267" y="614"/>
                  <a:pt x="255" y="626"/>
                  <a:pt x="240" y="626"/>
                </a:cubicBezTo>
                <a:cubicBezTo>
                  <a:pt x="226" y="626"/>
                  <a:pt x="213" y="614"/>
                  <a:pt x="213" y="599"/>
                </a:cubicBezTo>
                <a:cubicBezTo>
                  <a:pt x="213" y="584"/>
                  <a:pt x="226" y="573"/>
                  <a:pt x="240" y="573"/>
                </a:cubicBezTo>
                <a:close/>
                <a:moveTo>
                  <a:pt x="206" y="470"/>
                </a:moveTo>
                <a:cubicBezTo>
                  <a:pt x="206" y="470"/>
                  <a:pt x="206" y="470"/>
                  <a:pt x="206" y="470"/>
                </a:cubicBezTo>
                <a:cubicBezTo>
                  <a:pt x="221" y="470"/>
                  <a:pt x="232" y="483"/>
                  <a:pt x="232" y="497"/>
                </a:cubicBezTo>
                <a:cubicBezTo>
                  <a:pt x="232" y="512"/>
                  <a:pt x="221" y="524"/>
                  <a:pt x="206" y="524"/>
                </a:cubicBezTo>
                <a:cubicBezTo>
                  <a:pt x="191" y="524"/>
                  <a:pt x="179" y="512"/>
                  <a:pt x="179" y="497"/>
                </a:cubicBezTo>
                <a:cubicBezTo>
                  <a:pt x="179" y="483"/>
                  <a:pt x="191" y="470"/>
                  <a:pt x="206" y="470"/>
                </a:cubicBezTo>
                <a:close/>
                <a:moveTo>
                  <a:pt x="239" y="346"/>
                </a:moveTo>
                <a:cubicBezTo>
                  <a:pt x="239" y="346"/>
                  <a:pt x="239" y="346"/>
                  <a:pt x="239" y="346"/>
                </a:cubicBezTo>
                <a:cubicBezTo>
                  <a:pt x="451" y="346"/>
                  <a:pt x="451" y="346"/>
                  <a:pt x="451" y="346"/>
                </a:cubicBezTo>
                <a:cubicBezTo>
                  <a:pt x="420" y="291"/>
                  <a:pt x="420" y="291"/>
                  <a:pt x="420" y="291"/>
                </a:cubicBezTo>
                <a:cubicBezTo>
                  <a:pt x="417" y="286"/>
                  <a:pt x="415" y="281"/>
                  <a:pt x="415" y="276"/>
                </a:cubicBezTo>
                <a:cubicBezTo>
                  <a:pt x="415" y="53"/>
                  <a:pt x="415" y="53"/>
                  <a:pt x="415" y="53"/>
                </a:cubicBezTo>
                <a:cubicBezTo>
                  <a:pt x="275" y="53"/>
                  <a:pt x="275" y="53"/>
                  <a:pt x="275" y="53"/>
                </a:cubicBezTo>
                <a:cubicBezTo>
                  <a:pt x="275" y="276"/>
                  <a:pt x="275" y="276"/>
                  <a:pt x="275" y="276"/>
                </a:cubicBezTo>
                <a:cubicBezTo>
                  <a:pt x="275" y="276"/>
                  <a:pt x="275" y="276"/>
                  <a:pt x="275" y="276"/>
                </a:cubicBezTo>
                <a:cubicBezTo>
                  <a:pt x="275" y="280"/>
                  <a:pt x="274" y="285"/>
                  <a:pt x="271" y="289"/>
                </a:cubicBezTo>
                <a:cubicBezTo>
                  <a:pt x="239" y="346"/>
                  <a:pt x="239" y="346"/>
                  <a:pt x="239" y="346"/>
                </a:cubicBezTo>
                <a:close/>
                <a:moveTo>
                  <a:pt x="469" y="378"/>
                </a:moveTo>
                <a:cubicBezTo>
                  <a:pt x="469" y="378"/>
                  <a:pt x="469" y="378"/>
                  <a:pt x="469" y="378"/>
                </a:cubicBezTo>
                <a:cubicBezTo>
                  <a:pt x="221" y="378"/>
                  <a:pt x="221" y="378"/>
                  <a:pt x="221" y="378"/>
                </a:cubicBezTo>
                <a:cubicBezTo>
                  <a:pt x="69" y="644"/>
                  <a:pt x="69" y="644"/>
                  <a:pt x="69" y="644"/>
                </a:cubicBezTo>
                <a:cubicBezTo>
                  <a:pt x="621" y="644"/>
                  <a:pt x="621" y="644"/>
                  <a:pt x="621" y="644"/>
                </a:cubicBezTo>
                <a:cubicBezTo>
                  <a:pt x="469" y="378"/>
                  <a:pt x="469" y="378"/>
                  <a:pt x="469" y="378"/>
                </a:cubicBezTo>
                <a:close/>
                <a:moveTo>
                  <a:pt x="316" y="593"/>
                </a:moveTo>
                <a:cubicBezTo>
                  <a:pt x="316" y="593"/>
                  <a:pt x="316" y="593"/>
                  <a:pt x="316" y="593"/>
                </a:cubicBezTo>
                <a:cubicBezTo>
                  <a:pt x="307" y="593"/>
                  <a:pt x="300" y="586"/>
                  <a:pt x="300" y="577"/>
                </a:cubicBezTo>
                <a:cubicBezTo>
                  <a:pt x="300" y="568"/>
                  <a:pt x="307" y="561"/>
                  <a:pt x="316" y="561"/>
                </a:cubicBezTo>
                <a:cubicBezTo>
                  <a:pt x="374" y="561"/>
                  <a:pt x="374" y="561"/>
                  <a:pt x="374" y="561"/>
                </a:cubicBezTo>
                <a:cubicBezTo>
                  <a:pt x="383" y="561"/>
                  <a:pt x="391" y="568"/>
                  <a:pt x="391" y="577"/>
                </a:cubicBezTo>
                <a:cubicBezTo>
                  <a:pt x="391" y="586"/>
                  <a:pt x="383" y="593"/>
                  <a:pt x="374" y="593"/>
                </a:cubicBezTo>
                <a:cubicBezTo>
                  <a:pt x="316" y="593"/>
                  <a:pt x="316" y="593"/>
                  <a:pt x="316" y="593"/>
                </a:cubicBezTo>
                <a:close/>
                <a:moveTo>
                  <a:pt x="332" y="507"/>
                </a:moveTo>
                <a:cubicBezTo>
                  <a:pt x="332" y="507"/>
                  <a:pt x="332" y="507"/>
                  <a:pt x="332" y="507"/>
                </a:cubicBezTo>
                <a:cubicBezTo>
                  <a:pt x="323" y="507"/>
                  <a:pt x="316" y="500"/>
                  <a:pt x="316" y="491"/>
                </a:cubicBezTo>
                <a:cubicBezTo>
                  <a:pt x="316" y="482"/>
                  <a:pt x="323" y="475"/>
                  <a:pt x="332" y="475"/>
                </a:cubicBezTo>
                <a:cubicBezTo>
                  <a:pt x="358" y="475"/>
                  <a:pt x="358" y="475"/>
                  <a:pt x="358" y="475"/>
                </a:cubicBezTo>
                <a:cubicBezTo>
                  <a:pt x="367" y="475"/>
                  <a:pt x="374" y="482"/>
                  <a:pt x="374" y="491"/>
                </a:cubicBezTo>
                <a:cubicBezTo>
                  <a:pt x="374" y="500"/>
                  <a:pt x="367" y="507"/>
                  <a:pt x="358" y="507"/>
                </a:cubicBezTo>
                <a:cubicBezTo>
                  <a:pt x="332" y="507"/>
                  <a:pt x="332" y="507"/>
                  <a:pt x="332" y="507"/>
                </a:cubicBezTo>
                <a:close/>
                <a:moveTo>
                  <a:pt x="332" y="335"/>
                </a:moveTo>
                <a:cubicBezTo>
                  <a:pt x="332" y="335"/>
                  <a:pt x="332" y="335"/>
                  <a:pt x="332" y="335"/>
                </a:cubicBezTo>
                <a:cubicBezTo>
                  <a:pt x="323" y="335"/>
                  <a:pt x="316" y="328"/>
                  <a:pt x="316" y="319"/>
                </a:cubicBezTo>
                <a:cubicBezTo>
                  <a:pt x="316" y="310"/>
                  <a:pt x="323" y="303"/>
                  <a:pt x="332" y="303"/>
                </a:cubicBezTo>
                <a:cubicBezTo>
                  <a:pt x="358" y="303"/>
                  <a:pt x="358" y="303"/>
                  <a:pt x="358" y="303"/>
                </a:cubicBezTo>
                <a:cubicBezTo>
                  <a:pt x="367" y="303"/>
                  <a:pt x="374" y="310"/>
                  <a:pt x="374" y="319"/>
                </a:cubicBezTo>
                <a:cubicBezTo>
                  <a:pt x="374" y="328"/>
                  <a:pt x="367" y="335"/>
                  <a:pt x="358" y="335"/>
                </a:cubicBezTo>
                <a:cubicBezTo>
                  <a:pt x="332" y="335"/>
                  <a:pt x="332" y="335"/>
                  <a:pt x="332" y="335"/>
                </a:cubicBezTo>
                <a:close/>
                <a:moveTo>
                  <a:pt x="316" y="421"/>
                </a:moveTo>
                <a:cubicBezTo>
                  <a:pt x="316" y="421"/>
                  <a:pt x="316" y="421"/>
                  <a:pt x="316" y="421"/>
                </a:cubicBezTo>
                <a:cubicBezTo>
                  <a:pt x="307" y="421"/>
                  <a:pt x="300" y="414"/>
                  <a:pt x="300" y="405"/>
                </a:cubicBezTo>
                <a:cubicBezTo>
                  <a:pt x="300" y="396"/>
                  <a:pt x="307" y="389"/>
                  <a:pt x="316" y="389"/>
                </a:cubicBezTo>
                <a:cubicBezTo>
                  <a:pt x="374" y="389"/>
                  <a:pt x="374" y="389"/>
                  <a:pt x="374" y="389"/>
                </a:cubicBezTo>
                <a:cubicBezTo>
                  <a:pt x="383" y="389"/>
                  <a:pt x="391" y="396"/>
                  <a:pt x="391" y="405"/>
                </a:cubicBezTo>
                <a:cubicBezTo>
                  <a:pt x="391" y="414"/>
                  <a:pt x="383" y="421"/>
                  <a:pt x="374" y="421"/>
                </a:cubicBezTo>
                <a:cubicBezTo>
                  <a:pt x="316" y="421"/>
                  <a:pt x="316" y="421"/>
                  <a:pt x="316" y="421"/>
                </a:cubicBezTo>
                <a:close/>
                <a:moveTo>
                  <a:pt x="316" y="249"/>
                </a:moveTo>
                <a:cubicBezTo>
                  <a:pt x="316" y="249"/>
                  <a:pt x="316" y="249"/>
                  <a:pt x="316" y="249"/>
                </a:cubicBezTo>
                <a:cubicBezTo>
                  <a:pt x="307" y="249"/>
                  <a:pt x="300" y="242"/>
                  <a:pt x="300" y="234"/>
                </a:cubicBezTo>
                <a:cubicBezTo>
                  <a:pt x="300" y="224"/>
                  <a:pt x="307" y="217"/>
                  <a:pt x="316" y="217"/>
                </a:cubicBezTo>
                <a:cubicBezTo>
                  <a:pt x="374" y="217"/>
                  <a:pt x="374" y="217"/>
                  <a:pt x="374" y="217"/>
                </a:cubicBezTo>
                <a:cubicBezTo>
                  <a:pt x="383" y="217"/>
                  <a:pt x="391" y="224"/>
                  <a:pt x="391" y="234"/>
                </a:cubicBezTo>
                <a:cubicBezTo>
                  <a:pt x="391" y="242"/>
                  <a:pt x="383" y="249"/>
                  <a:pt x="374" y="249"/>
                </a:cubicBezTo>
                <a:cubicBezTo>
                  <a:pt x="316" y="249"/>
                  <a:pt x="316" y="249"/>
                  <a:pt x="316" y="249"/>
                </a:cubicBezTo>
                <a:close/>
              </a:path>
            </a:pathLst>
          </a:custGeom>
          <a:solidFill>
            <a:srgbClr val="F4F5F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3" name="Freeform 79"/>
          <p:cNvSpPr>
            <a:spLocks noEditPoints="1"/>
          </p:cNvSpPr>
          <p:nvPr/>
        </p:nvSpPr>
        <p:spPr bwMode="auto">
          <a:xfrm>
            <a:off x="3266501" y="4063488"/>
            <a:ext cx="325265" cy="380435"/>
          </a:xfrm>
          <a:custGeom>
            <a:avLst/>
            <a:gdLst>
              <a:gd name="T0" fmla="*/ 380 w 611"/>
              <a:gd name="T1" fmla="*/ 32 h 715"/>
              <a:gd name="T2" fmla="*/ 495 w 611"/>
              <a:gd name="T3" fmla="*/ 81 h 715"/>
              <a:gd name="T4" fmla="*/ 511 w 611"/>
              <a:gd name="T5" fmla="*/ 98 h 715"/>
              <a:gd name="T6" fmla="*/ 585 w 611"/>
              <a:gd name="T7" fmla="*/ 112 h 715"/>
              <a:gd name="T8" fmla="*/ 611 w 611"/>
              <a:gd name="T9" fmla="*/ 139 h 715"/>
              <a:gd name="T10" fmla="*/ 585 w 611"/>
              <a:gd name="T11" fmla="*/ 715 h 715"/>
              <a:gd name="T12" fmla="*/ 27 w 611"/>
              <a:gd name="T13" fmla="*/ 715 h 715"/>
              <a:gd name="T14" fmla="*/ 0 w 611"/>
              <a:gd name="T15" fmla="*/ 688 h 715"/>
              <a:gd name="T16" fmla="*/ 27 w 611"/>
              <a:gd name="T17" fmla="*/ 112 h 715"/>
              <a:gd name="T18" fmla="*/ 101 w 611"/>
              <a:gd name="T19" fmla="*/ 112 h 715"/>
              <a:gd name="T20" fmla="*/ 117 w 611"/>
              <a:gd name="T21" fmla="*/ 81 h 715"/>
              <a:gd name="T22" fmla="*/ 203 w 611"/>
              <a:gd name="T23" fmla="*/ 81 h 715"/>
              <a:gd name="T24" fmla="*/ 306 w 611"/>
              <a:gd name="T25" fmla="*/ 0 h 715"/>
              <a:gd name="T26" fmla="*/ 422 w 611"/>
              <a:gd name="T27" fmla="*/ 308 h 715"/>
              <a:gd name="T28" fmla="*/ 460 w 611"/>
              <a:gd name="T29" fmla="*/ 346 h 715"/>
              <a:gd name="T30" fmla="*/ 242 w 611"/>
              <a:gd name="T31" fmla="*/ 526 h 715"/>
              <a:gd name="T32" fmla="*/ 152 w 611"/>
              <a:gd name="T33" fmla="*/ 436 h 715"/>
              <a:gd name="T34" fmla="*/ 190 w 611"/>
              <a:gd name="T35" fmla="*/ 398 h 715"/>
              <a:gd name="T36" fmla="*/ 422 w 611"/>
              <a:gd name="T37" fmla="*/ 308 h 715"/>
              <a:gd name="T38" fmla="*/ 375 w 611"/>
              <a:gd name="T39" fmla="*/ 81 h 715"/>
              <a:gd name="T40" fmla="*/ 306 w 611"/>
              <a:gd name="T41" fmla="*/ 32 h 715"/>
              <a:gd name="T42" fmla="*/ 237 w 611"/>
              <a:gd name="T43" fmla="*/ 81 h 715"/>
              <a:gd name="T44" fmla="*/ 375 w 611"/>
              <a:gd name="T45" fmla="*/ 81 h 715"/>
              <a:gd name="T46" fmla="*/ 511 w 611"/>
              <a:gd name="T47" fmla="*/ 165 h 715"/>
              <a:gd name="T48" fmla="*/ 495 w 611"/>
              <a:gd name="T49" fmla="*/ 197 h 715"/>
              <a:gd name="T50" fmla="*/ 306 w 611"/>
              <a:gd name="T51" fmla="*/ 197 h 715"/>
              <a:gd name="T52" fmla="*/ 101 w 611"/>
              <a:gd name="T53" fmla="*/ 180 h 715"/>
              <a:gd name="T54" fmla="*/ 101 w 611"/>
              <a:gd name="T55" fmla="*/ 165 h 715"/>
              <a:gd name="T56" fmla="*/ 54 w 611"/>
              <a:gd name="T57" fmla="*/ 662 h 715"/>
              <a:gd name="T58" fmla="*/ 558 w 611"/>
              <a:gd name="T59" fmla="*/ 165 h 715"/>
              <a:gd name="T60" fmla="*/ 306 w 611"/>
              <a:gd name="T61" fmla="*/ 113 h 715"/>
              <a:gd name="T62" fmla="*/ 133 w 611"/>
              <a:gd name="T63" fmla="*/ 113 h 715"/>
              <a:gd name="T64" fmla="*/ 133 w 611"/>
              <a:gd name="T65" fmla="*/ 165 h 715"/>
              <a:gd name="T66" fmla="*/ 479 w 611"/>
              <a:gd name="T67" fmla="*/ 165 h 715"/>
              <a:gd name="T68" fmla="*/ 479 w 611"/>
              <a:gd name="T69" fmla="*/ 11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1" h="715">
                <a:moveTo>
                  <a:pt x="306" y="0"/>
                </a:moveTo>
                <a:cubicBezTo>
                  <a:pt x="335" y="0"/>
                  <a:pt x="361" y="12"/>
                  <a:pt x="380" y="32"/>
                </a:cubicBezTo>
                <a:cubicBezTo>
                  <a:pt x="394" y="45"/>
                  <a:pt x="404" y="62"/>
                  <a:pt x="408" y="81"/>
                </a:cubicBezTo>
                <a:cubicBezTo>
                  <a:pt x="495" y="81"/>
                  <a:pt x="495" y="81"/>
                  <a:pt x="495" y="81"/>
                </a:cubicBezTo>
                <a:cubicBezTo>
                  <a:pt x="504" y="81"/>
                  <a:pt x="511" y="88"/>
                  <a:pt x="511" y="97"/>
                </a:cubicBezTo>
                <a:cubicBezTo>
                  <a:pt x="511" y="98"/>
                  <a:pt x="511" y="98"/>
                  <a:pt x="511" y="98"/>
                </a:cubicBezTo>
                <a:cubicBezTo>
                  <a:pt x="511" y="112"/>
                  <a:pt x="511" y="112"/>
                  <a:pt x="511" y="112"/>
                </a:cubicBezTo>
                <a:cubicBezTo>
                  <a:pt x="585" y="112"/>
                  <a:pt x="585" y="112"/>
                  <a:pt x="585" y="112"/>
                </a:cubicBezTo>
                <a:cubicBezTo>
                  <a:pt x="599" y="112"/>
                  <a:pt x="611" y="124"/>
                  <a:pt x="611" y="139"/>
                </a:cubicBezTo>
                <a:cubicBezTo>
                  <a:pt x="611" y="139"/>
                  <a:pt x="611" y="139"/>
                  <a:pt x="611" y="139"/>
                </a:cubicBezTo>
                <a:cubicBezTo>
                  <a:pt x="611" y="688"/>
                  <a:pt x="611" y="688"/>
                  <a:pt x="611" y="688"/>
                </a:cubicBezTo>
                <a:cubicBezTo>
                  <a:pt x="611" y="704"/>
                  <a:pt x="599" y="715"/>
                  <a:pt x="585" y="715"/>
                </a:cubicBezTo>
                <a:cubicBezTo>
                  <a:pt x="584" y="715"/>
                  <a:pt x="584" y="715"/>
                  <a:pt x="584" y="715"/>
                </a:cubicBezTo>
                <a:cubicBezTo>
                  <a:pt x="27" y="715"/>
                  <a:pt x="27" y="715"/>
                  <a:pt x="27" y="715"/>
                </a:cubicBezTo>
                <a:cubicBezTo>
                  <a:pt x="12" y="715"/>
                  <a:pt x="0" y="704"/>
                  <a:pt x="0" y="688"/>
                </a:cubicBezTo>
                <a:cubicBezTo>
                  <a:pt x="0" y="688"/>
                  <a:pt x="0" y="688"/>
                  <a:pt x="0" y="688"/>
                </a:cubicBezTo>
                <a:cubicBezTo>
                  <a:pt x="0" y="139"/>
                  <a:pt x="0" y="139"/>
                  <a:pt x="0" y="139"/>
                </a:cubicBezTo>
                <a:cubicBezTo>
                  <a:pt x="0" y="124"/>
                  <a:pt x="12" y="112"/>
                  <a:pt x="27" y="112"/>
                </a:cubicBezTo>
                <a:cubicBezTo>
                  <a:pt x="28" y="112"/>
                  <a:pt x="28" y="112"/>
                  <a:pt x="28" y="112"/>
                </a:cubicBezTo>
                <a:cubicBezTo>
                  <a:pt x="101" y="112"/>
                  <a:pt x="101" y="112"/>
                  <a:pt x="101" y="112"/>
                </a:cubicBezTo>
                <a:cubicBezTo>
                  <a:pt x="101" y="97"/>
                  <a:pt x="101" y="97"/>
                  <a:pt x="101" y="97"/>
                </a:cubicBezTo>
                <a:cubicBezTo>
                  <a:pt x="101" y="88"/>
                  <a:pt x="108" y="81"/>
                  <a:pt x="117" y="81"/>
                </a:cubicBezTo>
                <a:cubicBezTo>
                  <a:pt x="117" y="81"/>
                  <a:pt x="117" y="81"/>
                  <a:pt x="117" y="81"/>
                </a:cubicBezTo>
                <a:cubicBezTo>
                  <a:pt x="203" y="81"/>
                  <a:pt x="203" y="81"/>
                  <a:pt x="203" y="81"/>
                </a:cubicBezTo>
                <a:cubicBezTo>
                  <a:pt x="208" y="62"/>
                  <a:pt x="218" y="45"/>
                  <a:pt x="231" y="32"/>
                </a:cubicBezTo>
                <a:cubicBezTo>
                  <a:pt x="250" y="12"/>
                  <a:pt x="277" y="0"/>
                  <a:pt x="306" y="0"/>
                </a:cubicBezTo>
                <a:close/>
                <a:moveTo>
                  <a:pt x="422" y="308"/>
                </a:moveTo>
                <a:cubicBezTo>
                  <a:pt x="422" y="308"/>
                  <a:pt x="422" y="308"/>
                  <a:pt x="422" y="308"/>
                </a:cubicBezTo>
                <a:cubicBezTo>
                  <a:pt x="432" y="298"/>
                  <a:pt x="449" y="298"/>
                  <a:pt x="460" y="308"/>
                </a:cubicBezTo>
                <a:cubicBezTo>
                  <a:pt x="470" y="319"/>
                  <a:pt x="470" y="336"/>
                  <a:pt x="460" y="346"/>
                </a:cubicBezTo>
                <a:cubicBezTo>
                  <a:pt x="280" y="526"/>
                  <a:pt x="280" y="526"/>
                  <a:pt x="280" y="526"/>
                </a:cubicBezTo>
                <a:cubicBezTo>
                  <a:pt x="269" y="537"/>
                  <a:pt x="252" y="537"/>
                  <a:pt x="242" y="526"/>
                </a:cubicBezTo>
                <a:cubicBezTo>
                  <a:pt x="241" y="526"/>
                  <a:pt x="241" y="526"/>
                  <a:pt x="241" y="526"/>
                </a:cubicBezTo>
                <a:cubicBezTo>
                  <a:pt x="152" y="436"/>
                  <a:pt x="152" y="436"/>
                  <a:pt x="152" y="436"/>
                </a:cubicBezTo>
                <a:cubicBezTo>
                  <a:pt x="141" y="426"/>
                  <a:pt x="141" y="409"/>
                  <a:pt x="152" y="398"/>
                </a:cubicBezTo>
                <a:cubicBezTo>
                  <a:pt x="162" y="388"/>
                  <a:pt x="179" y="388"/>
                  <a:pt x="190" y="398"/>
                </a:cubicBezTo>
                <a:cubicBezTo>
                  <a:pt x="261" y="469"/>
                  <a:pt x="261" y="469"/>
                  <a:pt x="261" y="469"/>
                </a:cubicBezTo>
                <a:cubicBezTo>
                  <a:pt x="422" y="308"/>
                  <a:pt x="422" y="308"/>
                  <a:pt x="422" y="308"/>
                </a:cubicBezTo>
                <a:close/>
                <a:moveTo>
                  <a:pt x="375" y="81"/>
                </a:moveTo>
                <a:cubicBezTo>
                  <a:pt x="375" y="81"/>
                  <a:pt x="375" y="81"/>
                  <a:pt x="375" y="81"/>
                </a:cubicBezTo>
                <a:cubicBezTo>
                  <a:pt x="371" y="71"/>
                  <a:pt x="365" y="62"/>
                  <a:pt x="358" y="54"/>
                </a:cubicBezTo>
                <a:cubicBezTo>
                  <a:pt x="344" y="41"/>
                  <a:pt x="326" y="32"/>
                  <a:pt x="306" y="32"/>
                </a:cubicBezTo>
                <a:cubicBezTo>
                  <a:pt x="285" y="32"/>
                  <a:pt x="267" y="41"/>
                  <a:pt x="254" y="54"/>
                </a:cubicBezTo>
                <a:cubicBezTo>
                  <a:pt x="246" y="62"/>
                  <a:pt x="240" y="71"/>
                  <a:pt x="237" y="81"/>
                </a:cubicBezTo>
                <a:cubicBezTo>
                  <a:pt x="306" y="81"/>
                  <a:pt x="306" y="81"/>
                  <a:pt x="306" y="81"/>
                </a:cubicBezTo>
                <a:cubicBezTo>
                  <a:pt x="375" y="81"/>
                  <a:pt x="375" y="81"/>
                  <a:pt x="375" y="81"/>
                </a:cubicBezTo>
                <a:close/>
                <a:moveTo>
                  <a:pt x="511" y="165"/>
                </a:moveTo>
                <a:cubicBezTo>
                  <a:pt x="511" y="165"/>
                  <a:pt x="511" y="165"/>
                  <a:pt x="511" y="165"/>
                </a:cubicBezTo>
                <a:cubicBezTo>
                  <a:pt x="511" y="180"/>
                  <a:pt x="511" y="180"/>
                  <a:pt x="511" y="180"/>
                </a:cubicBezTo>
                <a:cubicBezTo>
                  <a:pt x="511" y="189"/>
                  <a:pt x="504" y="197"/>
                  <a:pt x="495" y="197"/>
                </a:cubicBezTo>
                <a:cubicBezTo>
                  <a:pt x="494" y="197"/>
                  <a:pt x="494" y="197"/>
                  <a:pt x="494" y="197"/>
                </a:cubicBezTo>
                <a:cubicBezTo>
                  <a:pt x="306" y="197"/>
                  <a:pt x="306" y="197"/>
                  <a:pt x="306" y="197"/>
                </a:cubicBezTo>
                <a:cubicBezTo>
                  <a:pt x="117" y="197"/>
                  <a:pt x="117" y="197"/>
                  <a:pt x="117" y="197"/>
                </a:cubicBezTo>
                <a:cubicBezTo>
                  <a:pt x="108" y="197"/>
                  <a:pt x="101" y="189"/>
                  <a:pt x="101" y="180"/>
                </a:cubicBezTo>
                <a:cubicBezTo>
                  <a:pt x="101" y="180"/>
                  <a:pt x="101" y="180"/>
                  <a:pt x="101" y="180"/>
                </a:cubicBezTo>
                <a:cubicBezTo>
                  <a:pt x="101" y="165"/>
                  <a:pt x="101" y="165"/>
                  <a:pt x="101" y="165"/>
                </a:cubicBezTo>
                <a:cubicBezTo>
                  <a:pt x="54" y="165"/>
                  <a:pt x="54" y="165"/>
                  <a:pt x="54" y="165"/>
                </a:cubicBezTo>
                <a:cubicBezTo>
                  <a:pt x="54" y="662"/>
                  <a:pt x="54" y="662"/>
                  <a:pt x="54" y="662"/>
                </a:cubicBezTo>
                <a:cubicBezTo>
                  <a:pt x="558" y="662"/>
                  <a:pt x="558" y="662"/>
                  <a:pt x="558" y="662"/>
                </a:cubicBezTo>
                <a:cubicBezTo>
                  <a:pt x="558" y="165"/>
                  <a:pt x="558" y="165"/>
                  <a:pt x="558" y="165"/>
                </a:cubicBezTo>
                <a:cubicBezTo>
                  <a:pt x="511" y="165"/>
                  <a:pt x="511" y="165"/>
                  <a:pt x="511" y="165"/>
                </a:cubicBezTo>
                <a:close/>
                <a:moveTo>
                  <a:pt x="306" y="113"/>
                </a:moveTo>
                <a:cubicBezTo>
                  <a:pt x="306" y="113"/>
                  <a:pt x="306" y="113"/>
                  <a:pt x="306" y="113"/>
                </a:cubicBezTo>
                <a:cubicBezTo>
                  <a:pt x="133" y="113"/>
                  <a:pt x="133" y="113"/>
                  <a:pt x="133" y="113"/>
                </a:cubicBezTo>
                <a:cubicBezTo>
                  <a:pt x="133" y="139"/>
                  <a:pt x="133" y="139"/>
                  <a:pt x="133" y="139"/>
                </a:cubicBezTo>
                <a:cubicBezTo>
                  <a:pt x="133" y="165"/>
                  <a:pt x="133" y="165"/>
                  <a:pt x="133" y="165"/>
                </a:cubicBezTo>
                <a:cubicBezTo>
                  <a:pt x="306" y="165"/>
                  <a:pt x="306" y="165"/>
                  <a:pt x="306" y="165"/>
                </a:cubicBezTo>
                <a:cubicBezTo>
                  <a:pt x="479" y="165"/>
                  <a:pt x="479" y="165"/>
                  <a:pt x="479" y="165"/>
                </a:cubicBezTo>
                <a:cubicBezTo>
                  <a:pt x="479" y="139"/>
                  <a:pt x="479" y="139"/>
                  <a:pt x="479" y="139"/>
                </a:cubicBezTo>
                <a:cubicBezTo>
                  <a:pt x="479" y="113"/>
                  <a:pt x="479" y="113"/>
                  <a:pt x="479" y="113"/>
                </a:cubicBezTo>
                <a:cubicBezTo>
                  <a:pt x="306" y="113"/>
                  <a:pt x="306" y="113"/>
                  <a:pt x="306" y="113"/>
                </a:cubicBezTo>
                <a:close/>
              </a:path>
            </a:pathLst>
          </a:custGeom>
          <a:solidFill>
            <a:srgbClr val="F4F5F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4" name="TextBox 76"/>
          <p:cNvSpPr txBox="1"/>
          <p:nvPr/>
        </p:nvSpPr>
        <p:spPr>
          <a:xfrm>
            <a:off x="5139490" y="2424293"/>
            <a:ext cx="3984641" cy="1300356"/>
          </a:xfrm>
          <a:prstGeom prst="rect">
            <a:avLst/>
          </a:prstGeom>
          <a:noFill/>
        </p:spPr>
        <p:txBody>
          <a:bodyPr wrap="square" lIns="68580" tIns="34290" rIns="68580" bIns="34290" rtlCol="0">
            <a:spAutoFit/>
          </a:bodyPr>
          <a:lstStyle/>
          <a:p>
            <a:pPr algn="ctr" defTabSz="685800" fontAlgn="auto">
              <a:spcBef>
                <a:spcPts val="0"/>
              </a:spcBef>
              <a:spcAft>
                <a:spcPts val="0"/>
              </a:spcAft>
            </a:pPr>
            <a:r>
              <a:rPr lang="zh-TW" altLang="en-US" sz="4000" dirty="0">
                <a:solidFill>
                  <a:srgbClr val="886D27"/>
                </a:solidFill>
                <a:latin typeface="微软雅黑" panose="020B0503020204020204" pitchFamily="34" charset="-122"/>
                <a:ea typeface="微软雅黑" panose="020B0503020204020204" pitchFamily="34" charset="-122"/>
              </a:rPr>
              <a:t>校訂選修</a:t>
            </a:r>
            <a:endParaRPr lang="en-US" altLang="zh-TW" sz="4000" dirty="0">
              <a:solidFill>
                <a:srgbClr val="886D27"/>
              </a:solidFill>
              <a:latin typeface="微软雅黑" panose="020B0503020204020204" pitchFamily="34" charset="-122"/>
              <a:ea typeface="微软雅黑" panose="020B0503020204020204" pitchFamily="34" charset="-122"/>
            </a:endParaRPr>
          </a:p>
          <a:p>
            <a:pPr algn="ctr" defTabSz="685800" fontAlgn="auto">
              <a:spcBef>
                <a:spcPts val="0"/>
              </a:spcBef>
              <a:spcAft>
                <a:spcPts val="0"/>
              </a:spcAft>
            </a:pPr>
            <a:r>
              <a:rPr lang="zh-TW" altLang="en-US" sz="4000" dirty="0">
                <a:solidFill>
                  <a:srgbClr val="886D27"/>
                </a:solidFill>
                <a:latin typeface="微软雅黑" panose="020B0503020204020204" pitchFamily="34" charset="-122"/>
                <a:ea typeface="微软雅黑" panose="020B0503020204020204" pitchFamily="34" charset="-122"/>
              </a:rPr>
              <a:t>（加深加廣選修）</a:t>
            </a:r>
            <a:endParaRPr lang="zh-CN" altLang="en-US" sz="4000" dirty="0">
              <a:solidFill>
                <a:srgbClr val="886D27"/>
              </a:solidFill>
              <a:latin typeface="微软雅黑" panose="020B0503020204020204" pitchFamily="34" charset="-122"/>
              <a:ea typeface="微软雅黑" panose="020B0503020204020204" pitchFamily="34" charset="-122"/>
            </a:endParaRPr>
          </a:p>
        </p:txBody>
      </p:sp>
      <p:sp>
        <p:nvSpPr>
          <p:cNvPr id="26" name="TextBox 76"/>
          <p:cNvSpPr txBox="1"/>
          <p:nvPr/>
        </p:nvSpPr>
        <p:spPr>
          <a:xfrm>
            <a:off x="5459625" y="3919204"/>
            <a:ext cx="3123678" cy="1915909"/>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dirty="0">
                <a:solidFill>
                  <a:srgbClr val="BF8714"/>
                </a:solidFill>
                <a:latin typeface="微软雅黑" panose="020B0503020204020204" pitchFamily="34" charset="-122"/>
                <a:ea typeface="微软雅黑" panose="020B0503020204020204" pitchFamily="34" charset="-122"/>
              </a:rPr>
              <a:t>彈性學習</a:t>
            </a:r>
            <a:endParaRPr lang="en-US" altLang="zh-TW" sz="4000" dirty="0">
              <a:solidFill>
                <a:srgbClr val="BF8714"/>
              </a:solidFill>
              <a:latin typeface="微软雅黑" panose="020B0503020204020204" pitchFamily="34" charset="-122"/>
              <a:ea typeface="微软雅黑" panose="020B0503020204020204" pitchFamily="34" charset="-122"/>
            </a:endParaRPr>
          </a:p>
          <a:p>
            <a:pPr defTabSz="685800" fontAlgn="auto">
              <a:spcBef>
                <a:spcPts val="0"/>
              </a:spcBef>
              <a:spcAft>
                <a:spcPts val="0"/>
              </a:spcAft>
            </a:pPr>
            <a:r>
              <a:rPr lang="zh-TW" altLang="en-US" sz="2000" dirty="0">
                <a:solidFill>
                  <a:srgbClr val="BF8714"/>
                </a:solidFill>
                <a:latin typeface="微软雅黑" panose="020B0503020204020204" pitchFamily="34" charset="-122"/>
                <a:ea typeface="微软雅黑" panose="020B0503020204020204" pitchFamily="34" charset="-122"/>
              </a:rPr>
              <a:t>（選手自主學習、選手培訓、充實</a:t>
            </a:r>
            <a:r>
              <a:rPr lang="en-US" altLang="zh-TW" sz="2000" dirty="0">
                <a:solidFill>
                  <a:srgbClr val="BF8714"/>
                </a:solidFill>
                <a:latin typeface="微软雅黑" panose="020B0503020204020204" pitchFamily="34" charset="-122"/>
                <a:ea typeface="微软雅黑" panose="020B0503020204020204" pitchFamily="34" charset="-122"/>
              </a:rPr>
              <a:t>(</a:t>
            </a:r>
            <a:r>
              <a:rPr lang="zh-TW" altLang="en-US" sz="2000" dirty="0">
                <a:solidFill>
                  <a:srgbClr val="BF8714"/>
                </a:solidFill>
                <a:latin typeface="微软雅黑" panose="020B0503020204020204" pitchFamily="34" charset="-122"/>
                <a:ea typeface="微软雅黑" panose="020B0503020204020204" pitchFamily="34" charset="-122"/>
              </a:rPr>
              <a:t>增廣</a:t>
            </a:r>
            <a:r>
              <a:rPr lang="en-US" altLang="zh-TW" sz="2000" dirty="0">
                <a:solidFill>
                  <a:srgbClr val="BF8714"/>
                </a:solidFill>
                <a:latin typeface="微软雅黑" panose="020B0503020204020204" pitchFamily="34" charset="-122"/>
                <a:ea typeface="微软雅黑" panose="020B0503020204020204" pitchFamily="34" charset="-122"/>
              </a:rPr>
              <a:t>)/</a:t>
            </a:r>
            <a:r>
              <a:rPr lang="zh-TW" altLang="en-US" sz="2000" dirty="0">
                <a:solidFill>
                  <a:srgbClr val="BF8714"/>
                </a:solidFill>
                <a:latin typeface="微软雅黑" panose="020B0503020204020204" pitchFamily="34" charset="-122"/>
                <a:ea typeface="微软雅黑" panose="020B0503020204020204" pitchFamily="34" charset="-122"/>
              </a:rPr>
              <a:t>補強性教學及學校特色活動）</a:t>
            </a:r>
          </a:p>
          <a:p>
            <a:pPr defTabSz="685800" fontAlgn="auto">
              <a:spcBef>
                <a:spcPts val="0"/>
              </a:spcBef>
              <a:spcAft>
                <a:spcPts val="0"/>
              </a:spcAft>
            </a:pPr>
            <a:endParaRPr lang="zh-CN" altLang="en-US" sz="2000" dirty="0">
              <a:solidFill>
                <a:srgbClr val="BF8714"/>
              </a:solidFill>
              <a:latin typeface="微软雅黑" panose="020B0503020204020204" pitchFamily="34" charset="-122"/>
              <a:ea typeface="微软雅黑" panose="020B0503020204020204" pitchFamily="34" charset="-122"/>
            </a:endParaRPr>
          </a:p>
        </p:txBody>
      </p:sp>
      <p:sp>
        <p:nvSpPr>
          <p:cNvPr id="28" name="TextBox 76"/>
          <p:cNvSpPr txBox="1"/>
          <p:nvPr/>
        </p:nvSpPr>
        <p:spPr>
          <a:xfrm>
            <a:off x="545343" y="2691118"/>
            <a:ext cx="2703789" cy="684803"/>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dirty="0">
                <a:solidFill>
                  <a:srgbClr val="BF8714"/>
                </a:solidFill>
                <a:latin typeface="微软雅黑" panose="020B0503020204020204" pitchFamily="34" charset="-122"/>
                <a:ea typeface="微软雅黑" panose="020B0503020204020204" pitchFamily="34" charset="-122"/>
              </a:rPr>
              <a:t>校訂必修</a:t>
            </a:r>
            <a:endParaRPr lang="zh-CN" altLang="en-US" sz="4000" dirty="0">
              <a:solidFill>
                <a:srgbClr val="BF8714"/>
              </a:solidFill>
              <a:latin typeface="微软雅黑" panose="020B0503020204020204" pitchFamily="34" charset="-122"/>
              <a:ea typeface="微软雅黑" panose="020B0503020204020204" pitchFamily="34" charset="-122"/>
            </a:endParaRPr>
          </a:p>
        </p:txBody>
      </p:sp>
      <p:sp>
        <p:nvSpPr>
          <p:cNvPr id="30" name="TextBox 76"/>
          <p:cNvSpPr txBox="1"/>
          <p:nvPr/>
        </p:nvSpPr>
        <p:spPr>
          <a:xfrm>
            <a:off x="573918" y="4101522"/>
            <a:ext cx="2235308" cy="684803"/>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dirty="0">
                <a:solidFill>
                  <a:srgbClr val="886D27"/>
                </a:solidFill>
                <a:latin typeface="微软雅黑" panose="020B0503020204020204" pitchFamily="34" charset="-122"/>
                <a:ea typeface="微软雅黑" panose="020B0503020204020204" pitchFamily="34" charset="-122"/>
              </a:rPr>
              <a:t>多元選修</a:t>
            </a:r>
            <a:endParaRPr lang="zh-CN" altLang="en-US" sz="4000" dirty="0">
              <a:solidFill>
                <a:srgbClr val="886D27"/>
              </a:solidFill>
              <a:latin typeface="微软雅黑" panose="020B0503020204020204" pitchFamily="34" charset="-122"/>
              <a:ea typeface="微软雅黑" panose="020B0503020204020204" pitchFamily="34" charset="-122"/>
            </a:endParaRPr>
          </a:p>
        </p:txBody>
      </p:sp>
      <p:sp>
        <p:nvSpPr>
          <p:cNvPr id="7" name="TextBox 76"/>
          <p:cNvSpPr txBox="1"/>
          <p:nvPr/>
        </p:nvSpPr>
        <p:spPr>
          <a:xfrm>
            <a:off x="650444" y="1084903"/>
            <a:ext cx="2031325" cy="369332"/>
          </a:xfrm>
          <a:prstGeom prst="rect">
            <a:avLst/>
          </a:prstGeom>
          <a:noFill/>
        </p:spPr>
        <p:txBody>
          <a:bodyPr wrap="none" rtlCol="0">
            <a:spAutoFit/>
          </a:bodyPr>
          <a:lstStyle/>
          <a:p>
            <a:pPr defTabSz="685800" fontAlgn="auto">
              <a:spcBef>
                <a:spcPts val="0"/>
              </a:spcBef>
              <a:spcAft>
                <a:spcPts val="0"/>
              </a:spcAft>
            </a:pPr>
            <a:r>
              <a:rPr lang="zh-TW" altLang="en-US" b="0" dirty="0">
                <a:solidFill>
                  <a:srgbClr val="BF8714"/>
                </a:solidFill>
                <a:latin typeface="微软雅黑" panose="020B0503020204020204" pitchFamily="34" charset="-122"/>
                <a:ea typeface="微软雅黑" panose="020B0503020204020204" pitchFamily="34" charset="-122"/>
              </a:rPr>
              <a:t>高中跟以前不一樣</a:t>
            </a:r>
            <a:endParaRPr lang="zh-CN" altLang="en-US" b="0" dirty="0">
              <a:solidFill>
                <a:srgbClr val="BF8714"/>
              </a:solidFill>
              <a:latin typeface="微软雅黑" panose="020B0503020204020204" pitchFamily="34" charset="-122"/>
              <a:ea typeface="微软雅黑" panose="020B0503020204020204" pitchFamily="34" charset="-122"/>
            </a:endParaRP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01</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7576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0648"/>
            <a:ext cx="9144000" cy="6264696"/>
          </a:xfrm>
        </p:spPr>
      </p:pic>
    </p:spTree>
    <p:extLst>
      <p:ext uri="{BB962C8B-B14F-4D97-AF65-F5344CB8AC3E}">
        <p14:creationId xmlns:p14="http://schemas.microsoft.com/office/powerpoint/2010/main" val="32506525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2656"/>
            <a:ext cx="9144000" cy="6192688"/>
          </a:xfrm>
          <a:prstGeom prst="rect">
            <a:avLst/>
          </a:prstGeom>
        </p:spPr>
      </p:pic>
    </p:spTree>
    <p:extLst>
      <p:ext uri="{BB962C8B-B14F-4D97-AF65-F5344CB8AC3E}">
        <p14:creationId xmlns:p14="http://schemas.microsoft.com/office/powerpoint/2010/main" val="14700734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8501" y="2424794"/>
            <a:ext cx="3328527" cy="3275693"/>
          </a:xfrm>
          <a:prstGeom prst="rect">
            <a:avLst/>
          </a:prstGeom>
        </p:spPr>
      </p:pic>
      <p:sp>
        <p:nvSpPr>
          <p:cNvPr id="22" name="TextBox 76"/>
          <p:cNvSpPr txBox="1"/>
          <p:nvPr/>
        </p:nvSpPr>
        <p:spPr>
          <a:xfrm>
            <a:off x="655965" y="3318501"/>
            <a:ext cx="754053" cy="700192"/>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4100" b="0" dirty="0">
                <a:solidFill>
                  <a:srgbClr val="886D27"/>
                </a:solidFill>
                <a:latin typeface="微软雅黑" panose="020B0503020204020204" pitchFamily="34" charset="-122"/>
                <a:ea typeface="微软雅黑" panose="020B0503020204020204" pitchFamily="34" charset="-122"/>
              </a:rPr>
              <a:t>02</a:t>
            </a:r>
            <a:endParaRPr lang="zh-CN" altLang="en-US" sz="4100" b="0" dirty="0">
              <a:solidFill>
                <a:srgbClr val="886D27"/>
              </a:solidFill>
              <a:latin typeface="微软雅黑" panose="020B0503020204020204" pitchFamily="34" charset="-122"/>
              <a:ea typeface="微软雅黑" panose="020B0503020204020204" pitchFamily="34" charset="-122"/>
            </a:endParaRPr>
          </a:p>
        </p:txBody>
      </p:sp>
      <p:sp>
        <p:nvSpPr>
          <p:cNvPr id="28" name="矩形 27"/>
          <p:cNvSpPr/>
          <p:nvPr/>
        </p:nvSpPr>
        <p:spPr>
          <a:xfrm>
            <a:off x="1611830" y="3845569"/>
            <a:ext cx="1808508" cy="346249"/>
          </a:xfrm>
          <a:prstGeom prst="rect">
            <a:avLst/>
          </a:prstGeom>
        </p:spPr>
        <p:txBody>
          <a:bodyPr wrap="none" lIns="68580" tIns="34290" rIns="68580" bIns="34290">
            <a:spAutoFit/>
          </a:bodyPr>
          <a:lstStyle/>
          <a:p>
            <a:pPr defTabSz="685800" fontAlgn="auto">
              <a:spcAft>
                <a:spcPts val="0"/>
              </a:spcAft>
            </a:pPr>
            <a:r>
              <a:rPr lang="en-US" altLang="zh-CN" b="0" dirty="0">
                <a:solidFill>
                  <a:prstClr val="black">
                    <a:lumMod val="65000"/>
                    <a:lumOff val="35000"/>
                  </a:prstClr>
                </a:solidFill>
                <a:latin typeface="微软雅黑" panose="020B0503020204020204" pitchFamily="34" charset="-122"/>
                <a:ea typeface="微软雅黑" panose="020B0503020204020204" pitchFamily="34" charset="-122"/>
              </a:rPr>
              <a:t>How to choose</a:t>
            </a:r>
          </a:p>
        </p:txBody>
      </p:sp>
      <p:sp>
        <p:nvSpPr>
          <p:cNvPr id="29" name="TextBox 76"/>
          <p:cNvSpPr txBox="1"/>
          <p:nvPr/>
        </p:nvSpPr>
        <p:spPr>
          <a:xfrm>
            <a:off x="1570080" y="3160766"/>
            <a:ext cx="3971401" cy="684803"/>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b="0" dirty="0">
                <a:solidFill>
                  <a:srgbClr val="886D27"/>
                </a:solidFill>
                <a:latin typeface="微软雅黑" panose="020B0503020204020204" pitchFamily="34" charset="-122"/>
                <a:ea typeface="微软雅黑" panose="020B0503020204020204" pitchFamily="34" charset="-122"/>
              </a:rPr>
              <a:t>怎麼挑高中</a:t>
            </a:r>
            <a:endParaRPr lang="zh-CN" altLang="en-US" sz="4000" b="0" dirty="0">
              <a:solidFill>
                <a:srgbClr val="886D27"/>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1510923" y="3073086"/>
            <a:ext cx="0" cy="1183328"/>
          </a:xfrm>
          <a:prstGeom prst="line">
            <a:avLst/>
          </a:prstGeom>
          <a:ln w="28575">
            <a:solidFill>
              <a:srgbClr val="886D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6560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76"/>
          <p:cNvSpPr txBox="1"/>
          <p:nvPr/>
        </p:nvSpPr>
        <p:spPr>
          <a:xfrm>
            <a:off x="673004" y="1055148"/>
            <a:ext cx="1467068" cy="400110"/>
          </a:xfrm>
          <a:prstGeom prst="rect">
            <a:avLst/>
          </a:prstGeom>
          <a:noFill/>
        </p:spPr>
        <p:txBody>
          <a:bodyPr wrap="none" rtlCol="0">
            <a:spAutoFit/>
          </a:bodyPr>
          <a:lstStyle/>
          <a:p>
            <a:pPr defTabSz="685800" fontAlgn="auto">
              <a:spcBef>
                <a:spcPts val="0"/>
              </a:spcBef>
              <a:spcAft>
                <a:spcPts val="0"/>
              </a:spcAft>
            </a:pPr>
            <a:r>
              <a:rPr lang="zh-CN" altLang="en-US" sz="2000" b="0" dirty="0">
                <a:solidFill>
                  <a:srgbClr val="BF8714"/>
                </a:solidFill>
                <a:latin typeface="微软雅黑" panose="020B0503020204020204" pitchFamily="34" charset="-122"/>
                <a:ea typeface="微软雅黑" panose="020B0503020204020204" pitchFamily="34" charset="-122"/>
              </a:rPr>
              <a:t>怎麼挑高中</a:t>
            </a: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02</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
        <p:nvSpPr>
          <p:cNvPr id="9" name="剪去对角的矩形 8"/>
          <p:cNvSpPr/>
          <p:nvPr/>
        </p:nvSpPr>
        <p:spPr bwMode="auto">
          <a:xfrm>
            <a:off x="198920" y="2021874"/>
            <a:ext cx="272456" cy="172640"/>
          </a:xfrm>
          <a:prstGeom prst="snip2DiagRect">
            <a:avLst/>
          </a:prstGeom>
          <a:solidFill>
            <a:srgbClr val="886D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3600" b="0">
              <a:solidFill>
                <a:prstClr val="black">
                  <a:lumMod val="65000"/>
                  <a:lumOff val="35000"/>
                </a:prstClr>
              </a:solidFill>
            </a:endParaRPr>
          </a:p>
        </p:txBody>
      </p:sp>
      <p:sp>
        <p:nvSpPr>
          <p:cNvPr id="10" name="剪去对角的矩形 9"/>
          <p:cNvSpPr/>
          <p:nvPr/>
        </p:nvSpPr>
        <p:spPr bwMode="auto">
          <a:xfrm>
            <a:off x="191169" y="4324938"/>
            <a:ext cx="269081" cy="172640"/>
          </a:xfrm>
          <a:prstGeom prst="snip2DiagRect">
            <a:avLst/>
          </a:prstGeom>
          <a:solidFill>
            <a:srgbClr val="BF87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1400" b="0">
              <a:solidFill>
                <a:prstClr val="black">
                  <a:lumMod val="65000"/>
                  <a:lumOff val="35000"/>
                </a:prstClr>
              </a:solidFill>
            </a:endParaRPr>
          </a:p>
        </p:txBody>
      </p:sp>
      <p:sp>
        <p:nvSpPr>
          <p:cNvPr id="11" name="TextBox 76"/>
          <p:cNvSpPr txBox="1"/>
          <p:nvPr/>
        </p:nvSpPr>
        <p:spPr>
          <a:xfrm>
            <a:off x="607579" y="1811926"/>
            <a:ext cx="7950632" cy="623248"/>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886D27"/>
                </a:solidFill>
                <a:latin typeface="微软雅黑" panose="020B0503020204020204" pitchFamily="34" charset="-122"/>
                <a:ea typeface="微软雅黑" panose="020B0503020204020204" pitchFamily="34" charset="-122"/>
              </a:rPr>
              <a:t>校訂必修與上大學的專業能力有關嗎？</a:t>
            </a:r>
            <a:endParaRPr lang="zh-CN" altLang="en-US" sz="3600" dirty="0">
              <a:solidFill>
                <a:srgbClr val="886D27"/>
              </a:solidFill>
              <a:latin typeface="微软雅黑" panose="020B0503020204020204" pitchFamily="34" charset="-122"/>
              <a:ea typeface="微软雅黑" panose="020B0503020204020204" pitchFamily="34" charset="-122"/>
            </a:endParaRPr>
          </a:p>
        </p:txBody>
      </p:sp>
      <p:sp>
        <p:nvSpPr>
          <p:cNvPr id="13" name="TextBox 76"/>
          <p:cNvSpPr txBox="1"/>
          <p:nvPr/>
        </p:nvSpPr>
        <p:spPr>
          <a:xfrm>
            <a:off x="471377" y="4083241"/>
            <a:ext cx="8493557" cy="1177245"/>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BF8714"/>
                </a:solidFill>
                <a:latin typeface="微软雅黑" panose="020B0503020204020204" pitchFamily="34" charset="-122"/>
                <a:ea typeface="微软雅黑" panose="020B0503020204020204" pitchFamily="34" charset="-122"/>
              </a:rPr>
              <a:t>高二分組後，排定之加深加廣選修與大學學群有連結嗎？</a:t>
            </a:r>
            <a:endParaRPr lang="zh-CN" altLang="en-US" sz="3600" dirty="0">
              <a:solidFill>
                <a:srgbClr val="BF8714"/>
              </a:solidFill>
              <a:latin typeface="微软雅黑" panose="020B0503020204020204" pitchFamily="34" charset="-122"/>
              <a:ea typeface="微软雅黑" panose="020B0503020204020204" pitchFamily="34" charset="-122"/>
            </a:endParaRPr>
          </a:p>
        </p:txBody>
      </p:sp>
      <p:sp>
        <p:nvSpPr>
          <p:cNvPr id="15" name="TextBox 76"/>
          <p:cNvSpPr txBox="1"/>
          <p:nvPr/>
        </p:nvSpPr>
        <p:spPr>
          <a:xfrm>
            <a:off x="607579" y="2899083"/>
            <a:ext cx="7950632" cy="623248"/>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886D27"/>
                </a:solidFill>
                <a:latin typeface="微软雅黑" panose="020B0503020204020204" pitchFamily="34" charset="-122"/>
                <a:ea typeface="微软雅黑" panose="020B0503020204020204" pitchFamily="34" charset="-122"/>
              </a:rPr>
              <a:t>多元選修真的多元嗎？</a:t>
            </a:r>
            <a:endParaRPr lang="zh-CN" altLang="en-US" sz="3600" dirty="0">
              <a:solidFill>
                <a:srgbClr val="886D27"/>
              </a:solidFill>
              <a:latin typeface="微软雅黑" panose="020B0503020204020204" pitchFamily="34" charset="-122"/>
              <a:ea typeface="微软雅黑" panose="020B0503020204020204" pitchFamily="34" charset="-122"/>
            </a:endParaRPr>
          </a:p>
        </p:txBody>
      </p:sp>
      <p:sp>
        <p:nvSpPr>
          <p:cNvPr id="16" name="剪去对角的矩形 8"/>
          <p:cNvSpPr/>
          <p:nvPr/>
        </p:nvSpPr>
        <p:spPr bwMode="auto">
          <a:xfrm>
            <a:off x="198920" y="3129509"/>
            <a:ext cx="272456" cy="172640"/>
          </a:xfrm>
          <a:prstGeom prst="snip2DiagRect">
            <a:avLst/>
          </a:prstGeom>
          <a:solidFill>
            <a:srgbClr val="886D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3600" b="0">
              <a:solidFill>
                <a:prstClr val="black">
                  <a:lumMod val="65000"/>
                  <a:lumOff val="35000"/>
                </a:prstClr>
              </a:solidFill>
            </a:endParaRPr>
          </a:p>
        </p:txBody>
      </p:sp>
    </p:spTree>
    <p:extLst>
      <p:ext uri="{BB962C8B-B14F-4D97-AF65-F5344CB8AC3E}">
        <p14:creationId xmlns:p14="http://schemas.microsoft.com/office/powerpoint/2010/main" val="15534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3" grpId="0"/>
      <p:bldP spid="15" grpId="0"/>
      <p:bldP spid="16"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76"/>
          <p:cNvSpPr txBox="1"/>
          <p:nvPr/>
        </p:nvSpPr>
        <p:spPr>
          <a:xfrm>
            <a:off x="673004" y="1055148"/>
            <a:ext cx="1467068" cy="400110"/>
          </a:xfrm>
          <a:prstGeom prst="rect">
            <a:avLst/>
          </a:prstGeom>
          <a:noFill/>
        </p:spPr>
        <p:txBody>
          <a:bodyPr wrap="none" rtlCol="0">
            <a:spAutoFit/>
          </a:bodyPr>
          <a:lstStyle/>
          <a:p>
            <a:pPr defTabSz="685800" fontAlgn="auto">
              <a:spcBef>
                <a:spcPts val="0"/>
              </a:spcBef>
              <a:spcAft>
                <a:spcPts val="0"/>
              </a:spcAft>
            </a:pPr>
            <a:r>
              <a:rPr lang="zh-CN" altLang="en-US" sz="2000" b="0" dirty="0">
                <a:solidFill>
                  <a:srgbClr val="BF8714"/>
                </a:solidFill>
                <a:latin typeface="微软雅黑" panose="020B0503020204020204" pitchFamily="34" charset="-122"/>
                <a:ea typeface="微软雅黑" panose="020B0503020204020204" pitchFamily="34" charset="-122"/>
              </a:rPr>
              <a:t>怎麼挑高中</a:t>
            </a: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02</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
        <p:nvSpPr>
          <p:cNvPr id="9" name="剪去对角的矩形 8"/>
          <p:cNvSpPr/>
          <p:nvPr/>
        </p:nvSpPr>
        <p:spPr bwMode="auto">
          <a:xfrm>
            <a:off x="198920" y="3297554"/>
            <a:ext cx="272456" cy="172640"/>
          </a:xfrm>
          <a:prstGeom prst="snip2DiagRect">
            <a:avLst/>
          </a:prstGeom>
          <a:solidFill>
            <a:srgbClr val="886D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3600" b="0">
              <a:solidFill>
                <a:prstClr val="black">
                  <a:lumMod val="65000"/>
                  <a:lumOff val="35000"/>
                </a:prstClr>
              </a:solidFill>
            </a:endParaRPr>
          </a:p>
        </p:txBody>
      </p:sp>
      <p:sp>
        <p:nvSpPr>
          <p:cNvPr id="11" name="TextBox 76"/>
          <p:cNvSpPr txBox="1"/>
          <p:nvPr/>
        </p:nvSpPr>
        <p:spPr>
          <a:xfrm>
            <a:off x="599968" y="3125913"/>
            <a:ext cx="7950632" cy="623248"/>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886D27"/>
                </a:solidFill>
                <a:latin typeface="微软雅黑" panose="020B0503020204020204" pitchFamily="34" charset="-122"/>
                <a:ea typeface="微软雅黑" panose="020B0503020204020204" pitchFamily="34" charset="-122"/>
              </a:rPr>
              <a:t>學校社團多元嗎？</a:t>
            </a:r>
            <a:endParaRPr lang="zh-CN" altLang="en-US" sz="3600" dirty="0">
              <a:solidFill>
                <a:srgbClr val="886D27"/>
              </a:solidFill>
              <a:latin typeface="微软雅黑" panose="020B0503020204020204" pitchFamily="34" charset="-122"/>
              <a:ea typeface="微软雅黑" panose="020B0503020204020204" pitchFamily="34" charset="-122"/>
            </a:endParaRPr>
          </a:p>
        </p:txBody>
      </p:sp>
      <p:sp>
        <p:nvSpPr>
          <p:cNvPr id="15" name="TextBox 76"/>
          <p:cNvSpPr txBox="1"/>
          <p:nvPr/>
        </p:nvSpPr>
        <p:spPr>
          <a:xfrm>
            <a:off x="599968" y="3996820"/>
            <a:ext cx="7950632" cy="623248"/>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886D27"/>
                </a:solidFill>
                <a:latin typeface="微软雅黑" panose="020B0503020204020204" pitchFamily="34" charset="-122"/>
                <a:ea typeface="微软雅黑" panose="020B0503020204020204" pitchFamily="34" charset="-122"/>
              </a:rPr>
              <a:t>學校的特色活動有哪些？</a:t>
            </a:r>
            <a:endParaRPr lang="zh-CN" altLang="en-US" sz="3600" dirty="0">
              <a:solidFill>
                <a:srgbClr val="886D27"/>
              </a:solidFill>
              <a:latin typeface="微软雅黑" panose="020B0503020204020204" pitchFamily="34" charset="-122"/>
              <a:ea typeface="微软雅黑" panose="020B0503020204020204" pitchFamily="34" charset="-122"/>
            </a:endParaRPr>
          </a:p>
        </p:txBody>
      </p:sp>
      <p:sp>
        <p:nvSpPr>
          <p:cNvPr id="16" name="剪去对角的矩形 8"/>
          <p:cNvSpPr/>
          <p:nvPr/>
        </p:nvSpPr>
        <p:spPr bwMode="auto">
          <a:xfrm>
            <a:off x="198920" y="4254781"/>
            <a:ext cx="272456" cy="172640"/>
          </a:xfrm>
          <a:prstGeom prst="snip2DiagRect">
            <a:avLst/>
          </a:prstGeom>
          <a:solidFill>
            <a:srgbClr val="886D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3600" b="0">
              <a:solidFill>
                <a:prstClr val="black">
                  <a:lumMod val="65000"/>
                  <a:lumOff val="35000"/>
                </a:prstClr>
              </a:solidFill>
            </a:endParaRPr>
          </a:p>
        </p:txBody>
      </p:sp>
      <p:sp>
        <p:nvSpPr>
          <p:cNvPr id="14" name="TextBox 76"/>
          <p:cNvSpPr txBox="1"/>
          <p:nvPr/>
        </p:nvSpPr>
        <p:spPr>
          <a:xfrm>
            <a:off x="599969" y="1780338"/>
            <a:ext cx="8493557" cy="1177245"/>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BF8714"/>
                </a:solidFill>
                <a:latin typeface="微软雅黑" panose="020B0503020204020204" pitchFamily="34" charset="-122"/>
                <a:ea typeface="微软雅黑" panose="020B0503020204020204" pitchFamily="34" charset="-122"/>
              </a:rPr>
              <a:t>自主學習的規範與自主學習計劃格式清楚嗎？</a:t>
            </a:r>
            <a:endParaRPr lang="zh-CN" altLang="en-US" sz="3600" dirty="0">
              <a:solidFill>
                <a:srgbClr val="BF8714"/>
              </a:solidFill>
              <a:latin typeface="微软雅黑" panose="020B0503020204020204" pitchFamily="34" charset="-122"/>
              <a:ea typeface="微软雅黑" panose="020B0503020204020204" pitchFamily="34" charset="-122"/>
            </a:endParaRPr>
          </a:p>
        </p:txBody>
      </p:sp>
      <p:sp>
        <p:nvSpPr>
          <p:cNvPr id="19" name="剪去对角的矩形 9"/>
          <p:cNvSpPr/>
          <p:nvPr/>
        </p:nvSpPr>
        <p:spPr bwMode="auto">
          <a:xfrm>
            <a:off x="194686" y="2123551"/>
            <a:ext cx="269081" cy="172640"/>
          </a:xfrm>
          <a:prstGeom prst="snip2DiagRect">
            <a:avLst/>
          </a:prstGeom>
          <a:solidFill>
            <a:srgbClr val="BF87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1400" b="0">
              <a:solidFill>
                <a:prstClr val="black">
                  <a:lumMod val="65000"/>
                  <a:lumOff val="35000"/>
                </a:prstClr>
              </a:solidFill>
            </a:endParaRPr>
          </a:p>
        </p:txBody>
      </p:sp>
    </p:spTree>
    <p:extLst>
      <p:ext uri="{BB962C8B-B14F-4D97-AF65-F5344CB8AC3E}">
        <p14:creationId xmlns:p14="http://schemas.microsoft.com/office/powerpoint/2010/main" val="17161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p:bldP spid="16" grpId="0" animBg="1"/>
      <p:bldP spid="14" grpId="0"/>
      <p:bldP spid="19"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5474" y="2618568"/>
            <a:ext cx="3328527" cy="3275693"/>
          </a:xfrm>
          <a:prstGeom prst="rect">
            <a:avLst/>
          </a:prstGeom>
        </p:spPr>
      </p:pic>
      <p:sp>
        <p:nvSpPr>
          <p:cNvPr id="22" name="TextBox 76"/>
          <p:cNvSpPr txBox="1"/>
          <p:nvPr/>
        </p:nvSpPr>
        <p:spPr>
          <a:xfrm>
            <a:off x="655965" y="3318501"/>
            <a:ext cx="754053" cy="700192"/>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4100" b="0" dirty="0">
                <a:solidFill>
                  <a:srgbClr val="BF8714"/>
                </a:solidFill>
                <a:latin typeface="微软雅黑" panose="020B0503020204020204" pitchFamily="34" charset="-122"/>
                <a:ea typeface="微软雅黑" panose="020B0503020204020204" pitchFamily="34" charset="-122"/>
              </a:rPr>
              <a:t>03</a:t>
            </a:r>
            <a:endParaRPr lang="zh-CN" altLang="en-US" sz="4100" b="0" dirty="0">
              <a:solidFill>
                <a:srgbClr val="BF8714"/>
              </a:solidFill>
              <a:latin typeface="微软雅黑" panose="020B0503020204020204" pitchFamily="34" charset="-122"/>
              <a:ea typeface="微软雅黑" panose="020B0503020204020204" pitchFamily="34" charset="-122"/>
            </a:endParaRPr>
          </a:p>
        </p:txBody>
      </p:sp>
      <p:sp>
        <p:nvSpPr>
          <p:cNvPr id="28" name="矩形 27"/>
          <p:cNvSpPr/>
          <p:nvPr/>
        </p:nvSpPr>
        <p:spPr>
          <a:xfrm>
            <a:off x="1611831" y="3845569"/>
            <a:ext cx="2809039" cy="346249"/>
          </a:xfrm>
          <a:prstGeom prst="rect">
            <a:avLst/>
          </a:prstGeom>
        </p:spPr>
        <p:txBody>
          <a:bodyPr wrap="none" lIns="68580" tIns="34290" rIns="68580" bIns="34290">
            <a:spAutoFit/>
          </a:bodyPr>
          <a:lstStyle/>
          <a:p>
            <a:pPr defTabSz="685800" fontAlgn="auto">
              <a:spcAft>
                <a:spcPts val="0"/>
              </a:spcAft>
            </a:pPr>
            <a:r>
              <a:rPr lang="en-US" altLang="zh-CN" b="0" dirty="0">
                <a:solidFill>
                  <a:prstClr val="black">
                    <a:lumMod val="65000"/>
                    <a:lumOff val="35000"/>
                  </a:prstClr>
                </a:solidFill>
                <a:latin typeface="微软雅黑" panose="020B0503020204020204" pitchFamily="34" charset="-122"/>
                <a:ea typeface="微软雅黑" panose="020B0503020204020204" pitchFamily="34" charset="-122"/>
              </a:rPr>
              <a:t>How to get into college</a:t>
            </a:r>
          </a:p>
        </p:txBody>
      </p:sp>
      <p:sp>
        <p:nvSpPr>
          <p:cNvPr id="29" name="TextBox 76"/>
          <p:cNvSpPr txBox="1"/>
          <p:nvPr/>
        </p:nvSpPr>
        <p:spPr>
          <a:xfrm>
            <a:off x="1600725" y="3073088"/>
            <a:ext cx="4257151" cy="684803"/>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b="0" dirty="0">
                <a:solidFill>
                  <a:srgbClr val="BF8714"/>
                </a:solidFill>
                <a:latin typeface="微软雅黑" panose="020B0503020204020204" pitchFamily="34" charset="-122"/>
                <a:ea typeface="微软雅黑" panose="020B0503020204020204" pitchFamily="34" charset="-122"/>
              </a:rPr>
              <a:t>未來的升大學制度</a:t>
            </a:r>
          </a:p>
        </p:txBody>
      </p:sp>
      <p:cxnSp>
        <p:nvCxnSpPr>
          <p:cNvPr id="30" name="直接连接符 29"/>
          <p:cNvCxnSpPr/>
          <p:nvPr/>
        </p:nvCxnSpPr>
        <p:spPr>
          <a:xfrm>
            <a:off x="1510923" y="3073086"/>
            <a:ext cx="0" cy="1183328"/>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4263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76"/>
          <p:cNvSpPr txBox="1"/>
          <p:nvPr/>
        </p:nvSpPr>
        <p:spPr>
          <a:xfrm>
            <a:off x="650443" y="1067175"/>
            <a:ext cx="2236510" cy="400110"/>
          </a:xfrm>
          <a:prstGeom prst="rect">
            <a:avLst/>
          </a:prstGeom>
          <a:noFill/>
        </p:spPr>
        <p:txBody>
          <a:bodyPr wrap="none" rtlCol="0">
            <a:spAutoFit/>
          </a:bodyPr>
          <a:lstStyle/>
          <a:p>
            <a:pPr defTabSz="685800" fontAlgn="auto">
              <a:spcBef>
                <a:spcPts val="0"/>
              </a:spcBef>
              <a:spcAft>
                <a:spcPts val="0"/>
              </a:spcAft>
            </a:pPr>
            <a:r>
              <a:rPr lang="zh-TW" altLang="en-US" sz="2000" b="0" dirty="0">
                <a:solidFill>
                  <a:srgbClr val="BF8714"/>
                </a:solidFill>
                <a:latin typeface="微软雅黑" panose="020B0503020204020204" pitchFamily="34" charset="-122"/>
                <a:ea typeface="微软雅黑" panose="020B0503020204020204" pitchFamily="34" charset="-122"/>
              </a:rPr>
              <a:t>未來的升大學制度</a:t>
            </a:r>
            <a:endParaRPr lang="zh-CN" altLang="en-US" sz="2000" b="0" dirty="0">
              <a:solidFill>
                <a:srgbClr val="BF8714"/>
              </a:solidFill>
              <a:latin typeface="微软雅黑" panose="020B0503020204020204" pitchFamily="34" charset="-122"/>
              <a:ea typeface="微软雅黑" panose="020B0503020204020204" pitchFamily="34" charset="-122"/>
            </a:endParaRP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03</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graphicFrame>
        <p:nvGraphicFramePr>
          <p:cNvPr id="6" name="表格 5"/>
          <p:cNvGraphicFramePr>
            <a:graphicFrameLocks noGrp="1"/>
          </p:cNvGraphicFramePr>
          <p:nvPr>
            <p:extLst>
              <p:ext uri="{D42A27DB-BD31-4B8C-83A1-F6EECF244321}">
                <p14:modId xmlns:p14="http://schemas.microsoft.com/office/powerpoint/2010/main" val="1803716455"/>
              </p:ext>
            </p:extLst>
          </p:nvPr>
        </p:nvGraphicFramePr>
        <p:xfrm>
          <a:off x="-1" y="1597414"/>
          <a:ext cx="9144001" cy="5260586"/>
        </p:xfrm>
        <a:graphic>
          <a:graphicData uri="http://schemas.openxmlformats.org/drawingml/2006/table">
            <a:tbl>
              <a:tblPr firstRow="1" firstCol="1" bandRow="1">
                <a:tableStyleId>{5C22544A-7EE6-4342-B048-85BDC9FD1C3A}</a:tableStyleId>
              </a:tblPr>
              <a:tblGrid>
                <a:gridCol w="1585209">
                  <a:extLst>
                    <a:ext uri="{9D8B030D-6E8A-4147-A177-3AD203B41FA5}">
                      <a16:colId xmlns:a16="http://schemas.microsoft.com/office/drawing/2014/main" val="20000"/>
                    </a:ext>
                  </a:extLst>
                </a:gridCol>
                <a:gridCol w="1288046">
                  <a:extLst>
                    <a:ext uri="{9D8B030D-6E8A-4147-A177-3AD203B41FA5}">
                      <a16:colId xmlns:a16="http://schemas.microsoft.com/office/drawing/2014/main" val="20001"/>
                    </a:ext>
                  </a:extLst>
                </a:gridCol>
                <a:gridCol w="3170236">
                  <a:extLst>
                    <a:ext uri="{9D8B030D-6E8A-4147-A177-3AD203B41FA5}">
                      <a16:colId xmlns:a16="http://schemas.microsoft.com/office/drawing/2014/main" val="20002"/>
                    </a:ext>
                  </a:extLst>
                </a:gridCol>
                <a:gridCol w="1271520">
                  <a:extLst>
                    <a:ext uri="{9D8B030D-6E8A-4147-A177-3AD203B41FA5}">
                      <a16:colId xmlns:a16="http://schemas.microsoft.com/office/drawing/2014/main" val="20003"/>
                    </a:ext>
                  </a:extLst>
                </a:gridCol>
                <a:gridCol w="1828990">
                  <a:extLst>
                    <a:ext uri="{9D8B030D-6E8A-4147-A177-3AD203B41FA5}">
                      <a16:colId xmlns:a16="http://schemas.microsoft.com/office/drawing/2014/main" val="20004"/>
                    </a:ext>
                  </a:extLst>
                </a:gridCol>
              </a:tblGrid>
              <a:tr h="337576">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考試類別</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時間</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科目</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方式</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參採之管道</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727708">
                <a:tc>
                  <a:txBody>
                    <a:bodyPr/>
                    <a:lstStyle/>
                    <a:p>
                      <a:pPr>
                        <a:spcAft>
                          <a:spcPts val="0"/>
                        </a:spcAft>
                      </a:pPr>
                      <a:r>
                        <a:rPr lang="zh-TW" sz="1800" kern="100">
                          <a:effectLst/>
                          <a:latin typeface="標楷體" panose="03000509000000000000" pitchFamily="65" charset="-120"/>
                          <a:ea typeface="標楷體" panose="03000509000000000000" pitchFamily="65" charset="-120"/>
                        </a:rPr>
                        <a:t>學科能力測驗（</a:t>
                      </a:r>
                      <a:r>
                        <a:rPr lang="en-US" sz="1800" kern="100">
                          <a:effectLst/>
                          <a:latin typeface="標楷體" panose="03000509000000000000" pitchFamily="65" charset="-120"/>
                          <a:ea typeface="標楷體" panose="03000509000000000000" pitchFamily="65" charset="-120"/>
                        </a:rPr>
                        <a:t>X</a:t>
                      </a:r>
                      <a:r>
                        <a:rPr lang="zh-TW" sz="1800" kern="100">
                          <a:effectLst/>
                          <a:latin typeface="標楷體" panose="03000509000000000000" pitchFamily="65" charset="-120"/>
                          <a:ea typeface="標楷體" panose="03000509000000000000" pitchFamily="65" charset="-120"/>
                        </a:rPr>
                        <a:t>）</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高三寒假</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國文（含國語文寫作）、英文、數學（高二起依進路分為數</a:t>
                      </a:r>
                      <a:r>
                        <a:rPr lang="en-US" sz="1800" kern="100" dirty="0">
                          <a:effectLst/>
                          <a:latin typeface="標楷體" panose="03000509000000000000" pitchFamily="65" charset="-120"/>
                          <a:ea typeface="標楷體" panose="03000509000000000000" pitchFamily="65" charset="-120"/>
                        </a:rPr>
                        <a:t>A</a:t>
                      </a:r>
                      <a:r>
                        <a:rPr lang="zh-TW" sz="1800" kern="100" dirty="0">
                          <a:effectLst/>
                          <a:latin typeface="標楷體" panose="03000509000000000000" pitchFamily="65" charset="-120"/>
                          <a:ea typeface="標楷體" panose="03000509000000000000" pitchFamily="65" charset="-120"/>
                        </a:rPr>
                        <a:t>與數</a:t>
                      </a:r>
                      <a:r>
                        <a:rPr lang="en-US" sz="1800" kern="100" dirty="0">
                          <a:effectLst/>
                          <a:latin typeface="標楷體" panose="03000509000000000000" pitchFamily="65" charset="-120"/>
                          <a:ea typeface="標楷體" panose="03000509000000000000" pitchFamily="65" charset="-120"/>
                        </a:rPr>
                        <a:t>B</a:t>
                      </a:r>
                      <a:r>
                        <a:rPr lang="zh-TW" sz="1800" kern="100" dirty="0">
                          <a:effectLst/>
                          <a:latin typeface="標楷體" panose="03000509000000000000" pitchFamily="65" charset="-120"/>
                          <a:ea typeface="標楷體" panose="03000509000000000000" pitchFamily="65" charset="-120"/>
                        </a:rPr>
                        <a:t>）、社會、自然之部定必修內容。</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a:effectLst/>
                          <a:latin typeface="標楷體" panose="03000509000000000000" pitchFamily="65" charset="-120"/>
                          <a:ea typeface="標楷體" panose="03000509000000000000" pitchFamily="65" charset="-120"/>
                        </a:rPr>
                        <a:t>五科選考</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1800" kern="100">
                          <a:effectLst/>
                          <a:latin typeface="標楷體" panose="03000509000000000000" pitchFamily="65" charset="-120"/>
                          <a:ea typeface="標楷體" panose="03000509000000000000" pitchFamily="65" charset="-120"/>
                        </a:rPr>
                        <a:t>1.</a:t>
                      </a:r>
                      <a:r>
                        <a:rPr lang="zh-TW" sz="1800" kern="100">
                          <a:effectLst/>
                          <a:latin typeface="標楷體" panose="03000509000000000000" pitchFamily="65" charset="-120"/>
                          <a:ea typeface="標楷體" panose="03000509000000000000" pitchFamily="65" charset="-120"/>
                        </a:rPr>
                        <a:t>繁星推薦入學</a:t>
                      </a:r>
                      <a:r>
                        <a:rPr lang="en-US" sz="1800" kern="100">
                          <a:effectLst/>
                          <a:latin typeface="標楷體" panose="03000509000000000000" pitchFamily="65" charset="-120"/>
                          <a:ea typeface="標楷體" panose="03000509000000000000" pitchFamily="65" charset="-120"/>
                        </a:rPr>
                        <a:t> 2.</a:t>
                      </a:r>
                      <a:r>
                        <a:rPr lang="zh-TW" sz="1800" kern="100">
                          <a:effectLst/>
                          <a:latin typeface="標楷體" panose="03000509000000000000" pitchFamily="65" charset="-120"/>
                          <a:ea typeface="標楷體" panose="03000509000000000000" pitchFamily="65" charset="-120"/>
                        </a:rPr>
                        <a:t>個人申請入學</a:t>
                      </a:r>
                    </a:p>
                    <a:p>
                      <a:pPr>
                        <a:spcAft>
                          <a:spcPts val="0"/>
                        </a:spcAft>
                      </a:pPr>
                      <a:r>
                        <a:rPr lang="en-US" sz="1800" kern="100">
                          <a:effectLst/>
                          <a:latin typeface="標楷體" panose="03000509000000000000" pitchFamily="65" charset="-120"/>
                          <a:ea typeface="標楷體" panose="03000509000000000000" pitchFamily="65" charset="-120"/>
                        </a:rPr>
                        <a:t>3.</a:t>
                      </a:r>
                      <a:r>
                        <a:rPr lang="zh-TW" sz="1800" kern="100">
                          <a:effectLst/>
                          <a:latin typeface="標楷體" panose="03000509000000000000" pitchFamily="65" charset="-120"/>
                          <a:ea typeface="標楷體" panose="03000509000000000000" pitchFamily="65" charset="-120"/>
                        </a:rPr>
                        <a:t>考試分發入學</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420134">
                <a:tc>
                  <a:txBody>
                    <a:bodyPr/>
                    <a:lstStyle/>
                    <a:p>
                      <a:pPr>
                        <a:spcAft>
                          <a:spcPts val="0"/>
                        </a:spcAft>
                      </a:pPr>
                      <a:r>
                        <a:rPr lang="zh-TW" sz="1800" kern="100">
                          <a:effectLst/>
                          <a:latin typeface="標楷體" panose="03000509000000000000" pitchFamily="65" charset="-120"/>
                          <a:ea typeface="標楷體" panose="03000509000000000000" pitchFamily="65" charset="-120"/>
                        </a:rPr>
                        <a:t>分科測驗（</a:t>
                      </a:r>
                      <a:r>
                        <a:rPr lang="en-US" sz="1800" kern="100">
                          <a:effectLst/>
                          <a:latin typeface="標楷體" panose="03000509000000000000" pitchFamily="65" charset="-120"/>
                          <a:ea typeface="標楷體" panose="03000509000000000000" pitchFamily="65" charset="-120"/>
                        </a:rPr>
                        <a:t>Y</a:t>
                      </a:r>
                      <a:r>
                        <a:rPr lang="zh-TW" sz="1800" kern="100">
                          <a:effectLst/>
                          <a:latin typeface="標楷體" panose="03000509000000000000" pitchFamily="65" charset="-120"/>
                          <a:ea typeface="標楷體" panose="03000509000000000000" pitchFamily="65" charset="-120"/>
                        </a:rPr>
                        <a:t>）</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a:effectLst/>
                          <a:latin typeface="標楷體" panose="03000509000000000000" pitchFamily="65" charset="-120"/>
                          <a:ea typeface="標楷體" panose="03000509000000000000" pitchFamily="65" charset="-120"/>
                        </a:rPr>
                        <a:t>高三畢業後七月</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數學甲、物理、化學、生物、歷史、地理、公民與社會等七科之部定必修與加深加廣選修。</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自由選考</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考試分發入學</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775168">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術科測驗</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a:effectLst/>
                          <a:latin typeface="標楷體" panose="03000509000000000000" pitchFamily="65" charset="-120"/>
                          <a:ea typeface="標楷體" panose="03000509000000000000" pitchFamily="65" charset="-120"/>
                        </a:rPr>
                        <a:t>高三寒假</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a:effectLst/>
                          <a:latin typeface="標楷體" panose="03000509000000000000" pitchFamily="65" charset="-120"/>
                          <a:ea typeface="標楷體" panose="03000509000000000000" pitchFamily="65" charset="-120"/>
                        </a:rPr>
                        <a:t>音樂、美術、體育三項術科考試由「大學術科考試委員會聯合會」負責統一辦理，其餘由</a:t>
                      </a:r>
                    </a:p>
                    <a:p>
                      <a:pPr>
                        <a:spcAft>
                          <a:spcPts val="0"/>
                        </a:spcAft>
                      </a:pPr>
                      <a:r>
                        <a:rPr lang="zh-TW" sz="1800" kern="100">
                          <a:effectLst/>
                          <a:latin typeface="標楷體" panose="03000509000000000000" pitchFamily="65" charset="-120"/>
                          <a:ea typeface="標楷體" panose="03000509000000000000" pitchFamily="65" charset="-120"/>
                        </a:rPr>
                        <a:t>各校系自行辦理。</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依專長報考</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1800" kern="100" dirty="0">
                          <a:effectLst/>
                          <a:latin typeface="標楷體" panose="03000509000000000000" pitchFamily="65" charset="-120"/>
                          <a:ea typeface="標楷體" panose="03000509000000000000" pitchFamily="65" charset="-120"/>
                        </a:rPr>
                        <a:t>1.</a:t>
                      </a:r>
                      <a:r>
                        <a:rPr lang="zh-TW" sz="1800" kern="100" dirty="0">
                          <a:effectLst/>
                          <a:latin typeface="標楷體" panose="03000509000000000000" pitchFamily="65" charset="-120"/>
                          <a:ea typeface="標楷體" panose="03000509000000000000" pitchFamily="65" charset="-120"/>
                        </a:rPr>
                        <a:t>申請入學</a:t>
                      </a:r>
                    </a:p>
                    <a:p>
                      <a:pPr>
                        <a:spcAft>
                          <a:spcPts val="0"/>
                        </a:spcAft>
                      </a:pPr>
                      <a:r>
                        <a:rPr lang="en-US" sz="1800" kern="100" dirty="0">
                          <a:effectLst/>
                          <a:latin typeface="標楷體" panose="03000509000000000000" pitchFamily="65" charset="-120"/>
                          <a:ea typeface="標楷體" panose="03000509000000000000" pitchFamily="65" charset="-120"/>
                        </a:rPr>
                        <a:t>2.</a:t>
                      </a:r>
                      <a:r>
                        <a:rPr lang="zh-TW" sz="1800" kern="100" dirty="0">
                          <a:effectLst/>
                          <a:latin typeface="標楷體" panose="03000509000000000000" pitchFamily="65" charset="-120"/>
                          <a:ea typeface="標楷體" panose="03000509000000000000" pitchFamily="65" charset="-120"/>
                        </a:rPr>
                        <a:t>考試分發入學</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563118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76"/>
          <p:cNvSpPr txBox="1"/>
          <p:nvPr/>
        </p:nvSpPr>
        <p:spPr>
          <a:xfrm>
            <a:off x="650443" y="1067175"/>
            <a:ext cx="2236510" cy="400110"/>
          </a:xfrm>
          <a:prstGeom prst="rect">
            <a:avLst/>
          </a:prstGeom>
          <a:noFill/>
        </p:spPr>
        <p:txBody>
          <a:bodyPr wrap="none" rtlCol="0">
            <a:spAutoFit/>
          </a:bodyPr>
          <a:lstStyle/>
          <a:p>
            <a:pPr defTabSz="685800" fontAlgn="auto">
              <a:spcBef>
                <a:spcPts val="0"/>
              </a:spcBef>
              <a:spcAft>
                <a:spcPts val="0"/>
              </a:spcAft>
            </a:pPr>
            <a:r>
              <a:rPr lang="zh-TW" altLang="en-US" sz="2000" b="0" dirty="0">
                <a:solidFill>
                  <a:srgbClr val="BF8714"/>
                </a:solidFill>
                <a:latin typeface="微软雅黑" panose="020B0503020204020204" pitchFamily="34" charset="-122"/>
                <a:ea typeface="微软雅黑" panose="020B0503020204020204" pitchFamily="34" charset="-122"/>
              </a:rPr>
              <a:t>未來的升大學制度</a:t>
            </a:r>
            <a:endParaRPr lang="zh-CN" altLang="en-US" sz="2000" b="0" dirty="0">
              <a:solidFill>
                <a:srgbClr val="BF8714"/>
              </a:solidFill>
              <a:latin typeface="微软雅黑" panose="020B0503020204020204" pitchFamily="34" charset="-122"/>
              <a:ea typeface="微软雅黑" panose="020B0503020204020204" pitchFamily="34" charset="-122"/>
            </a:endParaRP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03</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graphicFrame>
        <p:nvGraphicFramePr>
          <p:cNvPr id="20" name="表格 19"/>
          <p:cNvGraphicFramePr>
            <a:graphicFrameLocks noGrp="1"/>
          </p:cNvGraphicFramePr>
          <p:nvPr>
            <p:extLst>
              <p:ext uri="{D42A27DB-BD31-4B8C-83A1-F6EECF244321}">
                <p14:modId xmlns:p14="http://schemas.microsoft.com/office/powerpoint/2010/main" val="1625340108"/>
              </p:ext>
            </p:extLst>
          </p:nvPr>
        </p:nvGraphicFramePr>
        <p:xfrm>
          <a:off x="0" y="1574669"/>
          <a:ext cx="9144000" cy="5283330"/>
        </p:xfrm>
        <a:graphic>
          <a:graphicData uri="http://schemas.openxmlformats.org/drawingml/2006/table">
            <a:tbl>
              <a:tblPr firstRow="1" firstCol="1" bandRow="1">
                <a:tableStyleId>{21E4AEA4-8DFA-4A89-87EB-49C32662AFE0}</a:tableStyleId>
              </a:tblPr>
              <a:tblGrid>
                <a:gridCol w="2033162">
                  <a:extLst>
                    <a:ext uri="{9D8B030D-6E8A-4147-A177-3AD203B41FA5}">
                      <a16:colId xmlns:a16="http://schemas.microsoft.com/office/drawing/2014/main" val="20000"/>
                    </a:ext>
                  </a:extLst>
                </a:gridCol>
                <a:gridCol w="3592227">
                  <a:extLst>
                    <a:ext uri="{9D8B030D-6E8A-4147-A177-3AD203B41FA5}">
                      <a16:colId xmlns:a16="http://schemas.microsoft.com/office/drawing/2014/main" val="20001"/>
                    </a:ext>
                  </a:extLst>
                </a:gridCol>
                <a:gridCol w="3518611">
                  <a:extLst>
                    <a:ext uri="{9D8B030D-6E8A-4147-A177-3AD203B41FA5}">
                      <a16:colId xmlns:a16="http://schemas.microsoft.com/office/drawing/2014/main" val="20002"/>
                    </a:ext>
                  </a:extLst>
                </a:gridCol>
              </a:tblGrid>
              <a:tr h="590448">
                <a:tc>
                  <a:txBody>
                    <a:bodyPr/>
                    <a:lstStyle/>
                    <a:p>
                      <a:pPr algn="ctr">
                        <a:lnSpc>
                          <a:spcPct val="100000"/>
                        </a:lnSpc>
                        <a:spcAft>
                          <a:spcPts val="0"/>
                        </a:spcAft>
                      </a:pPr>
                      <a:r>
                        <a:rPr lang="zh-TW" sz="2800" kern="100" dirty="0">
                          <a:effectLst/>
                          <a:latin typeface="標楷體" panose="03000509000000000000" pitchFamily="65" charset="-120"/>
                          <a:ea typeface="標楷體" panose="03000509000000000000" pitchFamily="65" charset="-120"/>
                        </a:rPr>
                        <a:t>管道名稱</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2800" kern="100">
                          <a:effectLst/>
                          <a:latin typeface="標楷體" panose="03000509000000000000" pitchFamily="65" charset="-120"/>
                          <a:ea typeface="標楷體" panose="03000509000000000000" pitchFamily="65" charset="-120"/>
                        </a:rPr>
                        <a:t>內容</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2800" kern="100">
                          <a:effectLst/>
                          <a:latin typeface="標楷體" panose="03000509000000000000" pitchFamily="65" charset="-120"/>
                          <a:ea typeface="標楷體" panose="03000509000000000000" pitchFamily="65" charset="-120"/>
                        </a:rPr>
                        <a:t>時間</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049986">
                <a:tc>
                  <a:txBody>
                    <a:bodyPr/>
                    <a:lstStyle/>
                    <a:p>
                      <a:pPr algn="ctr">
                        <a:lnSpc>
                          <a:spcPct val="100000"/>
                        </a:lnSpc>
                        <a:spcAft>
                          <a:spcPts val="0"/>
                        </a:spcAft>
                      </a:pPr>
                      <a:r>
                        <a:rPr lang="zh-TW" sz="2800" kern="100" dirty="0">
                          <a:effectLst/>
                          <a:latin typeface="標楷體" panose="03000509000000000000" pitchFamily="65" charset="-120"/>
                          <a:ea typeface="標楷體" panose="03000509000000000000" pitchFamily="65" charset="-120"/>
                        </a:rPr>
                        <a:t>特殊選才</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依據特殊選才項目內容選才。</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a:effectLst/>
                          <a:latin typeface="標楷體" panose="03000509000000000000" pitchFamily="65" charset="-120"/>
                          <a:ea typeface="標楷體" panose="03000509000000000000" pitchFamily="65" charset="-120"/>
                        </a:rPr>
                        <a:t>高三上學期</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910724">
                <a:tc>
                  <a:txBody>
                    <a:bodyPr/>
                    <a:lstStyle/>
                    <a:p>
                      <a:pPr algn="ctr">
                        <a:lnSpc>
                          <a:spcPct val="100000"/>
                        </a:lnSpc>
                        <a:spcAft>
                          <a:spcPts val="0"/>
                        </a:spcAft>
                      </a:pPr>
                      <a:r>
                        <a:rPr lang="zh-TW" sz="2800" kern="100">
                          <a:effectLst/>
                          <a:latin typeface="標楷體" panose="03000509000000000000" pitchFamily="65" charset="-120"/>
                          <a:ea typeface="標楷體" panose="03000509000000000000" pitchFamily="65" charset="-120"/>
                        </a:rPr>
                        <a:t>繁星推薦</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依據在校成績選才</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a:effectLst/>
                          <a:latin typeface="標楷體" panose="03000509000000000000" pitchFamily="65" charset="-120"/>
                          <a:ea typeface="標楷體" panose="03000509000000000000" pitchFamily="65" charset="-120"/>
                        </a:rPr>
                        <a:t>高三下學期（四月）</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366086">
                <a:tc>
                  <a:txBody>
                    <a:bodyPr/>
                    <a:lstStyle/>
                    <a:p>
                      <a:pPr algn="ctr">
                        <a:lnSpc>
                          <a:spcPct val="100000"/>
                        </a:lnSpc>
                        <a:spcAft>
                          <a:spcPts val="0"/>
                        </a:spcAft>
                      </a:pPr>
                      <a:r>
                        <a:rPr lang="zh-TW" sz="2800" kern="100">
                          <a:effectLst/>
                          <a:latin typeface="標楷體" panose="03000509000000000000" pitchFamily="65" charset="-120"/>
                          <a:ea typeface="標楷體" panose="03000509000000000000" pitchFamily="65" charset="-120"/>
                        </a:rPr>
                        <a:t>申請入學</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依據學測(X)與綜合學習表現(P)選才</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高三下學期（五月初至六月初）</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366086">
                <a:tc>
                  <a:txBody>
                    <a:bodyPr/>
                    <a:lstStyle/>
                    <a:p>
                      <a:pPr algn="ctr">
                        <a:lnSpc>
                          <a:spcPct val="100000"/>
                        </a:lnSpc>
                        <a:spcAft>
                          <a:spcPts val="0"/>
                        </a:spcAft>
                      </a:pPr>
                      <a:r>
                        <a:rPr lang="zh-TW" sz="2800" kern="100">
                          <a:effectLst/>
                          <a:latin typeface="標楷體" panose="03000509000000000000" pitchFamily="65" charset="-120"/>
                          <a:ea typeface="標楷體" panose="03000509000000000000" pitchFamily="65" charset="-120"/>
                        </a:rPr>
                        <a:t>分發入學</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依據學測、選考(或術科)等成績選才</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高三畢業後八月</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238466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76"/>
          <p:cNvSpPr txBox="1"/>
          <p:nvPr/>
        </p:nvSpPr>
        <p:spPr>
          <a:xfrm>
            <a:off x="650443" y="1067175"/>
            <a:ext cx="2236510" cy="400110"/>
          </a:xfrm>
          <a:prstGeom prst="rect">
            <a:avLst/>
          </a:prstGeom>
          <a:noFill/>
        </p:spPr>
        <p:txBody>
          <a:bodyPr wrap="none" rtlCol="0">
            <a:spAutoFit/>
          </a:bodyPr>
          <a:lstStyle/>
          <a:p>
            <a:pPr defTabSz="685800" fontAlgn="auto">
              <a:spcBef>
                <a:spcPts val="0"/>
              </a:spcBef>
              <a:spcAft>
                <a:spcPts val="0"/>
              </a:spcAft>
            </a:pPr>
            <a:r>
              <a:rPr lang="zh-TW" altLang="en-US" sz="2000" b="0" dirty="0">
                <a:solidFill>
                  <a:srgbClr val="BF8714"/>
                </a:solidFill>
                <a:latin typeface="微软雅黑" panose="020B0503020204020204" pitchFamily="34" charset="-122"/>
                <a:ea typeface="微软雅黑" panose="020B0503020204020204" pitchFamily="34" charset="-122"/>
              </a:rPr>
              <a:t>未來的升大學制度</a:t>
            </a:r>
            <a:endParaRPr lang="zh-CN" altLang="en-US" sz="2000" b="0" dirty="0">
              <a:solidFill>
                <a:srgbClr val="BF8714"/>
              </a:solidFill>
              <a:latin typeface="微软雅黑" panose="020B0503020204020204" pitchFamily="34" charset="-122"/>
              <a:ea typeface="微软雅黑" panose="020B0503020204020204" pitchFamily="34" charset="-122"/>
            </a:endParaRP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03</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graphicFrame>
        <p:nvGraphicFramePr>
          <p:cNvPr id="6" name="表格 5"/>
          <p:cNvGraphicFramePr>
            <a:graphicFrameLocks noGrp="1"/>
          </p:cNvGraphicFramePr>
          <p:nvPr>
            <p:extLst>
              <p:ext uri="{D42A27DB-BD31-4B8C-83A1-F6EECF244321}">
                <p14:modId xmlns:p14="http://schemas.microsoft.com/office/powerpoint/2010/main" val="3049873715"/>
              </p:ext>
            </p:extLst>
          </p:nvPr>
        </p:nvGraphicFramePr>
        <p:xfrm>
          <a:off x="105582" y="1597416"/>
          <a:ext cx="9038418" cy="5143950"/>
        </p:xfrm>
        <a:graphic>
          <a:graphicData uri="http://schemas.openxmlformats.org/drawingml/2006/table">
            <a:tbl>
              <a:tblPr firstRow="1" firstCol="1" bandRow="1">
                <a:tableStyleId>{21E4AEA4-8DFA-4A89-87EB-49C32662AFE0}</a:tableStyleId>
              </a:tblPr>
              <a:tblGrid>
                <a:gridCol w="3422107">
                  <a:extLst>
                    <a:ext uri="{9D8B030D-6E8A-4147-A177-3AD203B41FA5}">
                      <a16:colId xmlns:a16="http://schemas.microsoft.com/office/drawing/2014/main" val="20000"/>
                    </a:ext>
                  </a:extLst>
                </a:gridCol>
                <a:gridCol w="2603195">
                  <a:extLst>
                    <a:ext uri="{9D8B030D-6E8A-4147-A177-3AD203B41FA5}">
                      <a16:colId xmlns:a16="http://schemas.microsoft.com/office/drawing/2014/main" val="20001"/>
                    </a:ext>
                  </a:extLst>
                </a:gridCol>
                <a:gridCol w="3013116">
                  <a:extLst>
                    <a:ext uri="{9D8B030D-6E8A-4147-A177-3AD203B41FA5}">
                      <a16:colId xmlns:a16="http://schemas.microsoft.com/office/drawing/2014/main" val="20002"/>
                    </a:ext>
                  </a:extLst>
                </a:gridCol>
              </a:tblGrid>
              <a:tr h="1028790">
                <a:tc rowSpan="2">
                  <a:txBody>
                    <a:bodyPr/>
                    <a:lstStyle/>
                    <a:p>
                      <a:pPr algn="ctr">
                        <a:lnSpc>
                          <a:spcPts val="2500"/>
                        </a:lnSpc>
                        <a:spcAft>
                          <a:spcPts val="0"/>
                        </a:spcAft>
                      </a:pPr>
                      <a:r>
                        <a:rPr lang="zh-TW" sz="2700" kern="100" dirty="0">
                          <a:effectLst/>
                          <a:latin typeface="標楷體" panose="03000509000000000000" pitchFamily="65" charset="-120"/>
                          <a:ea typeface="標楷體" panose="03000509000000000000" pitchFamily="65" charset="-120"/>
                        </a:rPr>
                        <a:t>招生參考資料</a:t>
                      </a:r>
                      <a:endParaRPr lang="zh-TW" sz="27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gridSpan="2">
                  <a:txBody>
                    <a:bodyPr/>
                    <a:lstStyle/>
                    <a:p>
                      <a:pPr algn="ctr">
                        <a:lnSpc>
                          <a:spcPts val="2500"/>
                        </a:lnSpc>
                        <a:spcAft>
                          <a:spcPts val="0"/>
                        </a:spcAft>
                      </a:pPr>
                      <a:r>
                        <a:rPr lang="zh-TW" sz="2700" kern="100" dirty="0">
                          <a:effectLst/>
                          <a:latin typeface="標楷體" panose="03000509000000000000" pitchFamily="65" charset="-120"/>
                          <a:ea typeface="標楷體" panose="03000509000000000000" pitchFamily="65" charset="-120"/>
                        </a:rPr>
                        <a:t>主要管道參採項目</a:t>
                      </a:r>
                      <a:endParaRPr lang="zh-TW" sz="27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hMerge="1">
                  <a:txBody>
                    <a:bodyPr/>
                    <a:lstStyle/>
                    <a:p>
                      <a:endParaRPr lang="zh-TW" altLang="en-US"/>
                    </a:p>
                  </a:txBody>
                  <a:tcPr/>
                </a:tc>
                <a:extLst>
                  <a:ext uri="{0D108BD9-81ED-4DB2-BD59-A6C34878D82A}">
                    <a16:rowId xmlns:a16="http://schemas.microsoft.com/office/drawing/2014/main" val="10000"/>
                  </a:ext>
                </a:extLst>
              </a:tr>
              <a:tr h="1028790">
                <a:tc vMerge="1">
                  <a:txBody>
                    <a:bodyPr/>
                    <a:lstStyle/>
                    <a:p>
                      <a:endParaRPr lang="zh-TW" altLang="en-US"/>
                    </a:p>
                  </a:txBody>
                  <a:tcPr/>
                </a:tc>
                <a:tc>
                  <a:txBody>
                    <a:bodyPr/>
                    <a:lstStyle/>
                    <a:p>
                      <a:pPr algn="ctr">
                        <a:lnSpc>
                          <a:spcPts val="2500"/>
                        </a:lnSpc>
                        <a:spcAft>
                          <a:spcPts val="0"/>
                        </a:spcAft>
                      </a:pPr>
                      <a:r>
                        <a:rPr lang="zh-TW" sz="2700" kern="100" dirty="0">
                          <a:effectLst/>
                          <a:latin typeface="標楷體" panose="03000509000000000000" pitchFamily="65" charset="-120"/>
                          <a:ea typeface="標楷體" panose="03000509000000000000" pitchFamily="65" charset="-120"/>
                        </a:rPr>
                        <a:t>申請入學</a:t>
                      </a:r>
                      <a:endParaRPr lang="zh-TW" sz="27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a:txBody>
                    <a:bodyPr/>
                    <a:lstStyle/>
                    <a:p>
                      <a:pPr algn="ctr">
                        <a:lnSpc>
                          <a:spcPts val="2500"/>
                        </a:lnSpc>
                        <a:spcAft>
                          <a:spcPts val="0"/>
                        </a:spcAft>
                      </a:pPr>
                      <a:r>
                        <a:rPr lang="zh-TW" sz="2700" kern="100" dirty="0">
                          <a:effectLst/>
                          <a:latin typeface="標楷體" panose="03000509000000000000" pitchFamily="65" charset="-120"/>
                          <a:ea typeface="標楷體" panose="03000509000000000000" pitchFamily="65" charset="-120"/>
                        </a:rPr>
                        <a:t>分發入學</a:t>
                      </a:r>
                      <a:endParaRPr lang="zh-TW" sz="27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1028790">
                <a:tc>
                  <a:txBody>
                    <a:bodyPr/>
                    <a:lstStyle/>
                    <a:p>
                      <a:pPr algn="ctr">
                        <a:lnSpc>
                          <a:spcPts val="2500"/>
                        </a:lnSpc>
                        <a:spcAft>
                          <a:spcPts val="0"/>
                        </a:spcAft>
                      </a:pPr>
                      <a:r>
                        <a:rPr lang="zh-TW" sz="2700" kern="100" dirty="0">
                          <a:effectLst/>
                          <a:latin typeface="標楷體" panose="03000509000000000000" pitchFamily="65" charset="-120"/>
                          <a:ea typeface="標楷體" panose="03000509000000000000" pitchFamily="65" charset="-120"/>
                        </a:rPr>
                        <a:t>學科能力測驗（X）</a:t>
                      </a:r>
                      <a:endParaRPr lang="zh-TW" sz="27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a:txBody>
                    <a:bodyPr/>
                    <a:lstStyle/>
                    <a:p>
                      <a:pPr algn="ctr">
                        <a:lnSpc>
                          <a:spcPts val="2500"/>
                        </a:lnSpc>
                        <a:spcAft>
                          <a:spcPts val="0"/>
                        </a:spcAft>
                      </a:pPr>
                      <a:r>
                        <a:rPr lang="zh-TW" sz="2700" kern="100">
                          <a:effectLst/>
                          <a:latin typeface="標楷體" panose="03000509000000000000" pitchFamily="65" charset="-120"/>
                          <a:ea typeface="標楷體" panose="03000509000000000000" pitchFamily="65" charset="-120"/>
                        </a:rPr>
                        <a:t>參採</a:t>
                      </a:r>
                      <a:endParaRPr lang="zh-TW" sz="27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a:txBody>
                    <a:bodyPr/>
                    <a:lstStyle/>
                    <a:p>
                      <a:pPr algn="ctr">
                        <a:lnSpc>
                          <a:spcPts val="2500"/>
                        </a:lnSpc>
                        <a:spcAft>
                          <a:spcPts val="0"/>
                        </a:spcAft>
                      </a:pPr>
                      <a:r>
                        <a:rPr lang="zh-TW" sz="2700" kern="100" dirty="0">
                          <a:effectLst/>
                          <a:latin typeface="標楷體" panose="03000509000000000000" pitchFamily="65" charset="-120"/>
                          <a:ea typeface="標楷體" panose="03000509000000000000" pitchFamily="65" charset="-120"/>
                        </a:rPr>
                        <a:t>參採</a:t>
                      </a:r>
                      <a:endParaRPr lang="zh-TW" sz="27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1028790">
                <a:tc>
                  <a:txBody>
                    <a:bodyPr/>
                    <a:lstStyle/>
                    <a:p>
                      <a:pPr algn="ctr">
                        <a:lnSpc>
                          <a:spcPts val="2500"/>
                        </a:lnSpc>
                        <a:spcAft>
                          <a:spcPts val="0"/>
                        </a:spcAft>
                      </a:pPr>
                      <a:r>
                        <a:rPr lang="zh-TW" sz="2700" kern="100">
                          <a:effectLst/>
                          <a:latin typeface="標楷體" panose="03000509000000000000" pitchFamily="65" charset="-120"/>
                          <a:ea typeface="標楷體" panose="03000509000000000000" pitchFamily="65" charset="-120"/>
                        </a:rPr>
                        <a:t>分科測驗（Y）</a:t>
                      </a:r>
                      <a:endParaRPr lang="zh-TW" sz="27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a:txBody>
                    <a:bodyPr/>
                    <a:lstStyle/>
                    <a:p>
                      <a:pPr algn="ctr">
                        <a:lnSpc>
                          <a:spcPts val="2500"/>
                        </a:lnSpc>
                        <a:spcAft>
                          <a:spcPts val="0"/>
                        </a:spcAft>
                      </a:pPr>
                      <a:r>
                        <a:rPr lang="zh-TW" sz="2700" kern="100">
                          <a:effectLst/>
                          <a:latin typeface="標楷體" panose="03000509000000000000" pitchFamily="65" charset="-120"/>
                          <a:ea typeface="標楷體" panose="03000509000000000000" pitchFamily="65" charset="-120"/>
                        </a:rPr>
                        <a:t>------</a:t>
                      </a:r>
                      <a:endParaRPr lang="zh-TW" sz="27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a:txBody>
                    <a:bodyPr/>
                    <a:lstStyle/>
                    <a:p>
                      <a:pPr algn="ctr">
                        <a:lnSpc>
                          <a:spcPts val="2500"/>
                        </a:lnSpc>
                        <a:spcAft>
                          <a:spcPts val="0"/>
                        </a:spcAft>
                      </a:pPr>
                      <a:r>
                        <a:rPr lang="zh-TW" sz="2700" kern="100" dirty="0">
                          <a:effectLst/>
                          <a:latin typeface="標楷體" panose="03000509000000000000" pitchFamily="65" charset="-120"/>
                          <a:ea typeface="標楷體" panose="03000509000000000000" pitchFamily="65" charset="-120"/>
                        </a:rPr>
                        <a:t>參採</a:t>
                      </a:r>
                      <a:endParaRPr lang="zh-TW" sz="27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r h="1028790">
                <a:tc>
                  <a:txBody>
                    <a:bodyPr/>
                    <a:lstStyle/>
                    <a:p>
                      <a:pPr algn="ctr">
                        <a:lnSpc>
                          <a:spcPts val="2500"/>
                        </a:lnSpc>
                        <a:spcAft>
                          <a:spcPts val="0"/>
                        </a:spcAft>
                      </a:pPr>
                      <a:r>
                        <a:rPr lang="zh-TW" sz="2700" kern="100">
                          <a:effectLst/>
                          <a:latin typeface="標楷體" panose="03000509000000000000" pitchFamily="65" charset="-120"/>
                          <a:ea typeface="標楷體" panose="03000509000000000000" pitchFamily="65" charset="-120"/>
                        </a:rPr>
                        <a:t>綜合學習表現（P）</a:t>
                      </a:r>
                      <a:endParaRPr lang="zh-TW" sz="27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a:txBody>
                    <a:bodyPr/>
                    <a:lstStyle/>
                    <a:p>
                      <a:pPr algn="ctr">
                        <a:lnSpc>
                          <a:spcPts val="2500"/>
                        </a:lnSpc>
                        <a:spcAft>
                          <a:spcPts val="0"/>
                        </a:spcAft>
                      </a:pPr>
                      <a:r>
                        <a:rPr lang="zh-TW" sz="2700" kern="100">
                          <a:effectLst/>
                          <a:latin typeface="標楷體" panose="03000509000000000000" pitchFamily="65" charset="-120"/>
                          <a:ea typeface="標楷體" panose="03000509000000000000" pitchFamily="65" charset="-120"/>
                        </a:rPr>
                        <a:t>參採</a:t>
                      </a:r>
                      <a:endParaRPr lang="zh-TW" sz="27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a:txBody>
                    <a:bodyPr/>
                    <a:lstStyle/>
                    <a:p>
                      <a:pPr algn="ctr">
                        <a:lnSpc>
                          <a:spcPts val="2500"/>
                        </a:lnSpc>
                        <a:spcAft>
                          <a:spcPts val="0"/>
                        </a:spcAft>
                      </a:pPr>
                      <a:r>
                        <a:rPr lang="zh-TW" sz="2700" kern="100" dirty="0">
                          <a:effectLst/>
                          <a:latin typeface="標楷體" panose="03000509000000000000" pitchFamily="65" charset="-120"/>
                          <a:ea typeface="標楷體" panose="03000509000000000000" pitchFamily="65" charset="-120"/>
                        </a:rPr>
                        <a:t>------</a:t>
                      </a:r>
                      <a:endParaRPr lang="zh-TW" sz="27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265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fontScale="90000"/>
          </a:bodyPr>
          <a:lstStyle/>
          <a:p>
            <a:pPr algn="l" eaLnBrk="1" hangingPunct="1"/>
            <a:r>
              <a:rPr altLang="en-US" sz="4800" b="1" cap="all" dirty="0" err="1">
                <a:solidFill>
                  <a:srgbClr val="C00000"/>
                </a:solidFill>
                <a:latin typeface="微軟正黑體" pitchFamily="34" charset="-120"/>
                <a:ea typeface="微軟正黑體" pitchFamily="34" charset="-120"/>
              </a:rPr>
              <a:t>入學方式核心精神</a:t>
            </a:r>
            <a:endParaRPr altLang="en-US" sz="4800" b="1" cap="all" dirty="0">
              <a:solidFill>
                <a:srgbClr val="C00000"/>
              </a:solidFill>
              <a:latin typeface="微軟正黑體" pitchFamily="34" charset="-120"/>
              <a:ea typeface="微軟正黑體" pitchFamily="34" charset="-120"/>
            </a:endParaRPr>
          </a:p>
        </p:txBody>
      </p:sp>
      <p:sp>
        <p:nvSpPr>
          <p:cNvPr id="5" name="Rectangle 18"/>
          <p:cNvSpPr txBox="1">
            <a:spLocks noChangeArrowheads="1"/>
          </p:cNvSpPr>
          <p:nvPr/>
        </p:nvSpPr>
        <p:spPr bwMode="auto">
          <a:xfrm>
            <a:off x="1357314" y="1701132"/>
            <a:ext cx="6408738" cy="1701800"/>
          </a:xfrm>
          <a:prstGeom prst="rect">
            <a:avLst/>
          </a:prstGeom>
          <a:noFill/>
          <a:ln>
            <a:noFill/>
          </a:ln>
        </p:spPr>
        <p:txBody>
          <a:bodyPr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lnSpc>
                <a:spcPts val="5200"/>
              </a:lnSpc>
              <a:spcBef>
                <a:spcPts val="3600"/>
              </a:spcBef>
              <a:spcAft>
                <a:spcPts val="1800"/>
              </a:spcAft>
              <a:defRPr/>
            </a:pPr>
            <a:r>
              <a:rPr lang="zh-TW" altLang="en-US" sz="44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選你所適、愛你所選</a:t>
            </a:r>
            <a:br>
              <a:rPr lang="en-US" altLang="zh-TW" sz="44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lang="zh-TW" altLang="en-US" sz="4400" b="1" dirty="0">
                <a:solidFill>
                  <a:srgbClr val="0066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成就每一個你</a:t>
            </a:r>
          </a:p>
        </p:txBody>
      </p:sp>
      <p:grpSp>
        <p:nvGrpSpPr>
          <p:cNvPr id="6" name="Group 4"/>
          <p:cNvGrpSpPr>
            <a:grpSpLocks/>
          </p:cNvGrpSpPr>
          <p:nvPr/>
        </p:nvGrpSpPr>
        <p:grpSpPr bwMode="auto">
          <a:xfrm>
            <a:off x="1171576" y="3769635"/>
            <a:ext cx="6629400" cy="1692277"/>
            <a:chOff x="567" y="3113"/>
            <a:chExt cx="4176" cy="1066"/>
          </a:xfrm>
        </p:grpSpPr>
        <p:sp>
          <p:nvSpPr>
            <p:cNvPr id="7" name="AutoShape 5"/>
            <p:cNvSpPr>
              <a:spLocks noChangeArrowheads="1"/>
            </p:cNvSpPr>
            <p:nvPr/>
          </p:nvSpPr>
          <p:spPr bwMode="gray">
            <a:xfrm>
              <a:off x="1736" y="3506"/>
              <a:ext cx="252" cy="283"/>
            </a:xfrm>
            <a:prstGeom prst="chevron">
              <a:avLst>
                <a:gd name="adj" fmla="val 52514"/>
              </a:avLst>
            </a:prstGeom>
            <a:solidFill>
              <a:schemeClr val="accent1"/>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8" name="AutoShape 6"/>
            <p:cNvSpPr>
              <a:spLocks noChangeArrowheads="1"/>
            </p:cNvSpPr>
            <p:nvPr/>
          </p:nvSpPr>
          <p:spPr bwMode="gray">
            <a:xfrm>
              <a:off x="3287" y="3506"/>
              <a:ext cx="251" cy="283"/>
            </a:xfrm>
            <a:prstGeom prst="chevron">
              <a:avLst>
                <a:gd name="adj" fmla="val 52514"/>
              </a:avLst>
            </a:prstGeom>
            <a:solidFill>
              <a:schemeClr val="hlink"/>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9" name="Oval 7"/>
            <p:cNvSpPr>
              <a:spLocks noChangeArrowheads="1"/>
            </p:cNvSpPr>
            <p:nvPr/>
          </p:nvSpPr>
          <p:spPr bwMode="gray">
            <a:xfrm>
              <a:off x="3670" y="3116"/>
              <a:ext cx="1073" cy="10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eaLnBrk="1" hangingPunct="1">
                <a:defRPr/>
              </a:pPr>
              <a:endParaRPr lang="zh-TW" altLang="en-US" sz="1000"/>
            </a:p>
          </p:txBody>
        </p:sp>
        <p:sp>
          <p:nvSpPr>
            <p:cNvPr id="10" name="Oval 8"/>
            <p:cNvSpPr>
              <a:spLocks noChangeArrowheads="1"/>
            </p:cNvSpPr>
            <p:nvPr/>
          </p:nvSpPr>
          <p:spPr bwMode="gray">
            <a:xfrm>
              <a:off x="3670" y="3116"/>
              <a:ext cx="1073" cy="1063"/>
            </a:xfrm>
            <a:prstGeom prst="ellipse">
              <a:avLst/>
            </a:prstGeom>
            <a:gradFill rotWithShape="1">
              <a:gsLst>
                <a:gs pos="0">
                  <a:schemeClr val="hlink">
                    <a:alpha val="32001"/>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11" name="Oval 9"/>
            <p:cNvSpPr>
              <a:spLocks noChangeArrowheads="1"/>
            </p:cNvSpPr>
            <p:nvPr/>
          </p:nvSpPr>
          <p:spPr bwMode="gray">
            <a:xfrm>
              <a:off x="3740" y="3186"/>
              <a:ext cx="933" cy="92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12" name="Oval 10"/>
            <p:cNvSpPr>
              <a:spLocks noChangeArrowheads="1"/>
            </p:cNvSpPr>
            <p:nvPr/>
          </p:nvSpPr>
          <p:spPr bwMode="gray">
            <a:xfrm>
              <a:off x="3756" y="3191"/>
              <a:ext cx="933" cy="92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13" name="Oval 11"/>
            <p:cNvSpPr>
              <a:spLocks noChangeArrowheads="1"/>
            </p:cNvSpPr>
            <p:nvPr/>
          </p:nvSpPr>
          <p:spPr bwMode="gray">
            <a:xfrm>
              <a:off x="3790" y="3231"/>
              <a:ext cx="841" cy="83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14" name="Oval 12"/>
            <p:cNvSpPr>
              <a:spLocks noChangeArrowheads="1"/>
            </p:cNvSpPr>
            <p:nvPr/>
          </p:nvSpPr>
          <p:spPr bwMode="gray">
            <a:xfrm>
              <a:off x="567" y="3113"/>
              <a:ext cx="1073" cy="1063"/>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eaLnBrk="1" hangingPunct="1">
                <a:defRPr/>
              </a:pPr>
              <a:endParaRPr lang="zh-TW" altLang="en-US" sz="1000"/>
            </a:p>
          </p:txBody>
        </p:sp>
        <p:sp>
          <p:nvSpPr>
            <p:cNvPr id="15" name="Oval 13"/>
            <p:cNvSpPr>
              <a:spLocks noChangeArrowheads="1"/>
            </p:cNvSpPr>
            <p:nvPr/>
          </p:nvSpPr>
          <p:spPr bwMode="gray">
            <a:xfrm>
              <a:off x="567" y="3113"/>
              <a:ext cx="1073" cy="1063"/>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eaLnBrk="1" hangingPunct="1">
                <a:defRPr/>
              </a:pPr>
              <a:endParaRPr lang="zh-TW" altLang="en-US" sz="1000"/>
            </a:p>
          </p:txBody>
        </p:sp>
        <p:sp>
          <p:nvSpPr>
            <p:cNvPr id="16" name="Oval 14"/>
            <p:cNvSpPr>
              <a:spLocks noChangeArrowheads="1"/>
            </p:cNvSpPr>
            <p:nvPr/>
          </p:nvSpPr>
          <p:spPr bwMode="gray">
            <a:xfrm>
              <a:off x="637" y="3182"/>
              <a:ext cx="933" cy="924"/>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17" name="Oval 15"/>
            <p:cNvSpPr>
              <a:spLocks noChangeArrowheads="1"/>
            </p:cNvSpPr>
            <p:nvPr/>
          </p:nvSpPr>
          <p:spPr bwMode="gray">
            <a:xfrm>
              <a:off x="638" y="3184"/>
              <a:ext cx="933" cy="924"/>
            </a:xfrm>
            <a:prstGeom prst="ellipse">
              <a:avLst/>
            </a:prstGeom>
            <a:gradFill rotWithShape="1">
              <a:gsLst>
                <a:gs pos="0">
                  <a:schemeClr val="folHlink">
                    <a:gamma/>
                    <a:shade val="63529"/>
                    <a:invGamma/>
                  </a:schemeClr>
                </a:gs>
                <a:gs pos="100000">
                  <a:schemeClr val="fo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18" name="Oval 16"/>
            <p:cNvSpPr>
              <a:spLocks noChangeArrowheads="1"/>
            </p:cNvSpPr>
            <p:nvPr/>
          </p:nvSpPr>
          <p:spPr bwMode="gray">
            <a:xfrm>
              <a:off x="684" y="3229"/>
              <a:ext cx="840" cy="83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grpSp>
          <p:nvGrpSpPr>
            <p:cNvPr id="19" name="Group 17"/>
            <p:cNvGrpSpPr>
              <a:grpSpLocks/>
            </p:cNvGrpSpPr>
            <p:nvPr/>
          </p:nvGrpSpPr>
          <p:grpSpPr bwMode="auto">
            <a:xfrm>
              <a:off x="697" y="3241"/>
              <a:ext cx="813" cy="805"/>
              <a:chOff x="4166" y="1706"/>
              <a:chExt cx="1252" cy="1252"/>
            </a:xfrm>
          </p:grpSpPr>
          <p:sp>
            <p:nvSpPr>
              <p:cNvPr id="38" name="Oval 18"/>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 name="Oval 19"/>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40" name="Oval 20"/>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41" name="Oval 21"/>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grpSp>
        <p:sp>
          <p:nvSpPr>
            <p:cNvPr id="20" name="Oval 22"/>
            <p:cNvSpPr>
              <a:spLocks noChangeArrowheads="1"/>
            </p:cNvSpPr>
            <p:nvPr/>
          </p:nvSpPr>
          <p:spPr bwMode="gray">
            <a:xfrm>
              <a:off x="2119" y="3116"/>
              <a:ext cx="1073" cy="1063"/>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eaLnBrk="1" hangingPunct="1">
                <a:defRPr/>
              </a:pPr>
              <a:endParaRPr lang="zh-TW" altLang="en-US" sz="1000"/>
            </a:p>
          </p:txBody>
        </p:sp>
        <p:sp>
          <p:nvSpPr>
            <p:cNvPr id="21" name="Oval 23"/>
            <p:cNvSpPr>
              <a:spLocks noChangeArrowheads="1"/>
            </p:cNvSpPr>
            <p:nvPr/>
          </p:nvSpPr>
          <p:spPr bwMode="gray">
            <a:xfrm>
              <a:off x="2119" y="3116"/>
              <a:ext cx="1073" cy="1063"/>
            </a:xfrm>
            <a:prstGeom prst="ellipse">
              <a:avLst/>
            </a:prstGeom>
            <a:gradFill rotWithShape="1">
              <a:gsLst>
                <a:gs pos="0">
                  <a:schemeClr val="accent1">
                    <a:alpha val="32001"/>
                  </a:schemeClr>
                </a:gs>
                <a:gs pos="100000">
                  <a:schemeClr val="accent1">
                    <a:gamma/>
                    <a:shade val="46275"/>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eaLnBrk="1" hangingPunct="1">
                <a:defRPr/>
              </a:pPr>
              <a:endParaRPr lang="zh-TW" altLang="en-US" sz="1000"/>
            </a:p>
          </p:txBody>
        </p:sp>
        <p:sp>
          <p:nvSpPr>
            <p:cNvPr id="22" name="Oval 24"/>
            <p:cNvSpPr>
              <a:spLocks noChangeArrowheads="1"/>
            </p:cNvSpPr>
            <p:nvPr/>
          </p:nvSpPr>
          <p:spPr bwMode="gray">
            <a:xfrm>
              <a:off x="2189" y="3186"/>
              <a:ext cx="933" cy="92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23" name="Oval 25"/>
            <p:cNvSpPr>
              <a:spLocks noChangeArrowheads="1"/>
            </p:cNvSpPr>
            <p:nvPr/>
          </p:nvSpPr>
          <p:spPr bwMode="gray">
            <a:xfrm>
              <a:off x="2190" y="3187"/>
              <a:ext cx="933" cy="924"/>
            </a:xfrm>
            <a:prstGeom prst="ellipse">
              <a:avLst/>
            </a:prstGeom>
            <a:gradFill rotWithShape="1">
              <a:gsLst>
                <a:gs pos="0">
                  <a:schemeClr val="accent1">
                    <a:gamma/>
                    <a:shade val="63529"/>
                    <a:invGamma/>
                  </a:schemeClr>
                </a:gs>
                <a:gs pos="100000">
                  <a:schemeClr val="accent1">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24" name="Oval 26"/>
            <p:cNvSpPr>
              <a:spLocks noChangeArrowheads="1"/>
            </p:cNvSpPr>
            <p:nvPr/>
          </p:nvSpPr>
          <p:spPr bwMode="gray">
            <a:xfrm>
              <a:off x="2235" y="3231"/>
              <a:ext cx="840" cy="83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grpSp>
          <p:nvGrpSpPr>
            <p:cNvPr id="25" name="Group 27"/>
            <p:cNvGrpSpPr>
              <a:grpSpLocks/>
            </p:cNvGrpSpPr>
            <p:nvPr/>
          </p:nvGrpSpPr>
          <p:grpSpPr bwMode="auto">
            <a:xfrm>
              <a:off x="2249" y="3241"/>
              <a:ext cx="813" cy="805"/>
              <a:chOff x="4166" y="1706"/>
              <a:chExt cx="1252" cy="1252"/>
            </a:xfrm>
          </p:grpSpPr>
          <p:sp>
            <p:nvSpPr>
              <p:cNvPr id="34" name="Oval 28"/>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5" name="Oval 29"/>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6" name="Oval 30"/>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7" name="Oval 31"/>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grpSp>
        <p:grpSp>
          <p:nvGrpSpPr>
            <p:cNvPr id="26" name="Group 32"/>
            <p:cNvGrpSpPr>
              <a:grpSpLocks/>
            </p:cNvGrpSpPr>
            <p:nvPr/>
          </p:nvGrpSpPr>
          <p:grpSpPr bwMode="auto">
            <a:xfrm>
              <a:off x="3805" y="3241"/>
              <a:ext cx="814" cy="805"/>
              <a:chOff x="4166" y="1706"/>
              <a:chExt cx="1252" cy="1252"/>
            </a:xfrm>
          </p:grpSpPr>
          <p:sp>
            <p:nvSpPr>
              <p:cNvPr id="30" name="Oval 33"/>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1" name="Oval 34"/>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2" name="Oval 35"/>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3" name="Oval 36"/>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grpSp>
        <p:sp>
          <p:nvSpPr>
            <p:cNvPr id="27" name="Text Box 37"/>
            <p:cNvSpPr txBox="1">
              <a:spLocks noChangeArrowheads="1"/>
            </p:cNvSpPr>
            <p:nvPr/>
          </p:nvSpPr>
          <p:spPr bwMode="gray">
            <a:xfrm>
              <a:off x="727" y="3571"/>
              <a:ext cx="7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適性發展</a:t>
              </a:r>
            </a:p>
          </p:txBody>
        </p:sp>
        <p:sp>
          <p:nvSpPr>
            <p:cNvPr id="28" name="Text Box 38"/>
            <p:cNvSpPr txBox="1">
              <a:spLocks noChangeArrowheads="1"/>
            </p:cNvSpPr>
            <p:nvPr/>
          </p:nvSpPr>
          <p:spPr bwMode="gray">
            <a:xfrm>
              <a:off x="2282" y="3571"/>
              <a:ext cx="7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適性入學</a:t>
              </a:r>
            </a:p>
          </p:txBody>
        </p:sp>
        <p:sp>
          <p:nvSpPr>
            <p:cNvPr id="29" name="Text Box 39"/>
            <p:cNvSpPr txBox="1">
              <a:spLocks noChangeArrowheads="1"/>
            </p:cNvSpPr>
            <p:nvPr/>
          </p:nvSpPr>
          <p:spPr bwMode="gray">
            <a:xfrm>
              <a:off x="3836" y="3571"/>
              <a:ext cx="7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適性揚才</a:t>
              </a:r>
              <a:endParaRPr lang="en-US" altLang="zh-TW" sz="2000" b="1" dirty="0">
                <a:solidFill>
                  <a:srgbClr val="0000FF"/>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527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0632" y="3543237"/>
            <a:ext cx="2353369" cy="2316014"/>
          </a:xfrm>
          <a:prstGeom prst="rect">
            <a:avLst/>
          </a:prstGeom>
        </p:spPr>
      </p:pic>
      <p:sp>
        <p:nvSpPr>
          <p:cNvPr id="22" name="TextBox 76"/>
          <p:cNvSpPr txBox="1"/>
          <p:nvPr/>
        </p:nvSpPr>
        <p:spPr>
          <a:xfrm>
            <a:off x="270199" y="3232774"/>
            <a:ext cx="754053" cy="700192"/>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4100" b="0" dirty="0">
                <a:solidFill>
                  <a:srgbClr val="886D27"/>
                </a:solidFill>
                <a:latin typeface="微软雅黑" panose="020B0503020204020204" pitchFamily="34" charset="-122"/>
                <a:ea typeface="微软雅黑" panose="020B0503020204020204" pitchFamily="34" charset="-122"/>
              </a:rPr>
              <a:t>04</a:t>
            </a:r>
            <a:endParaRPr lang="zh-CN" altLang="en-US" sz="4100" b="0" dirty="0">
              <a:solidFill>
                <a:srgbClr val="886D27"/>
              </a:solidFill>
              <a:latin typeface="微软雅黑" panose="020B0503020204020204" pitchFamily="34" charset="-122"/>
              <a:ea typeface="微软雅黑" panose="020B0503020204020204" pitchFamily="34" charset="-122"/>
            </a:endParaRPr>
          </a:p>
        </p:txBody>
      </p:sp>
      <p:sp>
        <p:nvSpPr>
          <p:cNvPr id="28" name="矩形 27"/>
          <p:cNvSpPr/>
          <p:nvPr/>
        </p:nvSpPr>
        <p:spPr>
          <a:xfrm>
            <a:off x="1357833" y="3759842"/>
            <a:ext cx="5245090" cy="346249"/>
          </a:xfrm>
          <a:prstGeom prst="rect">
            <a:avLst/>
          </a:prstGeom>
        </p:spPr>
        <p:txBody>
          <a:bodyPr wrap="none" lIns="68580" tIns="34290" rIns="68580" bIns="34290">
            <a:spAutoFit/>
          </a:bodyPr>
          <a:lstStyle/>
          <a:p>
            <a:pPr defTabSz="685800" fontAlgn="auto">
              <a:spcAft>
                <a:spcPts val="0"/>
              </a:spcAft>
            </a:pPr>
            <a:r>
              <a:rPr lang="en-US" altLang="zh-CN" b="0" dirty="0">
                <a:solidFill>
                  <a:prstClr val="black">
                    <a:lumMod val="65000"/>
                    <a:lumOff val="35000"/>
                  </a:prstClr>
                </a:solidFill>
                <a:latin typeface="微软雅黑" panose="020B0503020204020204" pitchFamily="34" charset="-122"/>
                <a:ea typeface="微软雅黑" panose="020B0503020204020204" pitchFamily="34" charset="-122"/>
              </a:rPr>
              <a:t>What should you do after I go to high school?</a:t>
            </a:r>
          </a:p>
        </p:txBody>
      </p:sp>
      <p:sp>
        <p:nvSpPr>
          <p:cNvPr id="29" name="TextBox 76"/>
          <p:cNvSpPr txBox="1"/>
          <p:nvPr/>
        </p:nvSpPr>
        <p:spPr>
          <a:xfrm>
            <a:off x="1214957" y="2969894"/>
            <a:ext cx="5485877" cy="684803"/>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b="0" dirty="0">
                <a:solidFill>
                  <a:srgbClr val="886D27"/>
                </a:solidFill>
                <a:latin typeface="微软雅黑" panose="020B0503020204020204" pitchFamily="34" charset="-122"/>
                <a:ea typeface="微软雅黑" panose="020B0503020204020204" pitchFamily="34" charset="-122"/>
              </a:rPr>
              <a:t>上高中該做什麼努力？</a:t>
            </a:r>
            <a:endParaRPr lang="zh-CN" altLang="en-US" sz="4000" b="0" dirty="0">
              <a:solidFill>
                <a:srgbClr val="886D27"/>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1125157" y="2987359"/>
            <a:ext cx="0" cy="1183328"/>
          </a:xfrm>
          <a:prstGeom prst="line">
            <a:avLst/>
          </a:prstGeom>
          <a:ln w="28575">
            <a:solidFill>
              <a:srgbClr val="886D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1296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76"/>
          <p:cNvSpPr txBox="1"/>
          <p:nvPr/>
        </p:nvSpPr>
        <p:spPr>
          <a:xfrm>
            <a:off x="650444" y="1060098"/>
            <a:ext cx="2749471" cy="400110"/>
          </a:xfrm>
          <a:prstGeom prst="rect">
            <a:avLst/>
          </a:prstGeom>
          <a:noFill/>
        </p:spPr>
        <p:txBody>
          <a:bodyPr wrap="none" rtlCol="0">
            <a:spAutoFit/>
          </a:bodyPr>
          <a:lstStyle/>
          <a:p>
            <a:pPr defTabSz="685800" fontAlgn="auto">
              <a:spcBef>
                <a:spcPts val="0"/>
              </a:spcBef>
              <a:spcAft>
                <a:spcPts val="0"/>
              </a:spcAft>
            </a:pPr>
            <a:r>
              <a:rPr lang="zh-TW" altLang="en-US" sz="2000" b="0" dirty="0">
                <a:solidFill>
                  <a:srgbClr val="BF8714"/>
                </a:solidFill>
                <a:latin typeface="微软雅黑" panose="020B0503020204020204" pitchFamily="34" charset="-122"/>
                <a:ea typeface="微软雅黑" panose="020B0503020204020204" pitchFamily="34" charset="-122"/>
              </a:rPr>
              <a:t>上高中該做什麼努力？</a:t>
            </a: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04</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pic>
        <p:nvPicPr>
          <p:cNvPr id="9"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354" t="8440" r="6203" b="10137"/>
          <a:stretch>
            <a:fillRect/>
          </a:stretch>
        </p:blipFill>
        <p:spPr>
          <a:xfrm>
            <a:off x="-33349" y="1802533"/>
            <a:ext cx="2960656" cy="3663550"/>
          </a:xfrm>
          <a:prstGeom prst="rect">
            <a:avLst/>
          </a:prstGeom>
        </p:spPr>
      </p:pic>
      <p:sp>
        <p:nvSpPr>
          <p:cNvPr id="10" name="矩形 9"/>
          <p:cNvSpPr>
            <a:spLocks noChangeArrowheads="1"/>
          </p:cNvSpPr>
          <p:nvPr/>
        </p:nvSpPr>
        <p:spPr bwMode="auto">
          <a:xfrm>
            <a:off x="423191" y="2320206"/>
            <a:ext cx="2078244" cy="273405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Aft>
                <a:spcPts val="0"/>
              </a:spcAft>
            </a:pPr>
            <a:endParaRPr lang="zh-CN" altLang="zh-CN" sz="900" b="0">
              <a:solidFill>
                <a:srgbClr val="FFFFFF"/>
              </a:solidFill>
              <a:latin typeface="华文细黑" panose="02010600040101010101" pitchFamily="2" charset="-122"/>
              <a:ea typeface="华文细黑" panose="02010600040101010101" pitchFamily="2" charset="-122"/>
              <a:sym typeface="宋体" panose="02010600030101010101" pitchFamily="2" charset="-122"/>
            </a:endParaRPr>
          </a:p>
        </p:txBody>
      </p:sp>
      <p:grpSp>
        <p:nvGrpSpPr>
          <p:cNvPr id="11" name="组合 10"/>
          <p:cNvGrpSpPr/>
          <p:nvPr/>
        </p:nvGrpSpPr>
        <p:grpSpPr>
          <a:xfrm flipH="1">
            <a:off x="2954700" y="2241845"/>
            <a:ext cx="556472" cy="493795"/>
            <a:chOff x="6350" y="1588"/>
            <a:chExt cx="1403350" cy="1182687"/>
          </a:xfrm>
          <a:solidFill>
            <a:srgbClr val="886D27"/>
          </a:solidFill>
        </p:grpSpPr>
        <p:sp>
          <p:nvSpPr>
            <p:cNvPr id="12" name="Freeform 5"/>
            <p:cNvSpPr/>
            <p:nvPr/>
          </p:nvSpPr>
          <p:spPr bwMode="auto">
            <a:xfrm>
              <a:off x="498475" y="1588"/>
              <a:ext cx="627063" cy="625475"/>
            </a:xfrm>
            <a:custGeom>
              <a:avLst/>
              <a:gdLst>
                <a:gd name="T0" fmla="*/ 163 w 166"/>
                <a:gd name="T1" fmla="*/ 30 h 165"/>
                <a:gd name="T2" fmla="*/ 134 w 166"/>
                <a:gd name="T3" fmla="*/ 1 h 165"/>
                <a:gd name="T4" fmla="*/ 127 w 166"/>
                <a:gd name="T5" fmla="*/ 0 h 165"/>
                <a:gd name="T6" fmla="*/ 99 w 166"/>
                <a:gd name="T7" fmla="*/ 0 h 165"/>
                <a:gd name="T8" fmla="*/ 94 w 166"/>
                <a:gd name="T9" fmla="*/ 2 h 165"/>
                <a:gd name="T10" fmla="*/ 3 w 166"/>
                <a:gd name="T11" fmla="*/ 93 h 165"/>
                <a:gd name="T12" fmla="*/ 3 w 166"/>
                <a:gd name="T13" fmla="*/ 105 h 165"/>
                <a:gd name="T14" fmla="*/ 9 w 166"/>
                <a:gd name="T15" fmla="*/ 107 h 165"/>
                <a:gd name="T16" fmla="*/ 15 w 166"/>
                <a:gd name="T17" fmla="*/ 104 h 165"/>
                <a:gd name="T18" fmla="*/ 104 w 166"/>
                <a:gd name="T19" fmla="*/ 15 h 165"/>
                <a:gd name="T20" fmla="*/ 125 w 166"/>
                <a:gd name="T21" fmla="*/ 15 h 165"/>
                <a:gd name="T22" fmla="*/ 126 w 166"/>
                <a:gd name="T23" fmla="*/ 16 h 165"/>
                <a:gd name="T24" fmla="*/ 125 w 166"/>
                <a:gd name="T25" fmla="*/ 17 h 165"/>
                <a:gd name="T26" fmla="*/ 25 w 166"/>
                <a:gd name="T27" fmla="*/ 117 h 165"/>
                <a:gd name="T28" fmla="*/ 25 w 166"/>
                <a:gd name="T29" fmla="*/ 123 h 165"/>
                <a:gd name="T30" fmla="*/ 29 w 166"/>
                <a:gd name="T31" fmla="*/ 124 h 165"/>
                <a:gd name="T32" fmla="*/ 32 w 166"/>
                <a:gd name="T33" fmla="*/ 123 h 165"/>
                <a:gd name="T34" fmla="*/ 131 w 166"/>
                <a:gd name="T35" fmla="*/ 23 h 165"/>
                <a:gd name="T36" fmla="*/ 132 w 166"/>
                <a:gd name="T37" fmla="*/ 23 h 165"/>
                <a:gd name="T38" fmla="*/ 143 w 166"/>
                <a:gd name="T39" fmla="*/ 34 h 165"/>
                <a:gd name="T40" fmla="*/ 142 w 166"/>
                <a:gd name="T41" fmla="*/ 34 h 165"/>
                <a:gd name="T42" fmla="*/ 42 w 166"/>
                <a:gd name="T43" fmla="*/ 134 h 165"/>
                <a:gd name="T44" fmla="*/ 42 w 166"/>
                <a:gd name="T45" fmla="*/ 140 h 165"/>
                <a:gd name="T46" fmla="*/ 45 w 166"/>
                <a:gd name="T47" fmla="*/ 141 h 165"/>
                <a:gd name="T48" fmla="*/ 49 w 166"/>
                <a:gd name="T49" fmla="*/ 140 h 165"/>
                <a:gd name="T50" fmla="*/ 148 w 166"/>
                <a:gd name="T51" fmla="*/ 40 h 165"/>
                <a:gd name="T52" fmla="*/ 149 w 166"/>
                <a:gd name="T53" fmla="*/ 40 h 165"/>
                <a:gd name="T54" fmla="*/ 151 w 166"/>
                <a:gd name="T55" fmla="*/ 41 h 165"/>
                <a:gd name="T56" fmla="*/ 151 w 166"/>
                <a:gd name="T57" fmla="*/ 61 h 165"/>
                <a:gd name="T58" fmla="*/ 61 w 166"/>
                <a:gd name="T59" fmla="*/ 150 h 165"/>
                <a:gd name="T60" fmla="*/ 61 w 166"/>
                <a:gd name="T61" fmla="*/ 162 h 165"/>
                <a:gd name="T62" fmla="*/ 67 w 166"/>
                <a:gd name="T63" fmla="*/ 165 h 165"/>
                <a:gd name="T64" fmla="*/ 73 w 166"/>
                <a:gd name="T65" fmla="*/ 162 h 165"/>
                <a:gd name="T66" fmla="*/ 164 w 166"/>
                <a:gd name="T67" fmla="*/ 71 h 165"/>
                <a:gd name="T68" fmla="*/ 164 w 166"/>
                <a:gd name="T69" fmla="*/ 71 h 165"/>
                <a:gd name="T70" fmla="*/ 166 w 166"/>
                <a:gd name="T71" fmla="*/ 65 h 165"/>
                <a:gd name="T72" fmla="*/ 166 w 166"/>
                <a:gd name="T73" fmla="*/ 37 h 165"/>
                <a:gd name="T74" fmla="*/ 163 w 166"/>
                <a:gd name="T75" fmla="*/ 3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 h="165">
                  <a:moveTo>
                    <a:pt x="163" y="30"/>
                  </a:moveTo>
                  <a:cubicBezTo>
                    <a:pt x="134" y="1"/>
                    <a:pt x="134" y="1"/>
                    <a:pt x="134" y="1"/>
                  </a:cubicBezTo>
                  <a:cubicBezTo>
                    <a:pt x="133" y="0"/>
                    <a:pt x="130" y="0"/>
                    <a:pt x="127" y="0"/>
                  </a:cubicBezTo>
                  <a:cubicBezTo>
                    <a:pt x="99" y="0"/>
                    <a:pt x="99" y="0"/>
                    <a:pt x="99" y="0"/>
                  </a:cubicBezTo>
                  <a:cubicBezTo>
                    <a:pt x="97" y="0"/>
                    <a:pt x="96" y="0"/>
                    <a:pt x="94" y="2"/>
                  </a:cubicBezTo>
                  <a:cubicBezTo>
                    <a:pt x="3" y="93"/>
                    <a:pt x="3" y="93"/>
                    <a:pt x="3" y="93"/>
                  </a:cubicBezTo>
                  <a:cubicBezTo>
                    <a:pt x="0" y="96"/>
                    <a:pt x="0" y="101"/>
                    <a:pt x="3" y="105"/>
                  </a:cubicBezTo>
                  <a:cubicBezTo>
                    <a:pt x="5" y="106"/>
                    <a:pt x="7" y="107"/>
                    <a:pt x="9" y="107"/>
                  </a:cubicBezTo>
                  <a:cubicBezTo>
                    <a:pt x="11" y="107"/>
                    <a:pt x="14" y="106"/>
                    <a:pt x="15" y="104"/>
                  </a:cubicBezTo>
                  <a:cubicBezTo>
                    <a:pt x="104" y="15"/>
                    <a:pt x="104" y="15"/>
                    <a:pt x="104" y="15"/>
                  </a:cubicBezTo>
                  <a:cubicBezTo>
                    <a:pt x="125" y="15"/>
                    <a:pt x="125" y="15"/>
                    <a:pt x="125" y="15"/>
                  </a:cubicBezTo>
                  <a:cubicBezTo>
                    <a:pt x="126" y="16"/>
                    <a:pt x="126" y="16"/>
                    <a:pt x="126" y="16"/>
                  </a:cubicBezTo>
                  <a:cubicBezTo>
                    <a:pt x="125" y="17"/>
                    <a:pt x="125" y="17"/>
                    <a:pt x="125" y="17"/>
                  </a:cubicBezTo>
                  <a:cubicBezTo>
                    <a:pt x="25" y="117"/>
                    <a:pt x="25" y="117"/>
                    <a:pt x="25" y="117"/>
                  </a:cubicBezTo>
                  <a:cubicBezTo>
                    <a:pt x="24" y="118"/>
                    <a:pt x="24" y="121"/>
                    <a:pt x="25" y="123"/>
                  </a:cubicBezTo>
                  <a:cubicBezTo>
                    <a:pt x="26" y="124"/>
                    <a:pt x="27" y="124"/>
                    <a:pt x="29" y="124"/>
                  </a:cubicBezTo>
                  <a:cubicBezTo>
                    <a:pt x="30" y="124"/>
                    <a:pt x="31" y="124"/>
                    <a:pt x="32" y="123"/>
                  </a:cubicBezTo>
                  <a:cubicBezTo>
                    <a:pt x="131" y="23"/>
                    <a:pt x="131" y="23"/>
                    <a:pt x="131" y="23"/>
                  </a:cubicBezTo>
                  <a:cubicBezTo>
                    <a:pt x="131" y="23"/>
                    <a:pt x="131" y="23"/>
                    <a:pt x="132" y="23"/>
                  </a:cubicBezTo>
                  <a:cubicBezTo>
                    <a:pt x="143" y="34"/>
                    <a:pt x="143" y="34"/>
                    <a:pt x="143" y="34"/>
                  </a:cubicBezTo>
                  <a:cubicBezTo>
                    <a:pt x="142" y="34"/>
                    <a:pt x="142" y="34"/>
                    <a:pt x="142" y="34"/>
                  </a:cubicBezTo>
                  <a:cubicBezTo>
                    <a:pt x="42" y="134"/>
                    <a:pt x="42" y="134"/>
                    <a:pt x="42" y="134"/>
                  </a:cubicBezTo>
                  <a:cubicBezTo>
                    <a:pt x="41" y="135"/>
                    <a:pt x="41" y="138"/>
                    <a:pt x="42" y="140"/>
                  </a:cubicBezTo>
                  <a:cubicBezTo>
                    <a:pt x="43" y="141"/>
                    <a:pt x="44" y="141"/>
                    <a:pt x="45" y="141"/>
                  </a:cubicBezTo>
                  <a:cubicBezTo>
                    <a:pt x="47" y="141"/>
                    <a:pt x="48" y="141"/>
                    <a:pt x="49" y="140"/>
                  </a:cubicBezTo>
                  <a:cubicBezTo>
                    <a:pt x="148" y="40"/>
                    <a:pt x="148" y="40"/>
                    <a:pt x="148" y="40"/>
                  </a:cubicBezTo>
                  <a:cubicBezTo>
                    <a:pt x="148" y="40"/>
                    <a:pt x="149" y="40"/>
                    <a:pt x="149" y="40"/>
                  </a:cubicBezTo>
                  <a:cubicBezTo>
                    <a:pt x="151" y="41"/>
                    <a:pt x="151" y="41"/>
                    <a:pt x="151" y="41"/>
                  </a:cubicBezTo>
                  <a:cubicBezTo>
                    <a:pt x="151" y="61"/>
                    <a:pt x="151" y="61"/>
                    <a:pt x="151" y="61"/>
                  </a:cubicBezTo>
                  <a:cubicBezTo>
                    <a:pt x="61" y="150"/>
                    <a:pt x="61" y="150"/>
                    <a:pt x="61" y="150"/>
                  </a:cubicBezTo>
                  <a:cubicBezTo>
                    <a:pt x="58" y="153"/>
                    <a:pt x="58" y="159"/>
                    <a:pt x="61" y="162"/>
                  </a:cubicBezTo>
                  <a:cubicBezTo>
                    <a:pt x="63" y="164"/>
                    <a:pt x="65" y="165"/>
                    <a:pt x="67" y="165"/>
                  </a:cubicBezTo>
                  <a:cubicBezTo>
                    <a:pt x="69" y="165"/>
                    <a:pt x="71" y="164"/>
                    <a:pt x="73" y="162"/>
                  </a:cubicBezTo>
                  <a:cubicBezTo>
                    <a:pt x="164" y="71"/>
                    <a:pt x="164" y="71"/>
                    <a:pt x="164" y="71"/>
                  </a:cubicBezTo>
                  <a:cubicBezTo>
                    <a:pt x="164" y="71"/>
                    <a:pt x="164" y="71"/>
                    <a:pt x="164" y="71"/>
                  </a:cubicBezTo>
                  <a:cubicBezTo>
                    <a:pt x="166" y="69"/>
                    <a:pt x="166" y="67"/>
                    <a:pt x="166" y="65"/>
                  </a:cubicBezTo>
                  <a:cubicBezTo>
                    <a:pt x="166" y="37"/>
                    <a:pt x="166" y="37"/>
                    <a:pt x="166" y="37"/>
                  </a:cubicBezTo>
                  <a:cubicBezTo>
                    <a:pt x="166" y="34"/>
                    <a:pt x="165" y="32"/>
                    <a:pt x="16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13" name="Freeform 6"/>
            <p:cNvSpPr/>
            <p:nvPr/>
          </p:nvSpPr>
          <p:spPr bwMode="auto">
            <a:xfrm>
              <a:off x="6350" y="214313"/>
              <a:ext cx="1403350" cy="969962"/>
            </a:xfrm>
            <a:custGeom>
              <a:avLst/>
              <a:gdLst>
                <a:gd name="T0" fmla="*/ 346 w 371"/>
                <a:gd name="T1" fmla="*/ 209 h 256"/>
                <a:gd name="T2" fmla="*/ 346 w 371"/>
                <a:gd name="T3" fmla="*/ 25 h 256"/>
                <a:gd name="T4" fmla="*/ 321 w 371"/>
                <a:gd name="T5" fmla="*/ 0 h 256"/>
                <a:gd name="T6" fmla="*/ 309 w 371"/>
                <a:gd name="T7" fmla="*/ 0 h 256"/>
                <a:gd name="T8" fmla="*/ 309 w 371"/>
                <a:gd name="T9" fmla="*/ 9 h 256"/>
                <a:gd name="T10" fmla="*/ 309 w 371"/>
                <a:gd name="T11" fmla="*/ 12 h 256"/>
                <a:gd name="T12" fmla="*/ 321 w 371"/>
                <a:gd name="T13" fmla="*/ 12 h 256"/>
                <a:gd name="T14" fmla="*/ 334 w 371"/>
                <a:gd name="T15" fmla="*/ 25 h 256"/>
                <a:gd name="T16" fmla="*/ 334 w 371"/>
                <a:gd name="T17" fmla="*/ 209 h 256"/>
                <a:gd name="T18" fmla="*/ 231 w 371"/>
                <a:gd name="T19" fmla="*/ 209 h 256"/>
                <a:gd name="T20" fmla="*/ 231 w 371"/>
                <a:gd name="T21" fmla="*/ 212 h 256"/>
                <a:gd name="T22" fmla="*/ 218 w 371"/>
                <a:gd name="T23" fmla="*/ 225 h 256"/>
                <a:gd name="T24" fmla="*/ 150 w 371"/>
                <a:gd name="T25" fmla="*/ 225 h 256"/>
                <a:gd name="T26" fmla="*/ 137 w 371"/>
                <a:gd name="T27" fmla="*/ 212 h 256"/>
                <a:gd name="T28" fmla="*/ 137 w 371"/>
                <a:gd name="T29" fmla="*/ 209 h 256"/>
                <a:gd name="T30" fmla="*/ 40 w 371"/>
                <a:gd name="T31" fmla="*/ 209 h 256"/>
                <a:gd name="T32" fmla="*/ 40 w 371"/>
                <a:gd name="T33" fmla="*/ 25 h 256"/>
                <a:gd name="T34" fmla="*/ 53 w 371"/>
                <a:gd name="T35" fmla="*/ 12 h 256"/>
                <a:gd name="T36" fmla="*/ 140 w 371"/>
                <a:gd name="T37" fmla="*/ 12 h 256"/>
                <a:gd name="T38" fmla="*/ 152 w 371"/>
                <a:gd name="T39" fmla="*/ 0 h 256"/>
                <a:gd name="T40" fmla="*/ 53 w 371"/>
                <a:gd name="T41" fmla="*/ 0 h 256"/>
                <a:gd name="T42" fmla="*/ 28 w 371"/>
                <a:gd name="T43" fmla="*/ 25 h 256"/>
                <a:gd name="T44" fmla="*/ 28 w 371"/>
                <a:gd name="T45" fmla="*/ 209 h 256"/>
                <a:gd name="T46" fmla="*/ 0 w 371"/>
                <a:gd name="T47" fmla="*/ 209 h 256"/>
                <a:gd name="T48" fmla="*/ 0 w 371"/>
                <a:gd name="T49" fmla="*/ 231 h 256"/>
                <a:gd name="T50" fmla="*/ 25 w 371"/>
                <a:gd name="T51" fmla="*/ 256 h 256"/>
                <a:gd name="T52" fmla="*/ 346 w 371"/>
                <a:gd name="T53" fmla="*/ 256 h 256"/>
                <a:gd name="T54" fmla="*/ 371 w 371"/>
                <a:gd name="T55" fmla="*/ 231 h 256"/>
                <a:gd name="T56" fmla="*/ 371 w 371"/>
                <a:gd name="T57" fmla="*/ 209 h 256"/>
                <a:gd name="T58" fmla="*/ 346 w 371"/>
                <a:gd name="T59" fmla="*/ 20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1" h="256">
                  <a:moveTo>
                    <a:pt x="346" y="209"/>
                  </a:moveTo>
                  <a:cubicBezTo>
                    <a:pt x="346" y="25"/>
                    <a:pt x="346" y="25"/>
                    <a:pt x="346" y="25"/>
                  </a:cubicBezTo>
                  <a:cubicBezTo>
                    <a:pt x="346" y="11"/>
                    <a:pt x="335" y="0"/>
                    <a:pt x="321" y="0"/>
                  </a:cubicBezTo>
                  <a:cubicBezTo>
                    <a:pt x="309" y="0"/>
                    <a:pt x="309" y="0"/>
                    <a:pt x="309" y="0"/>
                  </a:cubicBezTo>
                  <a:cubicBezTo>
                    <a:pt x="309" y="9"/>
                    <a:pt x="309" y="9"/>
                    <a:pt x="309" y="9"/>
                  </a:cubicBezTo>
                  <a:cubicBezTo>
                    <a:pt x="309" y="10"/>
                    <a:pt x="309" y="11"/>
                    <a:pt x="309" y="12"/>
                  </a:cubicBezTo>
                  <a:cubicBezTo>
                    <a:pt x="321" y="12"/>
                    <a:pt x="321" y="12"/>
                    <a:pt x="321" y="12"/>
                  </a:cubicBezTo>
                  <a:cubicBezTo>
                    <a:pt x="328" y="12"/>
                    <a:pt x="334" y="18"/>
                    <a:pt x="334" y="25"/>
                  </a:cubicBezTo>
                  <a:cubicBezTo>
                    <a:pt x="334" y="209"/>
                    <a:pt x="334" y="209"/>
                    <a:pt x="334" y="209"/>
                  </a:cubicBezTo>
                  <a:cubicBezTo>
                    <a:pt x="231" y="209"/>
                    <a:pt x="231" y="209"/>
                    <a:pt x="231" y="209"/>
                  </a:cubicBezTo>
                  <a:cubicBezTo>
                    <a:pt x="231" y="212"/>
                    <a:pt x="231" y="212"/>
                    <a:pt x="231" y="212"/>
                  </a:cubicBezTo>
                  <a:cubicBezTo>
                    <a:pt x="231" y="219"/>
                    <a:pt x="225" y="225"/>
                    <a:pt x="218" y="225"/>
                  </a:cubicBezTo>
                  <a:cubicBezTo>
                    <a:pt x="150" y="225"/>
                    <a:pt x="150" y="225"/>
                    <a:pt x="150" y="225"/>
                  </a:cubicBezTo>
                  <a:cubicBezTo>
                    <a:pt x="143" y="225"/>
                    <a:pt x="137" y="219"/>
                    <a:pt x="137" y="212"/>
                  </a:cubicBezTo>
                  <a:cubicBezTo>
                    <a:pt x="137" y="209"/>
                    <a:pt x="137" y="209"/>
                    <a:pt x="137" y="209"/>
                  </a:cubicBezTo>
                  <a:cubicBezTo>
                    <a:pt x="40" y="209"/>
                    <a:pt x="40" y="209"/>
                    <a:pt x="40" y="209"/>
                  </a:cubicBezTo>
                  <a:cubicBezTo>
                    <a:pt x="40" y="25"/>
                    <a:pt x="40" y="25"/>
                    <a:pt x="40" y="25"/>
                  </a:cubicBezTo>
                  <a:cubicBezTo>
                    <a:pt x="40" y="18"/>
                    <a:pt x="46" y="12"/>
                    <a:pt x="53" y="12"/>
                  </a:cubicBezTo>
                  <a:cubicBezTo>
                    <a:pt x="140" y="12"/>
                    <a:pt x="140" y="12"/>
                    <a:pt x="140" y="12"/>
                  </a:cubicBezTo>
                  <a:cubicBezTo>
                    <a:pt x="152" y="0"/>
                    <a:pt x="152" y="0"/>
                    <a:pt x="152" y="0"/>
                  </a:cubicBezTo>
                  <a:cubicBezTo>
                    <a:pt x="53" y="0"/>
                    <a:pt x="53" y="0"/>
                    <a:pt x="53" y="0"/>
                  </a:cubicBezTo>
                  <a:cubicBezTo>
                    <a:pt x="39" y="0"/>
                    <a:pt x="28" y="11"/>
                    <a:pt x="28" y="25"/>
                  </a:cubicBezTo>
                  <a:cubicBezTo>
                    <a:pt x="28" y="209"/>
                    <a:pt x="28" y="209"/>
                    <a:pt x="28" y="209"/>
                  </a:cubicBezTo>
                  <a:cubicBezTo>
                    <a:pt x="0" y="209"/>
                    <a:pt x="0" y="209"/>
                    <a:pt x="0" y="209"/>
                  </a:cubicBezTo>
                  <a:cubicBezTo>
                    <a:pt x="0" y="231"/>
                    <a:pt x="0" y="231"/>
                    <a:pt x="0" y="231"/>
                  </a:cubicBezTo>
                  <a:cubicBezTo>
                    <a:pt x="0" y="245"/>
                    <a:pt x="11" y="256"/>
                    <a:pt x="25" y="256"/>
                  </a:cubicBezTo>
                  <a:cubicBezTo>
                    <a:pt x="346" y="256"/>
                    <a:pt x="346" y="256"/>
                    <a:pt x="346" y="256"/>
                  </a:cubicBezTo>
                  <a:cubicBezTo>
                    <a:pt x="360" y="256"/>
                    <a:pt x="371" y="245"/>
                    <a:pt x="371" y="231"/>
                  </a:cubicBezTo>
                  <a:cubicBezTo>
                    <a:pt x="371" y="209"/>
                    <a:pt x="371" y="209"/>
                    <a:pt x="371" y="209"/>
                  </a:cubicBezTo>
                  <a:lnTo>
                    <a:pt x="346"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14" name="Freeform 7"/>
            <p:cNvSpPr/>
            <p:nvPr/>
          </p:nvSpPr>
          <p:spPr bwMode="auto">
            <a:xfrm>
              <a:off x="369888" y="411163"/>
              <a:ext cx="339725" cy="333375"/>
            </a:xfrm>
            <a:custGeom>
              <a:avLst/>
              <a:gdLst>
                <a:gd name="T0" fmla="*/ 88 w 90"/>
                <a:gd name="T1" fmla="*/ 59 h 88"/>
                <a:gd name="T2" fmla="*/ 78 w 90"/>
                <a:gd name="T3" fmla="*/ 53 h 88"/>
                <a:gd name="T4" fmla="*/ 40 w 90"/>
                <a:gd name="T5" fmla="*/ 63 h 88"/>
                <a:gd name="T6" fmla="*/ 39 w 90"/>
                <a:gd name="T7" fmla="*/ 61 h 88"/>
                <a:gd name="T8" fmla="*/ 27 w 90"/>
                <a:gd name="T9" fmla="*/ 48 h 88"/>
                <a:gd name="T10" fmla="*/ 37 w 90"/>
                <a:gd name="T11" fmla="*/ 12 h 88"/>
                <a:gd name="T12" fmla="*/ 31 w 90"/>
                <a:gd name="T13" fmla="*/ 2 h 88"/>
                <a:gd name="T14" fmla="*/ 21 w 90"/>
                <a:gd name="T15" fmla="*/ 7 h 88"/>
                <a:gd name="T16" fmla="*/ 0 w 90"/>
                <a:gd name="T17" fmla="*/ 77 h 88"/>
                <a:gd name="T18" fmla="*/ 0 w 90"/>
                <a:gd name="T19" fmla="*/ 78 h 88"/>
                <a:gd name="T20" fmla="*/ 0 w 90"/>
                <a:gd name="T21" fmla="*/ 82 h 88"/>
                <a:gd name="T22" fmla="*/ 9 w 90"/>
                <a:gd name="T23" fmla="*/ 88 h 88"/>
                <a:gd name="T24" fmla="*/ 11 w 90"/>
                <a:gd name="T25" fmla="*/ 88 h 88"/>
                <a:gd name="T26" fmla="*/ 82 w 90"/>
                <a:gd name="T27" fmla="*/ 70 h 88"/>
                <a:gd name="T28" fmla="*/ 88 w 90"/>
                <a:gd name="T29"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88">
                  <a:moveTo>
                    <a:pt x="88" y="59"/>
                  </a:moveTo>
                  <a:cubicBezTo>
                    <a:pt x="87" y="55"/>
                    <a:pt x="83" y="52"/>
                    <a:pt x="78" y="53"/>
                  </a:cubicBezTo>
                  <a:cubicBezTo>
                    <a:pt x="40" y="63"/>
                    <a:pt x="40" y="63"/>
                    <a:pt x="40" y="63"/>
                  </a:cubicBezTo>
                  <a:cubicBezTo>
                    <a:pt x="40" y="62"/>
                    <a:pt x="39" y="61"/>
                    <a:pt x="39" y="61"/>
                  </a:cubicBezTo>
                  <a:cubicBezTo>
                    <a:pt x="27" y="48"/>
                    <a:pt x="27" y="48"/>
                    <a:pt x="27" y="48"/>
                  </a:cubicBezTo>
                  <a:cubicBezTo>
                    <a:pt x="37" y="12"/>
                    <a:pt x="37" y="12"/>
                    <a:pt x="37" y="12"/>
                  </a:cubicBezTo>
                  <a:cubicBezTo>
                    <a:pt x="38" y="8"/>
                    <a:pt x="36" y="3"/>
                    <a:pt x="31" y="2"/>
                  </a:cubicBezTo>
                  <a:cubicBezTo>
                    <a:pt x="27" y="0"/>
                    <a:pt x="22" y="3"/>
                    <a:pt x="21" y="7"/>
                  </a:cubicBezTo>
                  <a:cubicBezTo>
                    <a:pt x="0" y="77"/>
                    <a:pt x="0" y="77"/>
                    <a:pt x="0" y="77"/>
                  </a:cubicBezTo>
                  <a:cubicBezTo>
                    <a:pt x="0" y="77"/>
                    <a:pt x="0" y="78"/>
                    <a:pt x="0" y="78"/>
                  </a:cubicBezTo>
                  <a:cubicBezTo>
                    <a:pt x="0" y="79"/>
                    <a:pt x="0" y="80"/>
                    <a:pt x="0" y="82"/>
                  </a:cubicBezTo>
                  <a:cubicBezTo>
                    <a:pt x="1" y="85"/>
                    <a:pt x="5" y="88"/>
                    <a:pt x="9" y="88"/>
                  </a:cubicBezTo>
                  <a:cubicBezTo>
                    <a:pt x="9" y="88"/>
                    <a:pt x="10" y="88"/>
                    <a:pt x="11" y="88"/>
                  </a:cubicBezTo>
                  <a:cubicBezTo>
                    <a:pt x="82" y="70"/>
                    <a:pt x="82" y="70"/>
                    <a:pt x="82" y="70"/>
                  </a:cubicBezTo>
                  <a:cubicBezTo>
                    <a:pt x="87" y="68"/>
                    <a:pt x="90" y="64"/>
                    <a:pt x="88"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grpSp>
      <p:sp>
        <p:nvSpPr>
          <p:cNvPr id="15" name="TextBox 76"/>
          <p:cNvSpPr txBox="1"/>
          <p:nvPr/>
        </p:nvSpPr>
        <p:spPr>
          <a:xfrm>
            <a:off x="3523226" y="2203157"/>
            <a:ext cx="5444311" cy="530915"/>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3000" b="0" dirty="0">
                <a:solidFill>
                  <a:srgbClr val="886D27"/>
                </a:solidFill>
                <a:latin typeface="微软雅黑" panose="020B0503020204020204" pitchFamily="34" charset="-122"/>
                <a:ea typeface="微软雅黑" panose="020B0503020204020204" pitchFamily="34" charset="-122"/>
              </a:rPr>
              <a:t>參加學校特色活動，探索興趣</a:t>
            </a:r>
            <a:endParaRPr lang="zh-CN" altLang="en-US" sz="3000" b="0" u="sng" dirty="0">
              <a:solidFill>
                <a:srgbClr val="886D27"/>
              </a:solidFill>
              <a:latin typeface="微软雅黑" panose="020B0503020204020204" pitchFamily="34" charset="-122"/>
              <a:ea typeface="微软雅黑" panose="020B0503020204020204" pitchFamily="34" charset="-122"/>
            </a:endParaRPr>
          </a:p>
        </p:txBody>
      </p:sp>
      <p:sp>
        <p:nvSpPr>
          <p:cNvPr id="17" name="Freeform 54"/>
          <p:cNvSpPr>
            <a:spLocks noEditPoints="1"/>
          </p:cNvSpPr>
          <p:nvPr/>
        </p:nvSpPr>
        <p:spPr bwMode="auto">
          <a:xfrm>
            <a:off x="2954699" y="3370650"/>
            <a:ext cx="558000" cy="493200"/>
          </a:xfrm>
          <a:custGeom>
            <a:avLst/>
            <a:gdLst>
              <a:gd name="T0" fmla="*/ 126 w 175"/>
              <a:gd name="T1" fmla="*/ 34 h 178"/>
              <a:gd name="T2" fmla="*/ 53 w 175"/>
              <a:gd name="T3" fmla="*/ 28 h 178"/>
              <a:gd name="T4" fmla="*/ 11 w 175"/>
              <a:gd name="T5" fmla="*/ 44 h 178"/>
              <a:gd name="T6" fmla="*/ 0 w 175"/>
              <a:gd name="T7" fmla="*/ 57 h 178"/>
              <a:gd name="T8" fmla="*/ 14 w 175"/>
              <a:gd name="T9" fmla="*/ 83 h 178"/>
              <a:gd name="T10" fmla="*/ 50 w 175"/>
              <a:gd name="T11" fmla="*/ 145 h 178"/>
              <a:gd name="T12" fmla="*/ 62 w 175"/>
              <a:gd name="T13" fmla="*/ 167 h 178"/>
              <a:gd name="T14" fmla="*/ 79 w 175"/>
              <a:gd name="T15" fmla="*/ 176 h 178"/>
              <a:gd name="T16" fmla="*/ 123 w 175"/>
              <a:gd name="T17" fmla="*/ 151 h 178"/>
              <a:gd name="T18" fmla="*/ 164 w 175"/>
              <a:gd name="T19" fmla="*/ 134 h 178"/>
              <a:gd name="T20" fmla="*/ 171 w 175"/>
              <a:gd name="T21" fmla="*/ 57 h 178"/>
              <a:gd name="T22" fmla="*/ 158 w 175"/>
              <a:gd name="T23" fmla="*/ 89 h 178"/>
              <a:gd name="T24" fmla="*/ 159 w 175"/>
              <a:gd name="T25" fmla="*/ 79 h 178"/>
              <a:gd name="T26" fmla="*/ 142 w 175"/>
              <a:gd name="T27" fmla="*/ 70 h 178"/>
              <a:gd name="T28" fmla="*/ 129 w 175"/>
              <a:gd name="T29" fmla="*/ 40 h 178"/>
              <a:gd name="T30" fmla="*/ 154 w 175"/>
              <a:gd name="T31" fmla="*/ 94 h 178"/>
              <a:gd name="T32" fmla="*/ 154 w 175"/>
              <a:gd name="T33" fmla="*/ 95 h 178"/>
              <a:gd name="T34" fmla="*/ 136 w 175"/>
              <a:gd name="T35" fmla="*/ 89 h 178"/>
              <a:gd name="T36" fmla="*/ 138 w 175"/>
              <a:gd name="T37" fmla="*/ 75 h 178"/>
              <a:gd name="T38" fmla="*/ 148 w 175"/>
              <a:gd name="T39" fmla="*/ 90 h 178"/>
              <a:gd name="T40" fmla="*/ 154 w 175"/>
              <a:gd name="T41" fmla="*/ 94 h 178"/>
              <a:gd name="T42" fmla="*/ 113 w 175"/>
              <a:gd name="T43" fmla="*/ 47 h 178"/>
              <a:gd name="T44" fmla="*/ 122 w 175"/>
              <a:gd name="T45" fmla="*/ 40 h 178"/>
              <a:gd name="T46" fmla="*/ 88 w 175"/>
              <a:gd name="T47" fmla="*/ 7 h 178"/>
              <a:gd name="T48" fmla="*/ 92 w 175"/>
              <a:gd name="T49" fmla="*/ 37 h 178"/>
              <a:gd name="T50" fmla="*/ 88 w 175"/>
              <a:gd name="T51" fmla="*/ 7 h 178"/>
              <a:gd name="T52" fmla="*/ 82 w 175"/>
              <a:gd name="T53" fmla="*/ 40 h 178"/>
              <a:gd name="T54" fmla="*/ 50 w 175"/>
              <a:gd name="T55" fmla="*/ 54 h 178"/>
              <a:gd name="T56" fmla="*/ 48 w 175"/>
              <a:gd name="T57" fmla="*/ 34 h 178"/>
              <a:gd name="T58" fmla="*/ 42 w 175"/>
              <a:gd name="T59" fmla="*/ 58 h 178"/>
              <a:gd name="T60" fmla="*/ 15 w 175"/>
              <a:gd name="T61" fmla="*/ 67 h 178"/>
              <a:gd name="T62" fmla="*/ 17 w 175"/>
              <a:gd name="T63" fmla="*/ 48 h 178"/>
              <a:gd name="T64" fmla="*/ 48 w 175"/>
              <a:gd name="T65" fmla="*/ 34 h 178"/>
              <a:gd name="T66" fmla="*/ 22 w 175"/>
              <a:gd name="T67" fmla="*/ 84 h 178"/>
              <a:gd name="T68" fmla="*/ 22 w 175"/>
              <a:gd name="T69" fmla="*/ 83 h 178"/>
              <a:gd name="T70" fmla="*/ 39 w 175"/>
              <a:gd name="T71" fmla="*/ 89 h 178"/>
              <a:gd name="T72" fmla="*/ 11 w 175"/>
              <a:gd name="T73" fmla="*/ 119 h 178"/>
              <a:gd name="T74" fmla="*/ 42 w 175"/>
              <a:gd name="T75" fmla="*/ 116 h 178"/>
              <a:gd name="T76" fmla="*/ 11 w 175"/>
              <a:gd name="T77" fmla="*/ 119 h 178"/>
              <a:gd name="T78" fmla="*/ 48 w 175"/>
              <a:gd name="T79" fmla="*/ 62 h 178"/>
              <a:gd name="T80" fmla="*/ 92 w 175"/>
              <a:gd name="T81" fmla="*/ 44 h 178"/>
              <a:gd name="T82" fmla="*/ 128 w 175"/>
              <a:gd name="T83" fmla="*/ 66 h 178"/>
              <a:gd name="T84" fmla="*/ 128 w 175"/>
              <a:gd name="T85" fmla="*/ 116 h 178"/>
              <a:gd name="T86" fmla="*/ 84 w 175"/>
              <a:gd name="T87" fmla="*/ 134 h 178"/>
              <a:gd name="T88" fmla="*/ 48 w 175"/>
              <a:gd name="T89" fmla="*/ 112 h 178"/>
              <a:gd name="T90" fmla="*/ 49 w 175"/>
              <a:gd name="T91" fmla="*/ 122 h 178"/>
              <a:gd name="T92" fmla="*/ 74 w 175"/>
              <a:gd name="T93" fmla="*/ 137 h 178"/>
              <a:gd name="T94" fmla="*/ 49 w 175"/>
              <a:gd name="T95" fmla="*/ 122 h 178"/>
              <a:gd name="T96" fmla="*/ 83 w 175"/>
              <a:gd name="T97" fmla="*/ 171 h 178"/>
              <a:gd name="T98" fmla="*/ 73 w 175"/>
              <a:gd name="T99" fmla="*/ 156 h 178"/>
              <a:gd name="T100" fmla="*/ 57 w 175"/>
              <a:gd name="T101" fmla="*/ 145 h 178"/>
              <a:gd name="T102" fmla="*/ 116 w 175"/>
              <a:gd name="T103" fmla="*/ 150 h 178"/>
              <a:gd name="T104" fmla="*/ 119 w 175"/>
              <a:gd name="T105" fmla="*/ 144 h 178"/>
              <a:gd name="T106" fmla="*/ 105 w 175"/>
              <a:gd name="T107" fmla="*/ 134 h 178"/>
              <a:gd name="T108" fmla="*/ 119 w 175"/>
              <a:gd name="T109" fmla="*/ 144 h 178"/>
              <a:gd name="T110" fmla="*/ 128 w 175"/>
              <a:gd name="T111" fmla="*/ 144 h 178"/>
              <a:gd name="T112" fmla="*/ 133 w 175"/>
              <a:gd name="T113" fmla="*/ 120 h 178"/>
              <a:gd name="T114" fmla="*/ 159 w 175"/>
              <a:gd name="T115" fmla="*/ 1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8">
                <a:moveTo>
                  <a:pt x="171" y="57"/>
                </a:moveTo>
                <a:cubicBezTo>
                  <a:pt x="165" y="43"/>
                  <a:pt x="149" y="35"/>
                  <a:pt x="126" y="34"/>
                </a:cubicBezTo>
                <a:cubicBezTo>
                  <a:pt x="117" y="13"/>
                  <a:pt x="104" y="0"/>
                  <a:pt x="88" y="0"/>
                </a:cubicBezTo>
                <a:cubicBezTo>
                  <a:pt x="74" y="0"/>
                  <a:pt x="61" y="11"/>
                  <a:pt x="53" y="28"/>
                </a:cubicBezTo>
                <a:cubicBezTo>
                  <a:pt x="51" y="28"/>
                  <a:pt x="50" y="27"/>
                  <a:pt x="48" y="27"/>
                </a:cubicBezTo>
                <a:cubicBezTo>
                  <a:pt x="31" y="27"/>
                  <a:pt x="18" y="33"/>
                  <a:pt x="11" y="44"/>
                </a:cubicBezTo>
                <a:cubicBezTo>
                  <a:pt x="11" y="45"/>
                  <a:pt x="11" y="45"/>
                  <a:pt x="10" y="46"/>
                </a:cubicBezTo>
                <a:cubicBezTo>
                  <a:pt x="5" y="46"/>
                  <a:pt x="0" y="51"/>
                  <a:pt x="0" y="57"/>
                </a:cubicBezTo>
                <a:cubicBezTo>
                  <a:pt x="0" y="62"/>
                  <a:pt x="4" y="67"/>
                  <a:pt x="9" y="68"/>
                </a:cubicBezTo>
                <a:cubicBezTo>
                  <a:pt x="10" y="73"/>
                  <a:pt x="11" y="78"/>
                  <a:pt x="14" y="83"/>
                </a:cubicBezTo>
                <a:cubicBezTo>
                  <a:pt x="4" y="96"/>
                  <a:pt x="1" y="110"/>
                  <a:pt x="5" y="121"/>
                </a:cubicBezTo>
                <a:cubicBezTo>
                  <a:pt x="10" y="135"/>
                  <a:pt x="27" y="144"/>
                  <a:pt x="50" y="145"/>
                </a:cubicBezTo>
                <a:cubicBezTo>
                  <a:pt x="53" y="153"/>
                  <a:pt x="57" y="159"/>
                  <a:pt x="62" y="165"/>
                </a:cubicBezTo>
                <a:cubicBezTo>
                  <a:pt x="62" y="166"/>
                  <a:pt x="62" y="166"/>
                  <a:pt x="62" y="167"/>
                </a:cubicBezTo>
                <a:cubicBezTo>
                  <a:pt x="62" y="173"/>
                  <a:pt x="67" y="178"/>
                  <a:pt x="73" y="178"/>
                </a:cubicBezTo>
                <a:cubicBezTo>
                  <a:pt x="75" y="178"/>
                  <a:pt x="77" y="177"/>
                  <a:pt x="79" y="176"/>
                </a:cubicBezTo>
                <a:cubicBezTo>
                  <a:pt x="82" y="178"/>
                  <a:pt x="85" y="178"/>
                  <a:pt x="88" y="178"/>
                </a:cubicBezTo>
                <a:cubicBezTo>
                  <a:pt x="102" y="178"/>
                  <a:pt x="114" y="168"/>
                  <a:pt x="123" y="151"/>
                </a:cubicBezTo>
                <a:cubicBezTo>
                  <a:pt x="125" y="151"/>
                  <a:pt x="126" y="151"/>
                  <a:pt x="128" y="151"/>
                </a:cubicBezTo>
                <a:cubicBezTo>
                  <a:pt x="145" y="151"/>
                  <a:pt x="158" y="145"/>
                  <a:pt x="164" y="134"/>
                </a:cubicBezTo>
                <a:cubicBezTo>
                  <a:pt x="171" y="124"/>
                  <a:pt x="170" y="110"/>
                  <a:pt x="162" y="95"/>
                </a:cubicBezTo>
                <a:cubicBezTo>
                  <a:pt x="172" y="82"/>
                  <a:pt x="175" y="68"/>
                  <a:pt x="171" y="57"/>
                </a:cubicBezTo>
                <a:close/>
                <a:moveTo>
                  <a:pt x="165" y="59"/>
                </a:moveTo>
                <a:cubicBezTo>
                  <a:pt x="168" y="68"/>
                  <a:pt x="166" y="79"/>
                  <a:pt x="158" y="89"/>
                </a:cubicBezTo>
                <a:cubicBezTo>
                  <a:pt x="158" y="89"/>
                  <a:pt x="157" y="88"/>
                  <a:pt x="156" y="87"/>
                </a:cubicBezTo>
                <a:cubicBezTo>
                  <a:pt x="158" y="85"/>
                  <a:pt x="159" y="82"/>
                  <a:pt x="159" y="79"/>
                </a:cubicBezTo>
                <a:cubicBezTo>
                  <a:pt x="159" y="73"/>
                  <a:pt x="155" y="68"/>
                  <a:pt x="148" y="68"/>
                </a:cubicBezTo>
                <a:cubicBezTo>
                  <a:pt x="146" y="68"/>
                  <a:pt x="144" y="69"/>
                  <a:pt x="142" y="70"/>
                </a:cubicBezTo>
                <a:cubicBezTo>
                  <a:pt x="140" y="68"/>
                  <a:pt x="137" y="65"/>
                  <a:pt x="134" y="63"/>
                </a:cubicBezTo>
                <a:cubicBezTo>
                  <a:pt x="133" y="55"/>
                  <a:pt x="131" y="47"/>
                  <a:pt x="129" y="40"/>
                </a:cubicBezTo>
                <a:cubicBezTo>
                  <a:pt x="147" y="42"/>
                  <a:pt x="161" y="49"/>
                  <a:pt x="165" y="59"/>
                </a:cubicBezTo>
                <a:close/>
                <a:moveTo>
                  <a:pt x="154" y="94"/>
                </a:moveTo>
                <a:cubicBezTo>
                  <a:pt x="154" y="94"/>
                  <a:pt x="154" y="94"/>
                  <a:pt x="154" y="95"/>
                </a:cubicBezTo>
                <a:cubicBezTo>
                  <a:pt x="154" y="95"/>
                  <a:pt x="154" y="95"/>
                  <a:pt x="154" y="95"/>
                </a:cubicBezTo>
                <a:cubicBezTo>
                  <a:pt x="148" y="101"/>
                  <a:pt x="142" y="107"/>
                  <a:pt x="135" y="112"/>
                </a:cubicBezTo>
                <a:cubicBezTo>
                  <a:pt x="136" y="104"/>
                  <a:pt x="136" y="97"/>
                  <a:pt x="136" y="89"/>
                </a:cubicBezTo>
                <a:cubicBezTo>
                  <a:pt x="136" y="83"/>
                  <a:pt x="136" y="78"/>
                  <a:pt x="136" y="72"/>
                </a:cubicBezTo>
                <a:cubicBezTo>
                  <a:pt x="136" y="73"/>
                  <a:pt x="137" y="74"/>
                  <a:pt x="138" y="75"/>
                </a:cubicBezTo>
                <a:cubicBezTo>
                  <a:pt x="138" y="76"/>
                  <a:pt x="137" y="78"/>
                  <a:pt x="137" y="79"/>
                </a:cubicBezTo>
                <a:cubicBezTo>
                  <a:pt x="137" y="85"/>
                  <a:pt x="142" y="90"/>
                  <a:pt x="148" y="90"/>
                </a:cubicBezTo>
                <a:cubicBezTo>
                  <a:pt x="149" y="90"/>
                  <a:pt x="150" y="90"/>
                  <a:pt x="151" y="90"/>
                </a:cubicBezTo>
                <a:cubicBezTo>
                  <a:pt x="152" y="91"/>
                  <a:pt x="153" y="93"/>
                  <a:pt x="154" y="94"/>
                </a:cubicBezTo>
                <a:close/>
                <a:moveTo>
                  <a:pt x="127" y="57"/>
                </a:moveTo>
                <a:cubicBezTo>
                  <a:pt x="122" y="54"/>
                  <a:pt x="118" y="50"/>
                  <a:pt x="113" y="47"/>
                </a:cubicBezTo>
                <a:cubicBezTo>
                  <a:pt x="109" y="45"/>
                  <a:pt x="106" y="44"/>
                  <a:pt x="102" y="42"/>
                </a:cubicBezTo>
                <a:cubicBezTo>
                  <a:pt x="109" y="41"/>
                  <a:pt x="115" y="40"/>
                  <a:pt x="122" y="40"/>
                </a:cubicBezTo>
                <a:cubicBezTo>
                  <a:pt x="124" y="45"/>
                  <a:pt x="125" y="51"/>
                  <a:pt x="127" y="57"/>
                </a:cubicBezTo>
                <a:close/>
                <a:moveTo>
                  <a:pt x="88" y="7"/>
                </a:moveTo>
                <a:cubicBezTo>
                  <a:pt x="100" y="7"/>
                  <a:pt x="111" y="17"/>
                  <a:pt x="119" y="34"/>
                </a:cubicBezTo>
                <a:cubicBezTo>
                  <a:pt x="110" y="34"/>
                  <a:pt x="101" y="35"/>
                  <a:pt x="92" y="37"/>
                </a:cubicBezTo>
                <a:cubicBezTo>
                  <a:pt x="81" y="33"/>
                  <a:pt x="70" y="30"/>
                  <a:pt x="60" y="28"/>
                </a:cubicBezTo>
                <a:cubicBezTo>
                  <a:pt x="67" y="15"/>
                  <a:pt x="77" y="7"/>
                  <a:pt x="88" y="7"/>
                </a:cubicBezTo>
                <a:close/>
                <a:moveTo>
                  <a:pt x="57" y="34"/>
                </a:moveTo>
                <a:cubicBezTo>
                  <a:pt x="65" y="35"/>
                  <a:pt x="73" y="37"/>
                  <a:pt x="82" y="40"/>
                </a:cubicBezTo>
                <a:cubicBezTo>
                  <a:pt x="78" y="41"/>
                  <a:pt x="74" y="43"/>
                  <a:pt x="71" y="44"/>
                </a:cubicBezTo>
                <a:cubicBezTo>
                  <a:pt x="63" y="47"/>
                  <a:pt x="56" y="50"/>
                  <a:pt x="50" y="54"/>
                </a:cubicBezTo>
                <a:cubicBezTo>
                  <a:pt x="52" y="47"/>
                  <a:pt x="54" y="40"/>
                  <a:pt x="57" y="34"/>
                </a:cubicBezTo>
                <a:close/>
                <a:moveTo>
                  <a:pt x="48" y="34"/>
                </a:moveTo>
                <a:cubicBezTo>
                  <a:pt x="49" y="34"/>
                  <a:pt x="49" y="34"/>
                  <a:pt x="50" y="34"/>
                </a:cubicBezTo>
                <a:cubicBezTo>
                  <a:pt x="47" y="41"/>
                  <a:pt x="44" y="49"/>
                  <a:pt x="42" y="58"/>
                </a:cubicBezTo>
                <a:cubicBezTo>
                  <a:pt x="33" y="64"/>
                  <a:pt x="25" y="71"/>
                  <a:pt x="19" y="78"/>
                </a:cubicBezTo>
                <a:cubicBezTo>
                  <a:pt x="17" y="74"/>
                  <a:pt x="16" y="71"/>
                  <a:pt x="15" y="67"/>
                </a:cubicBezTo>
                <a:cubicBezTo>
                  <a:pt x="19" y="66"/>
                  <a:pt x="22" y="62"/>
                  <a:pt x="22" y="57"/>
                </a:cubicBezTo>
                <a:cubicBezTo>
                  <a:pt x="22" y="53"/>
                  <a:pt x="20" y="50"/>
                  <a:pt x="17" y="48"/>
                </a:cubicBezTo>
                <a:cubicBezTo>
                  <a:pt x="17" y="47"/>
                  <a:pt x="17" y="47"/>
                  <a:pt x="17" y="47"/>
                </a:cubicBezTo>
                <a:cubicBezTo>
                  <a:pt x="22" y="39"/>
                  <a:pt x="33" y="34"/>
                  <a:pt x="48" y="34"/>
                </a:cubicBezTo>
                <a:close/>
                <a:moveTo>
                  <a:pt x="40" y="106"/>
                </a:moveTo>
                <a:cubicBezTo>
                  <a:pt x="33" y="99"/>
                  <a:pt x="27" y="92"/>
                  <a:pt x="22" y="84"/>
                </a:cubicBezTo>
                <a:cubicBezTo>
                  <a:pt x="22" y="84"/>
                  <a:pt x="22" y="84"/>
                  <a:pt x="22" y="84"/>
                </a:cubicBezTo>
                <a:cubicBezTo>
                  <a:pt x="22" y="84"/>
                  <a:pt x="22" y="83"/>
                  <a:pt x="22" y="83"/>
                </a:cubicBezTo>
                <a:cubicBezTo>
                  <a:pt x="27" y="77"/>
                  <a:pt x="34" y="72"/>
                  <a:pt x="41" y="67"/>
                </a:cubicBezTo>
                <a:cubicBezTo>
                  <a:pt x="40" y="74"/>
                  <a:pt x="39" y="81"/>
                  <a:pt x="39" y="89"/>
                </a:cubicBezTo>
                <a:cubicBezTo>
                  <a:pt x="39" y="95"/>
                  <a:pt x="40" y="101"/>
                  <a:pt x="40" y="106"/>
                </a:cubicBezTo>
                <a:close/>
                <a:moveTo>
                  <a:pt x="11" y="119"/>
                </a:moveTo>
                <a:cubicBezTo>
                  <a:pt x="8" y="110"/>
                  <a:pt x="10" y="100"/>
                  <a:pt x="18" y="89"/>
                </a:cubicBezTo>
                <a:cubicBezTo>
                  <a:pt x="24" y="98"/>
                  <a:pt x="32" y="107"/>
                  <a:pt x="42" y="116"/>
                </a:cubicBezTo>
                <a:cubicBezTo>
                  <a:pt x="43" y="124"/>
                  <a:pt x="45" y="131"/>
                  <a:pt x="47" y="138"/>
                </a:cubicBezTo>
                <a:cubicBezTo>
                  <a:pt x="29" y="137"/>
                  <a:pt x="15" y="130"/>
                  <a:pt x="11" y="119"/>
                </a:cubicBezTo>
                <a:close/>
                <a:moveTo>
                  <a:pt x="46" y="89"/>
                </a:moveTo>
                <a:cubicBezTo>
                  <a:pt x="46" y="80"/>
                  <a:pt x="47" y="71"/>
                  <a:pt x="48" y="62"/>
                </a:cubicBezTo>
                <a:cubicBezTo>
                  <a:pt x="56" y="57"/>
                  <a:pt x="64" y="53"/>
                  <a:pt x="73" y="50"/>
                </a:cubicBezTo>
                <a:cubicBezTo>
                  <a:pt x="79" y="47"/>
                  <a:pt x="85" y="46"/>
                  <a:pt x="92" y="44"/>
                </a:cubicBezTo>
                <a:cubicBezTo>
                  <a:pt x="98" y="47"/>
                  <a:pt x="104" y="50"/>
                  <a:pt x="109" y="53"/>
                </a:cubicBezTo>
                <a:cubicBezTo>
                  <a:pt x="116" y="57"/>
                  <a:pt x="123" y="61"/>
                  <a:pt x="128" y="66"/>
                </a:cubicBezTo>
                <a:cubicBezTo>
                  <a:pt x="129" y="73"/>
                  <a:pt x="130" y="81"/>
                  <a:pt x="130" y="89"/>
                </a:cubicBezTo>
                <a:cubicBezTo>
                  <a:pt x="130" y="99"/>
                  <a:pt x="129" y="108"/>
                  <a:pt x="128" y="116"/>
                </a:cubicBezTo>
                <a:cubicBezTo>
                  <a:pt x="120" y="121"/>
                  <a:pt x="112" y="125"/>
                  <a:pt x="103" y="128"/>
                </a:cubicBezTo>
                <a:cubicBezTo>
                  <a:pt x="97" y="131"/>
                  <a:pt x="91" y="133"/>
                  <a:pt x="84" y="134"/>
                </a:cubicBezTo>
                <a:cubicBezTo>
                  <a:pt x="78" y="132"/>
                  <a:pt x="72" y="129"/>
                  <a:pt x="67" y="125"/>
                </a:cubicBezTo>
                <a:cubicBezTo>
                  <a:pt x="60" y="121"/>
                  <a:pt x="53" y="117"/>
                  <a:pt x="48" y="112"/>
                </a:cubicBezTo>
                <a:cubicBezTo>
                  <a:pt x="46" y="105"/>
                  <a:pt x="46" y="97"/>
                  <a:pt x="46" y="89"/>
                </a:cubicBezTo>
                <a:close/>
                <a:moveTo>
                  <a:pt x="49" y="122"/>
                </a:moveTo>
                <a:cubicBezTo>
                  <a:pt x="54" y="125"/>
                  <a:pt x="58" y="128"/>
                  <a:pt x="63" y="131"/>
                </a:cubicBezTo>
                <a:cubicBezTo>
                  <a:pt x="67" y="133"/>
                  <a:pt x="70" y="135"/>
                  <a:pt x="74" y="137"/>
                </a:cubicBezTo>
                <a:cubicBezTo>
                  <a:pt x="67" y="138"/>
                  <a:pt x="61" y="138"/>
                  <a:pt x="54" y="138"/>
                </a:cubicBezTo>
                <a:cubicBezTo>
                  <a:pt x="52" y="133"/>
                  <a:pt x="51" y="128"/>
                  <a:pt x="49" y="122"/>
                </a:cubicBezTo>
                <a:close/>
                <a:moveTo>
                  <a:pt x="88" y="172"/>
                </a:moveTo>
                <a:cubicBezTo>
                  <a:pt x="86" y="172"/>
                  <a:pt x="85" y="172"/>
                  <a:pt x="83" y="171"/>
                </a:cubicBezTo>
                <a:cubicBezTo>
                  <a:pt x="84" y="170"/>
                  <a:pt x="84" y="168"/>
                  <a:pt x="84" y="167"/>
                </a:cubicBezTo>
                <a:cubicBezTo>
                  <a:pt x="84" y="161"/>
                  <a:pt x="79" y="156"/>
                  <a:pt x="73" y="156"/>
                </a:cubicBezTo>
                <a:cubicBezTo>
                  <a:pt x="70" y="156"/>
                  <a:pt x="68" y="157"/>
                  <a:pt x="66" y="159"/>
                </a:cubicBezTo>
                <a:cubicBezTo>
                  <a:pt x="62" y="155"/>
                  <a:pt x="59" y="150"/>
                  <a:pt x="57" y="145"/>
                </a:cubicBezTo>
                <a:cubicBezTo>
                  <a:pt x="65" y="144"/>
                  <a:pt x="75" y="143"/>
                  <a:pt x="84" y="141"/>
                </a:cubicBezTo>
                <a:cubicBezTo>
                  <a:pt x="95" y="146"/>
                  <a:pt x="106" y="149"/>
                  <a:pt x="116" y="150"/>
                </a:cubicBezTo>
                <a:cubicBezTo>
                  <a:pt x="109" y="163"/>
                  <a:pt x="99" y="172"/>
                  <a:pt x="88" y="172"/>
                </a:cubicBezTo>
                <a:close/>
                <a:moveTo>
                  <a:pt x="119" y="144"/>
                </a:moveTo>
                <a:cubicBezTo>
                  <a:pt x="111" y="143"/>
                  <a:pt x="103" y="141"/>
                  <a:pt x="94" y="138"/>
                </a:cubicBezTo>
                <a:cubicBezTo>
                  <a:pt x="98" y="137"/>
                  <a:pt x="102" y="136"/>
                  <a:pt x="105" y="134"/>
                </a:cubicBezTo>
                <a:cubicBezTo>
                  <a:pt x="113" y="132"/>
                  <a:pt x="119" y="128"/>
                  <a:pt x="126" y="125"/>
                </a:cubicBezTo>
                <a:cubicBezTo>
                  <a:pt x="124" y="132"/>
                  <a:pt x="122" y="138"/>
                  <a:pt x="119" y="144"/>
                </a:cubicBezTo>
                <a:close/>
                <a:moveTo>
                  <a:pt x="159" y="131"/>
                </a:moveTo>
                <a:cubicBezTo>
                  <a:pt x="154" y="140"/>
                  <a:pt x="143" y="144"/>
                  <a:pt x="128" y="144"/>
                </a:cubicBezTo>
                <a:cubicBezTo>
                  <a:pt x="127" y="144"/>
                  <a:pt x="127" y="144"/>
                  <a:pt x="126" y="144"/>
                </a:cubicBezTo>
                <a:cubicBezTo>
                  <a:pt x="129" y="137"/>
                  <a:pt x="132" y="129"/>
                  <a:pt x="133" y="120"/>
                </a:cubicBezTo>
                <a:cubicBezTo>
                  <a:pt x="143" y="114"/>
                  <a:pt x="151" y="108"/>
                  <a:pt x="157" y="101"/>
                </a:cubicBezTo>
                <a:cubicBezTo>
                  <a:pt x="163" y="113"/>
                  <a:pt x="164" y="123"/>
                  <a:pt x="159" y="131"/>
                </a:cubicBezTo>
                <a:close/>
              </a:path>
            </a:pathLst>
          </a:custGeom>
          <a:solidFill>
            <a:srgbClr val="886D2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18" name="TextBox 76"/>
          <p:cNvSpPr txBox="1"/>
          <p:nvPr/>
        </p:nvSpPr>
        <p:spPr>
          <a:xfrm>
            <a:off x="3511172" y="3272296"/>
            <a:ext cx="5167607" cy="992579"/>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3000" b="0" dirty="0">
                <a:solidFill>
                  <a:srgbClr val="886D27"/>
                </a:solidFill>
                <a:latin typeface="微软雅黑" panose="020B0503020204020204" pitchFamily="34" charset="-122"/>
                <a:ea typeface="微软雅黑" panose="020B0503020204020204" pitchFamily="34" charset="-122"/>
              </a:rPr>
              <a:t>充分理解選修課程內容後再選擇</a:t>
            </a:r>
            <a:endParaRPr lang="zh-CN" altLang="en-US" sz="3000" b="0" u="sng" dirty="0">
              <a:solidFill>
                <a:srgbClr val="886D27"/>
              </a:solidFill>
              <a:latin typeface="微软雅黑" panose="020B0503020204020204" pitchFamily="34" charset="-122"/>
              <a:ea typeface="微软雅黑" panose="020B0503020204020204" pitchFamily="34" charset="-122"/>
            </a:endParaRPr>
          </a:p>
        </p:txBody>
      </p:sp>
      <p:sp>
        <p:nvSpPr>
          <p:cNvPr id="20" name="Freeform 97"/>
          <p:cNvSpPr>
            <a:spLocks noEditPoints="1"/>
          </p:cNvSpPr>
          <p:nvPr/>
        </p:nvSpPr>
        <p:spPr bwMode="auto">
          <a:xfrm>
            <a:off x="2965225" y="4495893"/>
            <a:ext cx="558000" cy="493200"/>
          </a:xfrm>
          <a:custGeom>
            <a:avLst/>
            <a:gdLst>
              <a:gd name="T0" fmla="*/ 212 w 250"/>
              <a:gd name="T1" fmla="*/ 5 h 212"/>
              <a:gd name="T2" fmla="*/ 48 w 250"/>
              <a:gd name="T3" fmla="*/ 0 h 212"/>
              <a:gd name="T4" fmla="*/ 2 w 250"/>
              <a:gd name="T5" fmla="*/ 71 h 212"/>
              <a:gd name="T6" fmla="*/ 94 w 250"/>
              <a:gd name="T7" fmla="*/ 207 h 212"/>
              <a:gd name="T8" fmla="*/ 147 w 250"/>
              <a:gd name="T9" fmla="*/ 212 h 212"/>
              <a:gd name="T10" fmla="*/ 248 w 250"/>
              <a:gd name="T11" fmla="*/ 82 h 212"/>
              <a:gd name="T12" fmla="*/ 230 w 250"/>
              <a:gd name="T13" fmla="*/ 69 h 212"/>
              <a:gd name="T14" fmla="*/ 186 w 250"/>
              <a:gd name="T15" fmla="*/ 69 h 212"/>
              <a:gd name="T16" fmla="*/ 204 w 250"/>
              <a:gd name="T17" fmla="*/ 20 h 212"/>
              <a:gd name="T18" fmla="*/ 230 w 250"/>
              <a:gd name="T19" fmla="*/ 69 h 212"/>
              <a:gd name="T20" fmla="*/ 87 w 250"/>
              <a:gd name="T21" fmla="*/ 69 h 212"/>
              <a:gd name="T22" fmla="*/ 121 w 250"/>
              <a:gd name="T23" fmla="*/ 14 h 212"/>
              <a:gd name="T24" fmla="*/ 127 w 250"/>
              <a:gd name="T25" fmla="*/ 14 h 212"/>
              <a:gd name="T26" fmla="*/ 162 w 250"/>
              <a:gd name="T27" fmla="*/ 69 h 212"/>
              <a:gd name="T28" fmla="*/ 145 w 250"/>
              <a:gd name="T29" fmla="*/ 14 h 212"/>
              <a:gd name="T30" fmla="*/ 190 w 250"/>
              <a:gd name="T31" fmla="*/ 14 h 212"/>
              <a:gd name="T32" fmla="*/ 173 w 250"/>
              <a:gd name="T33" fmla="*/ 60 h 212"/>
              <a:gd name="T34" fmla="*/ 145 w 250"/>
              <a:gd name="T35" fmla="*/ 14 h 212"/>
              <a:gd name="T36" fmla="*/ 59 w 250"/>
              <a:gd name="T37" fmla="*/ 15 h 212"/>
              <a:gd name="T38" fmla="*/ 104 w 250"/>
              <a:gd name="T39" fmla="*/ 14 h 212"/>
              <a:gd name="T40" fmla="*/ 76 w 250"/>
              <a:gd name="T41" fmla="*/ 59 h 212"/>
              <a:gd name="T42" fmla="*/ 166 w 250"/>
              <a:gd name="T43" fmla="*/ 83 h 212"/>
              <a:gd name="T44" fmla="*/ 128 w 250"/>
              <a:gd name="T45" fmla="*/ 198 h 212"/>
              <a:gd name="T46" fmla="*/ 122 w 250"/>
              <a:gd name="T47" fmla="*/ 198 h 212"/>
              <a:gd name="T48" fmla="*/ 83 w 250"/>
              <a:gd name="T49" fmla="*/ 84 h 212"/>
              <a:gd name="T50" fmla="*/ 166 w 250"/>
              <a:gd name="T51" fmla="*/ 83 h 212"/>
              <a:gd name="T52" fmla="*/ 63 w 250"/>
              <a:gd name="T53" fmla="*/ 68 h 212"/>
              <a:gd name="T54" fmla="*/ 20 w 250"/>
              <a:gd name="T55" fmla="*/ 69 h 212"/>
              <a:gd name="T56" fmla="*/ 46 w 250"/>
              <a:gd name="T57" fmla="*/ 21 h 212"/>
              <a:gd name="T58" fmla="*/ 22 w 250"/>
              <a:gd name="T59" fmla="*/ 83 h 212"/>
              <a:gd name="T60" fmla="*/ 68 w 250"/>
              <a:gd name="T61" fmla="*/ 84 h 212"/>
              <a:gd name="T62" fmla="*/ 106 w 250"/>
              <a:gd name="T63" fmla="*/ 198 h 212"/>
              <a:gd name="T64" fmla="*/ 104 w 250"/>
              <a:gd name="T65" fmla="*/ 197 h 212"/>
              <a:gd name="T66" fmla="*/ 22 w 250"/>
              <a:gd name="T67" fmla="*/ 83 h 212"/>
              <a:gd name="T68" fmla="*/ 143 w 250"/>
              <a:gd name="T69" fmla="*/ 198 h 212"/>
              <a:gd name="T70" fmla="*/ 181 w 250"/>
              <a:gd name="T71" fmla="*/ 84 h 212"/>
              <a:gd name="T72" fmla="*/ 229 w 250"/>
              <a:gd name="T73" fmla="*/ 83 h 212"/>
              <a:gd name="T74" fmla="*/ 146 w 250"/>
              <a:gd name="T75" fmla="*/ 19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0" h="212">
                <a:moveTo>
                  <a:pt x="248" y="71"/>
                </a:moveTo>
                <a:cubicBezTo>
                  <a:pt x="212" y="5"/>
                  <a:pt x="212" y="5"/>
                  <a:pt x="212" y="5"/>
                </a:cubicBezTo>
                <a:cubicBezTo>
                  <a:pt x="210" y="2"/>
                  <a:pt x="206" y="0"/>
                  <a:pt x="202" y="0"/>
                </a:cubicBezTo>
                <a:cubicBezTo>
                  <a:pt x="48" y="0"/>
                  <a:pt x="48" y="0"/>
                  <a:pt x="48" y="0"/>
                </a:cubicBezTo>
                <a:cubicBezTo>
                  <a:pt x="45" y="0"/>
                  <a:pt x="41" y="2"/>
                  <a:pt x="39" y="5"/>
                </a:cubicBezTo>
                <a:cubicBezTo>
                  <a:pt x="2" y="71"/>
                  <a:pt x="2" y="71"/>
                  <a:pt x="2" y="71"/>
                </a:cubicBezTo>
                <a:cubicBezTo>
                  <a:pt x="0" y="74"/>
                  <a:pt x="0" y="79"/>
                  <a:pt x="3" y="82"/>
                </a:cubicBezTo>
                <a:cubicBezTo>
                  <a:pt x="94" y="207"/>
                  <a:pt x="94" y="207"/>
                  <a:pt x="94" y="207"/>
                </a:cubicBezTo>
                <a:cubicBezTo>
                  <a:pt x="96" y="210"/>
                  <a:pt x="100" y="212"/>
                  <a:pt x="103" y="212"/>
                </a:cubicBezTo>
                <a:cubicBezTo>
                  <a:pt x="147" y="212"/>
                  <a:pt x="147" y="212"/>
                  <a:pt x="147" y="212"/>
                </a:cubicBezTo>
                <a:cubicBezTo>
                  <a:pt x="151" y="212"/>
                  <a:pt x="154" y="210"/>
                  <a:pt x="157" y="207"/>
                </a:cubicBezTo>
                <a:cubicBezTo>
                  <a:pt x="248" y="82"/>
                  <a:pt x="248" y="82"/>
                  <a:pt x="248" y="82"/>
                </a:cubicBezTo>
                <a:cubicBezTo>
                  <a:pt x="250" y="79"/>
                  <a:pt x="250" y="74"/>
                  <a:pt x="248" y="71"/>
                </a:cubicBezTo>
                <a:close/>
                <a:moveTo>
                  <a:pt x="230" y="69"/>
                </a:moveTo>
                <a:cubicBezTo>
                  <a:pt x="219" y="69"/>
                  <a:pt x="198" y="69"/>
                  <a:pt x="187" y="69"/>
                </a:cubicBezTo>
                <a:cubicBezTo>
                  <a:pt x="186" y="69"/>
                  <a:pt x="186" y="69"/>
                  <a:pt x="186" y="69"/>
                </a:cubicBezTo>
                <a:cubicBezTo>
                  <a:pt x="203" y="20"/>
                  <a:pt x="203" y="20"/>
                  <a:pt x="203" y="20"/>
                </a:cubicBezTo>
                <a:cubicBezTo>
                  <a:pt x="203" y="20"/>
                  <a:pt x="204" y="19"/>
                  <a:pt x="204" y="20"/>
                </a:cubicBezTo>
                <a:cubicBezTo>
                  <a:pt x="211" y="32"/>
                  <a:pt x="228" y="63"/>
                  <a:pt x="231" y="68"/>
                </a:cubicBezTo>
                <a:cubicBezTo>
                  <a:pt x="231" y="69"/>
                  <a:pt x="231" y="69"/>
                  <a:pt x="230" y="69"/>
                </a:cubicBezTo>
                <a:close/>
                <a:moveTo>
                  <a:pt x="161" y="69"/>
                </a:moveTo>
                <a:cubicBezTo>
                  <a:pt x="143" y="69"/>
                  <a:pt x="106" y="69"/>
                  <a:pt x="87" y="69"/>
                </a:cubicBezTo>
                <a:cubicBezTo>
                  <a:pt x="86" y="69"/>
                  <a:pt x="86" y="68"/>
                  <a:pt x="86" y="68"/>
                </a:cubicBezTo>
                <a:cubicBezTo>
                  <a:pt x="121" y="14"/>
                  <a:pt x="121" y="14"/>
                  <a:pt x="121" y="14"/>
                </a:cubicBezTo>
                <a:cubicBezTo>
                  <a:pt x="121" y="14"/>
                  <a:pt x="121" y="14"/>
                  <a:pt x="122" y="14"/>
                </a:cubicBezTo>
                <a:cubicBezTo>
                  <a:pt x="123" y="14"/>
                  <a:pt x="126" y="14"/>
                  <a:pt x="127" y="14"/>
                </a:cubicBezTo>
                <a:cubicBezTo>
                  <a:pt x="128" y="14"/>
                  <a:pt x="128" y="14"/>
                  <a:pt x="128" y="14"/>
                </a:cubicBezTo>
                <a:cubicBezTo>
                  <a:pt x="162" y="69"/>
                  <a:pt x="162" y="69"/>
                  <a:pt x="162" y="69"/>
                </a:cubicBezTo>
                <a:cubicBezTo>
                  <a:pt x="162" y="69"/>
                  <a:pt x="163" y="69"/>
                  <a:pt x="161" y="69"/>
                </a:cubicBezTo>
                <a:close/>
                <a:moveTo>
                  <a:pt x="145" y="14"/>
                </a:moveTo>
                <a:cubicBezTo>
                  <a:pt x="155" y="14"/>
                  <a:pt x="185" y="14"/>
                  <a:pt x="190" y="14"/>
                </a:cubicBezTo>
                <a:cubicBezTo>
                  <a:pt x="190" y="14"/>
                  <a:pt x="190" y="14"/>
                  <a:pt x="190" y="14"/>
                </a:cubicBezTo>
                <a:cubicBezTo>
                  <a:pt x="190" y="14"/>
                  <a:pt x="179" y="48"/>
                  <a:pt x="175" y="60"/>
                </a:cubicBezTo>
                <a:cubicBezTo>
                  <a:pt x="174" y="61"/>
                  <a:pt x="173" y="60"/>
                  <a:pt x="173" y="60"/>
                </a:cubicBezTo>
                <a:cubicBezTo>
                  <a:pt x="144" y="14"/>
                  <a:pt x="144" y="14"/>
                  <a:pt x="144" y="14"/>
                </a:cubicBezTo>
                <a:cubicBezTo>
                  <a:pt x="144" y="14"/>
                  <a:pt x="144" y="14"/>
                  <a:pt x="145" y="14"/>
                </a:cubicBezTo>
                <a:close/>
                <a:moveTo>
                  <a:pt x="74" y="59"/>
                </a:moveTo>
                <a:cubicBezTo>
                  <a:pt x="71" y="48"/>
                  <a:pt x="59" y="15"/>
                  <a:pt x="59" y="15"/>
                </a:cubicBezTo>
                <a:cubicBezTo>
                  <a:pt x="59" y="15"/>
                  <a:pt x="59" y="14"/>
                  <a:pt x="60" y="14"/>
                </a:cubicBezTo>
                <a:cubicBezTo>
                  <a:pt x="70" y="14"/>
                  <a:pt x="98" y="14"/>
                  <a:pt x="104" y="14"/>
                </a:cubicBezTo>
                <a:cubicBezTo>
                  <a:pt x="105" y="14"/>
                  <a:pt x="104" y="14"/>
                  <a:pt x="104" y="14"/>
                </a:cubicBezTo>
                <a:cubicBezTo>
                  <a:pt x="76" y="59"/>
                  <a:pt x="76" y="59"/>
                  <a:pt x="76" y="59"/>
                </a:cubicBezTo>
                <a:cubicBezTo>
                  <a:pt x="76" y="59"/>
                  <a:pt x="75" y="60"/>
                  <a:pt x="74" y="59"/>
                </a:cubicBezTo>
                <a:close/>
                <a:moveTo>
                  <a:pt x="166" y="83"/>
                </a:moveTo>
                <a:cubicBezTo>
                  <a:pt x="167" y="83"/>
                  <a:pt x="166" y="84"/>
                  <a:pt x="166" y="84"/>
                </a:cubicBezTo>
                <a:cubicBezTo>
                  <a:pt x="128" y="198"/>
                  <a:pt x="128" y="198"/>
                  <a:pt x="128" y="198"/>
                </a:cubicBezTo>
                <a:cubicBezTo>
                  <a:pt x="128" y="198"/>
                  <a:pt x="127" y="198"/>
                  <a:pt x="127" y="198"/>
                </a:cubicBezTo>
                <a:cubicBezTo>
                  <a:pt x="126" y="198"/>
                  <a:pt x="123" y="198"/>
                  <a:pt x="122" y="198"/>
                </a:cubicBezTo>
                <a:cubicBezTo>
                  <a:pt x="122" y="198"/>
                  <a:pt x="121" y="198"/>
                  <a:pt x="121" y="198"/>
                </a:cubicBezTo>
                <a:cubicBezTo>
                  <a:pt x="83" y="84"/>
                  <a:pt x="83" y="84"/>
                  <a:pt x="83" y="84"/>
                </a:cubicBezTo>
                <a:cubicBezTo>
                  <a:pt x="83" y="84"/>
                  <a:pt x="83" y="83"/>
                  <a:pt x="83" y="83"/>
                </a:cubicBezTo>
                <a:cubicBezTo>
                  <a:pt x="104" y="83"/>
                  <a:pt x="145" y="83"/>
                  <a:pt x="166" y="83"/>
                </a:cubicBezTo>
                <a:close/>
                <a:moveTo>
                  <a:pt x="47" y="21"/>
                </a:moveTo>
                <a:cubicBezTo>
                  <a:pt x="51" y="32"/>
                  <a:pt x="61" y="63"/>
                  <a:pt x="63" y="68"/>
                </a:cubicBezTo>
                <a:cubicBezTo>
                  <a:pt x="63" y="69"/>
                  <a:pt x="63" y="69"/>
                  <a:pt x="62" y="69"/>
                </a:cubicBezTo>
                <a:cubicBezTo>
                  <a:pt x="52" y="69"/>
                  <a:pt x="31" y="69"/>
                  <a:pt x="20" y="69"/>
                </a:cubicBezTo>
                <a:cubicBezTo>
                  <a:pt x="19" y="69"/>
                  <a:pt x="20" y="68"/>
                  <a:pt x="20" y="68"/>
                </a:cubicBezTo>
                <a:cubicBezTo>
                  <a:pt x="46" y="21"/>
                  <a:pt x="46" y="21"/>
                  <a:pt x="46" y="21"/>
                </a:cubicBezTo>
                <a:cubicBezTo>
                  <a:pt x="46" y="21"/>
                  <a:pt x="46" y="20"/>
                  <a:pt x="47" y="21"/>
                </a:cubicBezTo>
                <a:close/>
                <a:moveTo>
                  <a:pt x="22" y="83"/>
                </a:moveTo>
                <a:cubicBezTo>
                  <a:pt x="33" y="83"/>
                  <a:pt x="56" y="83"/>
                  <a:pt x="67" y="83"/>
                </a:cubicBezTo>
                <a:cubicBezTo>
                  <a:pt x="68" y="83"/>
                  <a:pt x="68" y="84"/>
                  <a:pt x="68" y="84"/>
                </a:cubicBezTo>
                <a:cubicBezTo>
                  <a:pt x="107" y="197"/>
                  <a:pt x="107" y="197"/>
                  <a:pt x="107" y="197"/>
                </a:cubicBezTo>
                <a:cubicBezTo>
                  <a:pt x="107" y="197"/>
                  <a:pt x="107" y="198"/>
                  <a:pt x="106" y="198"/>
                </a:cubicBezTo>
                <a:cubicBezTo>
                  <a:pt x="106" y="198"/>
                  <a:pt x="105" y="198"/>
                  <a:pt x="105" y="198"/>
                </a:cubicBezTo>
                <a:cubicBezTo>
                  <a:pt x="105" y="198"/>
                  <a:pt x="104" y="197"/>
                  <a:pt x="104" y="197"/>
                </a:cubicBezTo>
                <a:cubicBezTo>
                  <a:pt x="21" y="84"/>
                  <a:pt x="21" y="84"/>
                  <a:pt x="21" y="84"/>
                </a:cubicBezTo>
                <a:cubicBezTo>
                  <a:pt x="21" y="84"/>
                  <a:pt x="21" y="83"/>
                  <a:pt x="22" y="83"/>
                </a:cubicBezTo>
                <a:close/>
                <a:moveTo>
                  <a:pt x="146" y="198"/>
                </a:moveTo>
                <a:cubicBezTo>
                  <a:pt x="145" y="198"/>
                  <a:pt x="143" y="198"/>
                  <a:pt x="143" y="198"/>
                </a:cubicBezTo>
                <a:cubicBezTo>
                  <a:pt x="142" y="198"/>
                  <a:pt x="142" y="198"/>
                  <a:pt x="142" y="198"/>
                </a:cubicBezTo>
                <a:cubicBezTo>
                  <a:pt x="181" y="84"/>
                  <a:pt x="181" y="84"/>
                  <a:pt x="181" y="84"/>
                </a:cubicBezTo>
                <a:cubicBezTo>
                  <a:pt x="181" y="84"/>
                  <a:pt x="181" y="83"/>
                  <a:pt x="182" y="83"/>
                </a:cubicBezTo>
                <a:cubicBezTo>
                  <a:pt x="194" y="83"/>
                  <a:pt x="217" y="83"/>
                  <a:pt x="229" y="83"/>
                </a:cubicBezTo>
                <a:cubicBezTo>
                  <a:pt x="230" y="83"/>
                  <a:pt x="229" y="84"/>
                  <a:pt x="229" y="84"/>
                </a:cubicBezTo>
                <a:cubicBezTo>
                  <a:pt x="146" y="198"/>
                  <a:pt x="146" y="198"/>
                  <a:pt x="146" y="198"/>
                </a:cubicBezTo>
                <a:cubicBezTo>
                  <a:pt x="146" y="198"/>
                  <a:pt x="146" y="198"/>
                  <a:pt x="146" y="198"/>
                </a:cubicBezTo>
                <a:close/>
              </a:path>
            </a:pathLst>
          </a:custGeom>
          <a:solidFill>
            <a:srgbClr val="886D2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1" name="TextBox 76"/>
          <p:cNvSpPr txBox="1"/>
          <p:nvPr/>
        </p:nvSpPr>
        <p:spPr>
          <a:xfrm>
            <a:off x="3567632" y="4413606"/>
            <a:ext cx="5111147" cy="992579"/>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3000" b="0" u="sng" dirty="0">
                <a:solidFill>
                  <a:srgbClr val="886D27"/>
                </a:solidFill>
                <a:latin typeface="微软雅黑" panose="020B0503020204020204" pitchFamily="34" charset="-122"/>
                <a:ea typeface="微软雅黑" panose="020B0503020204020204" pitchFamily="34" charset="-122"/>
              </a:rPr>
              <a:t>開放的心胸與他人合作完成任務</a:t>
            </a:r>
            <a:endParaRPr lang="zh-CN" altLang="en-US" sz="3000" b="0" u="sng" dirty="0">
              <a:solidFill>
                <a:srgbClr val="886D27"/>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950759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172</a:t>
            </a:fld>
            <a:endParaRPr lang="zh-TW" altLang="en-US"/>
          </a:p>
        </p:txBody>
      </p:sp>
      <p:pic>
        <p:nvPicPr>
          <p:cNvPr id="1181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548680"/>
            <a:ext cx="9248776"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923977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173</a:t>
            </a:fld>
            <a:endParaRPr lang="zh-TW" altLang="en-US"/>
          </a:p>
        </p:txBody>
      </p:sp>
      <p:pic>
        <p:nvPicPr>
          <p:cNvPr id="11827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9512" y="908720"/>
            <a:ext cx="8723086"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30460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174</a:t>
            </a:fld>
            <a:endParaRPr lang="zh-TW" altLang="en-US"/>
          </a:p>
        </p:txBody>
      </p:sp>
      <p:pic>
        <p:nvPicPr>
          <p:cNvPr id="1183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8933254"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88172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175</a:t>
            </a:fld>
            <a:endParaRPr lang="zh-TW" altLang="en-US"/>
          </a:p>
        </p:txBody>
      </p:sp>
      <p:pic>
        <p:nvPicPr>
          <p:cNvPr id="11847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9512" y="548680"/>
            <a:ext cx="8758876"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06605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176</a:t>
            </a:fld>
            <a:endParaRPr lang="zh-TW" altLang="en-US"/>
          </a:p>
        </p:txBody>
      </p:sp>
      <p:pic>
        <p:nvPicPr>
          <p:cNvPr id="1185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4" y="436138"/>
            <a:ext cx="8892480" cy="601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21073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177</a:t>
            </a:fld>
            <a:endParaRPr lang="zh-TW" altLang="en-US"/>
          </a:p>
        </p:txBody>
      </p:sp>
      <p:pic>
        <p:nvPicPr>
          <p:cNvPr id="11868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16850" y="737320"/>
            <a:ext cx="8577943"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38633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9839390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教育部十二年國民基本教育適性入學宣導網</a:t>
            </a:r>
            <a:r>
              <a:rPr lang="en-US" altLang="zh-TW" sz="2000" b="1" dirty="0">
                <a:latin typeface="微軟正黑體" panose="020B0604030504040204" pitchFamily="34" charset="-120"/>
                <a:ea typeface="微軟正黑體" panose="020B0604030504040204" pitchFamily="34" charset="-120"/>
              </a:rPr>
              <a:t>(</a:t>
            </a:r>
            <a:r>
              <a:rPr lang="en-US" altLang="zh-TW" sz="2000" dirty="0"/>
              <a:t>http://adapt.k12ea.gov.tw</a:t>
            </a:r>
            <a:r>
              <a:rPr lang="en-US" altLang="zh-TW" sz="2000" b="1" dirty="0">
                <a:latin typeface="微軟正黑體" panose="020B0604030504040204" pitchFamily="34" charset="-120"/>
                <a:ea typeface="微軟正黑體" panose="020B0604030504040204" pitchFamily="34" charset="-12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十二年國民基本教育資訊網</a:t>
            </a:r>
            <a:r>
              <a:rPr lang="en-US" altLang="zh-TW" sz="2000" b="1" dirty="0">
                <a:latin typeface="微軟正黑體" panose="020B0604030504040204" pitchFamily="34" charset="-120"/>
                <a:ea typeface="微軟正黑體" panose="020B0604030504040204" pitchFamily="34" charset="-120"/>
              </a:rPr>
              <a:t>(</a:t>
            </a:r>
            <a:r>
              <a:rPr lang="en-US" altLang="zh-TW" sz="2000" dirty="0">
                <a:hlinkClick r:id="rId3"/>
              </a:rPr>
              <a:t>http://12basic.edu.tw</a:t>
            </a:r>
            <a:r>
              <a:rPr lang="en-US" altLang="zh-TW" sz="2000" b="1" dirty="0">
                <a:latin typeface="微軟正黑體" panose="020B0604030504040204" pitchFamily="34" charset="-120"/>
                <a:ea typeface="微軟正黑體" panose="020B0604030504040204" pitchFamily="34" charset="-12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屏東縣十二年國民基本教育資訊網</a:t>
            </a:r>
          </a:p>
        </p:txBody>
      </p:sp>
      <p:pic>
        <p:nvPicPr>
          <p:cNvPr id="2" name="圖片 1">
            <a:extLst>
              <a:ext uri="{FF2B5EF4-FFF2-40B4-BE49-F238E27FC236}">
                <a16:creationId xmlns:a16="http://schemas.microsoft.com/office/drawing/2014/main" id="{46908DEA-3CC2-4BB2-A71F-8C1080E2F97A}"/>
              </a:ext>
            </a:extLst>
          </p:cNvPr>
          <p:cNvPicPr>
            <a:picLocks noChangeAspect="1"/>
          </p:cNvPicPr>
          <p:nvPr/>
        </p:nvPicPr>
        <p:blipFill>
          <a:blip r:embed="rId4" cstate="print"/>
          <a:stretch>
            <a:fillRect/>
          </a:stretch>
        </p:blipFill>
        <p:spPr>
          <a:xfrm>
            <a:off x="5148064" y="5423968"/>
            <a:ext cx="1440160" cy="1434032"/>
          </a:xfrm>
          <a:prstGeom prst="rect">
            <a:avLst/>
          </a:prstGeom>
        </p:spPr>
      </p:pic>
    </p:spTree>
    <p:extLst>
      <p:ext uri="{BB962C8B-B14F-4D97-AF65-F5344CB8AC3E}">
        <p14:creationId xmlns:p14="http://schemas.microsoft.com/office/powerpoint/2010/main" val="2976802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sz="quarter" idx="1"/>
            <p:extLst>
              <p:ext uri="{D42A27DB-BD31-4B8C-83A1-F6EECF244321}">
                <p14:modId xmlns:p14="http://schemas.microsoft.com/office/powerpoint/2010/main" val="2763666819"/>
              </p:ext>
            </p:extLst>
          </p:nvPr>
        </p:nvGraphicFramePr>
        <p:xfrm>
          <a:off x="395536" y="1628801"/>
          <a:ext cx="8352928" cy="1950720"/>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val="20002"/>
                    </a:ext>
                  </a:extLst>
                </a:gridCol>
              </a:tblGrid>
              <a:tr h="640080">
                <a:tc>
                  <a:txBody>
                    <a:bodyPr/>
                    <a:lstStyle/>
                    <a:p>
                      <a:pPr algn="ctr"/>
                      <a:r>
                        <a:rPr lang="zh-TW" altLang="en-US" sz="3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reflection blurRad="6350" stA="60000" endA="900" endPos="58000" dir="5400000" sy="-100000" algn="bl" rotWithShape="0"/>
                          </a:effectLst>
                          <a:latin typeface="微軟正黑體" panose="020B0604030504040204" pitchFamily="34" charset="-120"/>
                          <a:ea typeface="微軟正黑體" panose="020B0604030504040204" pitchFamily="34" charset="-120"/>
                        </a:rPr>
                        <a:t>民  調  結  果  重  要  結  論</a:t>
                      </a:r>
                    </a:p>
                  </a:txBody>
                  <a:tcPr>
                    <a:cell3D prstMaterial="dkEdge">
                      <a:bevel prst="slope"/>
                      <a:lightRig rig="flood" dir="t"/>
                    </a:cell3D>
                    <a:solidFill>
                      <a:schemeClr val="accent3">
                        <a:lumMod val="20000"/>
                        <a:lumOff val="80000"/>
                      </a:schemeClr>
                    </a:solidFill>
                  </a:tcPr>
                </a:tc>
                <a:extLst>
                  <a:ext uri="{0D108BD9-81ED-4DB2-BD59-A6C34878D82A}">
                    <a16:rowId xmlns:a16="http://schemas.microsoft.com/office/drawing/2014/main" val="10000"/>
                  </a:ext>
                </a:extLst>
              </a:tr>
              <a:tr h="1310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b="1" dirty="0">
                          <a:solidFill>
                            <a:srgbClr val="0000FF"/>
                          </a:solidFill>
                          <a:latin typeface="微軟正黑體" panose="020B0604030504040204" pitchFamily="34" charset="-120"/>
                          <a:ea typeface="微軟正黑體" panose="020B0604030504040204" pitchFamily="34" charset="-120"/>
                        </a:rPr>
                        <a:t>80%</a:t>
                      </a:r>
                      <a:r>
                        <a:rPr lang="zh-TW" altLang="en-US" sz="3200" b="1" dirty="0">
                          <a:solidFill>
                            <a:schemeClr val="tx1"/>
                          </a:solidFill>
                          <a:latin typeface="微軟正黑體" panose="020B0604030504040204" pitchFamily="34" charset="-120"/>
                          <a:ea typeface="微軟正黑體" panose="020B0604030504040204" pitchFamily="34" charset="-120"/>
                        </a:rPr>
                        <a:t>高一學生認同</a:t>
                      </a:r>
                      <a:r>
                        <a:rPr lang="zh-TW" altLang="en-US" sz="3200" b="1" dirty="0">
                          <a:latin typeface="微軟正黑體" panose="020B0604030504040204" pitchFamily="34" charset="-120"/>
                          <a:ea typeface="微軟正黑體" panose="020B0604030504040204" pitchFamily="34" charset="-120"/>
                        </a:rPr>
                        <a:t>透過</a:t>
                      </a:r>
                      <a:r>
                        <a:rPr lang="zh-TW" altLang="en-US" sz="3200" b="1" dirty="0">
                          <a:solidFill>
                            <a:srgbClr val="FF0000"/>
                          </a:solidFill>
                          <a:latin typeface="微軟正黑體" panose="020B0604030504040204" pitchFamily="34" charset="-120"/>
                          <a:ea typeface="微軟正黑體" panose="020B0604030504040204" pitchFamily="34" charset="-120"/>
                        </a:rPr>
                        <a:t>志願選填</a:t>
                      </a:r>
                      <a:r>
                        <a:rPr lang="zh-TW" altLang="en-US" sz="3200" b="1" dirty="0">
                          <a:latin typeface="微軟正黑體" panose="020B0604030504040204" pitchFamily="34" charset="-120"/>
                          <a:ea typeface="微軟正黑體" panose="020B0604030504040204" pitchFamily="34" charset="-120"/>
                        </a:rPr>
                        <a:t>，可以協助選擇理想的學校。</a:t>
                      </a:r>
                      <a:endParaRPr lang="en-US" altLang="zh-TW" sz="3200" b="1" dirty="0">
                        <a:latin typeface="微軟正黑體" panose="020B0604030504040204" pitchFamily="34" charset="-120"/>
                        <a:ea typeface="微軟正黑體" panose="020B0604030504040204" pitchFamily="34" charset="-120"/>
                      </a:endParaRPr>
                    </a:p>
                  </a:txBody>
                  <a:tcPr>
                    <a:cell3D prstMaterial="dkEdge">
                      <a:bevel prst="slope"/>
                      <a:lightRig rig="flood" dir="t"/>
                    </a:cell3D>
                    <a:solidFill>
                      <a:schemeClr val="accent6">
                        <a:lumMod val="60000"/>
                        <a:lumOff val="40000"/>
                      </a:schemeClr>
                    </a:solidFill>
                  </a:tcPr>
                </a:tc>
                <a:extLst>
                  <a:ext uri="{0D108BD9-81ED-4DB2-BD59-A6C34878D82A}">
                    <a16:rowId xmlns:a16="http://schemas.microsoft.com/office/drawing/2014/main" val="10001"/>
                  </a:ext>
                </a:extLst>
              </a:tr>
            </a:tbl>
          </a:graphicData>
        </a:graphic>
      </p:graphicFrame>
      <p:sp>
        <p:nvSpPr>
          <p:cNvPr id="5" name="圓角矩形 4"/>
          <p:cNvSpPr/>
          <p:nvPr/>
        </p:nvSpPr>
        <p:spPr>
          <a:xfrm>
            <a:off x="251520" y="116632"/>
            <a:ext cx="8640960" cy="72008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ct val="20000"/>
              </a:spcBef>
              <a:spcAft>
                <a:spcPts val="0"/>
              </a:spcAft>
              <a:defRPr/>
            </a:pPr>
            <a:r>
              <a:rPr kumimoji="0" lang="zh-TW" altLang="en-US" sz="4800" b="1" dirty="0">
                <a:latin typeface="微軟正黑體" panose="020B0604030504040204" pitchFamily="34" charset="-120"/>
                <a:ea typeface="微軟正黑體" panose="020B0604030504040204" pitchFamily="34" charset="-120"/>
              </a:rPr>
              <a:t>高一階段</a:t>
            </a:r>
            <a:r>
              <a:rPr kumimoji="0" lang="en-US" altLang="zh-TW" sz="4800" b="1" dirty="0">
                <a:latin typeface="微軟正黑體" panose="020B0604030504040204" pitchFamily="34" charset="-120"/>
                <a:ea typeface="微軟正黑體" panose="020B0604030504040204" pitchFamily="34" charset="-120"/>
              </a:rPr>
              <a:t>_</a:t>
            </a:r>
            <a:r>
              <a:rPr kumimoji="0" lang="zh-TW" altLang="en-US" sz="4800" b="1" dirty="0">
                <a:latin typeface="微軟正黑體" panose="020B0604030504040204" pitchFamily="34" charset="-120"/>
                <a:ea typeface="微軟正黑體" panose="020B0604030504040204" pitchFamily="34" charset="-120"/>
              </a:rPr>
              <a:t>學生選其所適</a:t>
            </a:r>
            <a:endParaRPr kumimoji="0" lang="zh-TW" altLang="en-US" sz="4800" b="1" dirty="0">
              <a:solidFill>
                <a:schemeClr val="bg1"/>
              </a:solidFill>
              <a:latin typeface="微軟正黑體" panose="020B0604030504040204" pitchFamily="34" charset="-120"/>
              <a:ea typeface="微軟正黑體" panose="020B0604030504040204" pitchFamily="34" charset="-120"/>
            </a:endParaRPr>
          </a:p>
        </p:txBody>
      </p:sp>
      <p:sp>
        <p:nvSpPr>
          <p:cNvPr id="6" name="圓角矩形 5"/>
          <p:cNvSpPr/>
          <p:nvPr/>
        </p:nvSpPr>
        <p:spPr>
          <a:xfrm>
            <a:off x="262153" y="855555"/>
            <a:ext cx="8640960" cy="70123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ct val="20000"/>
              </a:spcBef>
              <a:spcAft>
                <a:spcPts val="0"/>
              </a:spcAft>
              <a:defRPr/>
            </a:pPr>
            <a:r>
              <a:rPr kumimoji="0" lang="en-US" altLang="zh-TW" sz="2800" b="1" dirty="0">
                <a:solidFill>
                  <a:srgbClr val="FFFF00"/>
                </a:solidFill>
                <a:latin typeface="微軟正黑體" panose="020B0604030504040204" pitchFamily="34" charset="-120"/>
                <a:ea typeface="微軟正黑體" panose="020B0604030504040204" pitchFamily="34" charset="-120"/>
              </a:rPr>
              <a:t>A</a:t>
            </a:r>
            <a:r>
              <a:rPr kumimoji="0" lang="zh-TW" altLang="en-US" sz="2800" b="1" dirty="0">
                <a:solidFill>
                  <a:srgbClr val="FFFF00"/>
                </a:solidFill>
                <a:latin typeface="微軟正黑體" panose="020B0604030504040204" pitchFamily="34" charset="-120"/>
                <a:ea typeface="微軟正黑體" panose="020B0604030504040204" pitchFamily="34" charset="-120"/>
              </a:rPr>
              <a:t>：透過志願選填系統，協助我選擇理想的學校？</a:t>
            </a:r>
          </a:p>
        </p:txBody>
      </p:sp>
      <p:graphicFrame>
        <p:nvGraphicFramePr>
          <p:cNvPr id="7" name="圖表 6"/>
          <p:cNvGraphicFramePr>
            <a:graphicFrameLocks/>
          </p:cNvGraphicFramePr>
          <p:nvPr/>
        </p:nvGraphicFramePr>
        <p:xfrm>
          <a:off x="107504" y="3573016"/>
          <a:ext cx="8928992" cy="3175248"/>
        </p:xfrm>
        <a:graphic>
          <a:graphicData uri="http://schemas.openxmlformats.org/drawingml/2006/chart">
            <c:chart xmlns:c="http://schemas.openxmlformats.org/drawingml/2006/chart" xmlns:r="http://schemas.openxmlformats.org/officeDocument/2006/relationships" r:id="rId3"/>
          </a:graphicData>
        </a:graphic>
      </p:graphicFrame>
      <p:grpSp>
        <p:nvGrpSpPr>
          <p:cNvPr id="252938" name="群組 7"/>
          <p:cNvGrpSpPr>
            <a:grpSpLocks/>
          </p:cNvGrpSpPr>
          <p:nvPr/>
        </p:nvGrpSpPr>
        <p:grpSpPr bwMode="auto">
          <a:xfrm>
            <a:off x="2195513" y="3429000"/>
            <a:ext cx="3240087" cy="720725"/>
            <a:chOff x="1979712" y="1412776"/>
            <a:chExt cx="3387740" cy="936104"/>
          </a:xfrm>
        </p:grpSpPr>
        <p:sp>
          <p:nvSpPr>
            <p:cNvPr id="9" name="右大括弧 8"/>
            <p:cNvSpPr/>
            <p:nvPr/>
          </p:nvSpPr>
          <p:spPr>
            <a:xfrm rot="16200000">
              <a:off x="3383219" y="512374"/>
              <a:ext cx="433000" cy="3240014"/>
            </a:xfrm>
            <a:prstGeom prst="rightBrace">
              <a:avLst/>
            </a:prstGeom>
            <a:ln w="57150">
              <a:solidFill>
                <a:srgbClr val="FF0000"/>
              </a:solidFill>
            </a:ln>
          </p:spPr>
          <p:style>
            <a:lnRef idx="3">
              <a:schemeClr val="accent3"/>
            </a:lnRef>
            <a:fillRef idx="0">
              <a:schemeClr val="accent3"/>
            </a:fillRef>
            <a:effectRef idx="2">
              <a:schemeClr val="accent3"/>
            </a:effectRef>
            <a:fontRef idx="minor">
              <a:schemeClr val="tx1"/>
            </a:fontRef>
          </p:style>
          <p:txBody>
            <a:bodyPr anchor="ctr"/>
            <a:lstStyle/>
            <a:p>
              <a:pPr algn="ctr" fontAlgn="auto">
                <a:spcBef>
                  <a:spcPts val="0"/>
                </a:spcBef>
                <a:spcAft>
                  <a:spcPts val="0"/>
                </a:spcAft>
                <a:defRPr/>
              </a:pPr>
              <a:endParaRPr kumimoji="0" lang="zh-TW" altLang="en-US"/>
            </a:p>
          </p:txBody>
        </p:sp>
        <p:sp>
          <p:nvSpPr>
            <p:cNvPr id="10" name="文字方塊 9"/>
            <p:cNvSpPr txBox="1"/>
            <p:nvPr/>
          </p:nvSpPr>
          <p:spPr>
            <a:xfrm>
              <a:off x="2097616" y="1412776"/>
              <a:ext cx="3269836" cy="600164"/>
            </a:xfrm>
            <a:prstGeom prst="rect">
              <a:avLst/>
            </a:prstGeom>
            <a:noFill/>
          </p:spPr>
          <p:style>
            <a:lnRef idx="0">
              <a:schemeClr val="accent6"/>
            </a:lnRef>
            <a:fillRef idx="3">
              <a:schemeClr val="accent6"/>
            </a:fillRef>
            <a:effectRef idx="3">
              <a:schemeClr val="accent6"/>
            </a:effectRef>
            <a:fontRef idx="minor">
              <a:schemeClr val="lt1"/>
            </a:fontRef>
          </p:style>
          <p:txBody>
            <a:bodyPr>
              <a:spAutoFit/>
            </a:bodyPr>
            <a:lstStyle/>
            <a:p>
              <a:pPr algn="ctr" fontAlgn="auto">
                <a:spcBef>
                  <a:spcPts val="0"/>
                </a:spcBef>
                <a:spcAft>
                  <a:spcPts val="0"/>
                </a:spcAft>
                <a:defRPr/>
              </a:pPr>
              <a:r>
                <a:rPr kumimoji="0" lang="en-US" altLang="zh-TW"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r>
                <a:rPr kumimoji="0"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學生認同</a:t>
              </a:r>
            </a:p>
          </p:txBody>
        </p:sp>
      </p:grpSp>
      <p:sp>
        <p:nvSpPr>
          <p:cNvPr id="11" name="投影片編號版面配置區 15"/>
          <p:cNvSpPr>
            <a:spLocks noGrp="1"/>
          </p:cNvSpPr>
          <p:nvPr>
            <p:ph type="sldNum" sz="quarter" idx="12"/>
          </p:nvPr>
        </p:nvSpPr>
        <p:spPr/>
        <p:txBody>
          <a:bodyPr/>
          <a:lstStyle/>
          <a:p>
            <a:pPr>
              <a:defRPr/>
            </a:pPr>
            <a:fld id="{B61A88AE-721C-4207-8CF6-E7157B2FD22A}" type="slidenum">
              <a:rPr lang="zh-TW" altLang="en-US"/>
              <a:pPr>
                <a:defRPr/>
              </a:pPr>
              <a:t>18</a:t>
            </a:fld>
            <a:endParaRPr lang="zh-TW" altLang="en-US" dirty="0"/>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3617365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七、我知道本區入學方式諮詢專線及十二年國教專</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            屬網站。</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7238341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圓角矩形圖說文字 6"/>
          <p:cNvSpPr/>
          <p:nvPr/>
        </p:nvSpPr>
        <p:spPr>
          <a:xfrm>
            <a:off x="4642892" y="1124744"/>
            <a:ext cx="4176464" cy="3456384"/>
          </a:xfrm>
          <a:prstGeom prst="wedgeRoundRectCallout">
            <a:avLst>
              <a:gd name="adj1" fmla="val -8934"/>
              <a:gd name="adj2" fmla="val 64800"/>
              <a:gd name="adj3" fmla="val 16667"/>
            </a:avLst>
          </a:prstGeom>
          <a:blipFill>
            <a:blip r:embed="rId3" cstate="print"/>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021" name="WordArt 5"/>
          <p:cNvSpPr>
            <a:spLocks noChangeArrowheads="1" noChangeShapeType="1" noTextEdit="1"/>
          </p:cNvSpPr>
          <p:nvPr/>
        </p:nvSpPr>
        <p:spPr bwMode="grayWhite">
          <a:xfrm>
            <a:off x="4788024" y="1575591"/>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3" name="Picture 2" descr="「屏東縣」的圖片搜尋結果">
            <a:extLst>
              <a:ext uri="{FF2B5EF4-FFF2-40B4-BE49-F238E27FC236}">
                <a16:creationId xmlns:a16="http://schemas.microsoft.com/office/drawing/2014/main" id="{87A1AAE8-E070-4F2D-9709-C4B25FE0DD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6084168" y="4440562"/>
            <a:ext cx="2039348" cy="2549185"/>
          </a:xfrm>
          <a:prstGeom prst="rect">
            <a:avLst/>
          </a:prstGeom>
        </p:spPr>
      </p:pic>
    </p:spTree>
    <p:extLst>
      <p:ext uri="{BB962C8B-B14F-4D97-AF65-F5344CB8AC3E}">
        <p14:creationId xmlns:p14="http://schemas.microsoft.com/office/powerpoint/2010/main" val="1230925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8782"/>
            <a:ext cx="9182375" cy="6886781"/>
          </a:xfrm>
          <a:prstGeom prst="rect">
            <a:avLst/>
          </a:prstGeom>
        </p:spPr>
      </p:pic>
    </p:spTree>
    <p:extLst>
      <p:ext uri="{BB962C8B-B14F-4D97-AF65-F5344CB8AC3E}">
        <p14:creationId xmlns:p14="http://schemas.microsoft.com/office/powerpoint/2010/main" val="137803023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62480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93" y="-9195"/>
            <a:ext cx="9156260" cy="6867195"/>
          </a:xfrm>
          <a:prstGeom prst="rect">
            <a:avLst/>
          </a:prstGeom>
        </p:spPr>
      </p:pic>
    </p:spTree>
    <p:extLst>
      <p:ext uri="{BB962C8B-B14F-4D97-AF65-F5344CB8AC3E}">
        <p14:creationId xmlns:p14="http://schemas.microsoft.com/office/powerpoint/2010/main" val="422841926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761046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日期版面配置區 3"/>
          <p:cNvSpPr>
            <a:spLocks noGrp="1"/>
          </p:cNvSpPr>
          <p:nvPr>
            <p:ph type="dt" sz="half" idx="4294967295"/>
          </p:nvPr>
        </p:nvSpPr>
        <p:spPr>
          <a:xfrm>
            <a:off x="6775450" y="330200"/>
            <a:ext cx="2368550" cy="309563"/>
          </a:xfrm>
          <a:prstGeom prst="rect">
            <a:avLst/>
          </a:prstGeom>
        </p:spPr>
        <p:txBody>
          <a:bodyPr/>
          <a:lstStyle/>
          <a:p>
            <a:fld id="{6A79E279-B236-49E7-91CE-8237E6D1CF59}" type="datetime1">
              <a:rPr lang="en-US" altLang="zh-TW" smtClean="0"/>
              <a:pPr/>
              <a:t>2/18/2022</a:t>
            </a:fld>
            <a:endParaRPr lang="en-US" dirty="0"/>
          </a:p>
        </p:txBody>
      </p:sp>
      <p:pic>
        <p:nvPicPr>
          <p:cNvPr id="6" name="圖片 5"/>
          <p:cNvPicPr>
            <a:picLocks noChangeAspect="1"/>
          </p:cNvPicPr>
          <p:nvPr/>
        </p:nvPicPr>
        <p:blipFill>
          <a:blip r:embed="rId2" cstate="print"/>
          <a:stretch>
            <a:fillRect/>
          </a:stretch>
        </p:blipFill>
        <p:spPr>
          <a:xfrm>
            <a:off x="1403648" y="3954881"/>
            <a:ext cx="3048445" cy="2173188"/>
          </a:xfrm>
          <a:prstGeom prst="rect">
            <a:avLst/>
          </a:prstGeom>
          <a:effectLst>
            <a:outerShdw blurRad="50800" dist="38100" dir="5400000" algn="t" rotWithShape="0">
              <a:prstClr val="black">
                <a:alpha val="40000"/>
              </a:prstClr>
            </a:outerShdw>
          </a:effectLst>
        </p:spPr>
      </p:pic>
      <p:sp>
        <p:nvSpPr>
          <p:cNvPr id="8" name="TextBox 8"/>
          <p:cNvSpPr txBox="1"/>
          <p:nvPr/>
        </p:nvSpPr>
        <p:spPr>
          <a:xfrm>
            <a:off x="381830" y="116632"/>
            <a:ext cx="8140525" cy="646331"/>
          </a:xfrm>
          <a:prstGeom prst="rect">
            <a:avLst/>
          </a:prstGeom>
          <a:solidFill>
            <a:schemeClr val="bg1"/>
          </a:solidFill>
        </p:spPr>
        <p:txBody>
          <a:bodyPr wrap="square">
            <a:spAutoFit/>
          </a:bodyPr>
          <a:lstStyle/>
          <a:p>
            <a:pPr fontAlgn="auto">
              <a:spcBef>
                <a:spcPts val="0"/>
              </a:spcBef>
              <a:spcAft>
                <a:spcPts val="0"/>
              </a:spcAft>
              <a:defRPr/>
            </a:pPr>
            <a:r>
              <a:rPr lang="zh-TW" altLang="en-US" sz="3600" b="1" dirty="0">
                <a:solidFill>
                  <a:schemeClr val="tx1">
                    <a:lumMod val="65000"/>
                    <a:lumOff val="35000"/>
                  </a:schemeClr>
                </a:solidFill>
                <a:latin typeface="微軟正黑體"/>
                <a:ea typeface="微軟正黑體"/>
                <a:cs typeface="微軟正黑體"/>
              </a:rPr>
              <a:t>全球化趨勢下，您的未來</a:t>
            </a:r>
            <a:r>
              <a:rPr lang="zh-TW" altLang="en-US" sz="3600" dirty="0">
                <a:latin typeface="微軟正黑體" pitchFamily="34" charset="-120"/>
                <a:ea typeface="微軟正黑體" pitchFamily="34" charset="-120"/>
              </a:rPr>
              <a:t>不斷在改變！</a:t>
            </a:r>
            <a:endParaRPr lang="zh-CN" altLang="en-US" sz="3600" dirty="0">
              <a:solidFill>
                <a:schemeClr val="tx1">
                  <a:lumMod val="65000"/>
                  <a:lumOff val="35000"/>
                </a:schemeClr>
              </a:solidFill>
              <a:latin typeface="+mn-lt"/>
              <a:ea typeface="+mn-ea"/>
            </a:endParaRPr>
          </a:p>
        </p:txBody>
      </p:sp>
      <p:sp>
        <p:nvSpPr>
          <p:cNvPr id="10" name="長方形 11"/>
          <p:cNvSpPr/>
          <p:nvPr/>
        </p:nvSpPr>
        <p:spPr>
          <a:xfrm>
            <a:off x="107504" y="2348880"/>
            <a:ext cx="3168650" cy="1384300"/>
          </a:xfrm>
          <a:prstGeom prst="rect">
            <a:avLst/>
          </a:prstGeom>
        </p:spPr>
        <p:txBody>
          <a:bodyPr>
            <a:spAutoFit/>
          </a:bodyPr>
          <a:lstStyle/>
          <a:p>
            <a:pPr eaLnBrk="1" fontAlgn="auto" hangingPunct="1">
              <a:spcBef>
                <a:spcPts val="0"/>
              </a:spcBef>
              <a:spcAft>
                <a:spcPts val="0"/>
              </a:spcAft>
              <a:defRPr/>
            </a:pPr>
            <a:r>
              <a:rPr lang="zh-TW" altLang="en-US" sz="2800" b="1" dirty="0">
                <a:solidFill>
                  <a:srgbClr val="FF0000"/>
                </a:solidFill>
                <a:latin typeface="微軟正黑體"/>
                <a:ea typeface="微軟正黑體"/>
                <a:cs typeface="微軟正黑體"/>
              </a:rPr>
              <a:t>想一想，</a:t>
            </a:r>
            <a:endParaRPr lang="en-US" altLang="zh-TW" sz="2800" b="1" dirty="0">
              <a:solidFill>
                <a:srgbClr val="FF0000"/>
              </a:solidFill>
              <a:latin typeface="微軟正黑體"/>
              <a:ea typeface="微軟正黑體"/>
              <a:cs typeface="微軟正黑體"/>
            </a:endParaRPr>
          </a:p>
          <a:p>
            <a:pPr eaLnBrk="1" fontAlgn="auto" hangingPunct="1">
              <a:spcBef>
                <a:spcPts val="0"/>
              </a:spcBef>
              <a:spcAft>
                <a:spcPts val="0"/>
              </a:spcAft>
              <a:defRPr/>
            </a:pPr>
            <a:r>
              <a:rPr lang="zh-TW" altLang="en-US" sz="2800" b="1" dirty="0">
                <a:solidFill>
                  <a:srgbClr val="FF0000"/>
                </a:solidFill>
                <a:latin typeface="微軟正黑體"/>
                <a:ea typeface="微軟正黑體"/>
                <a:cs typeface="微軟正黑體"/>
              </a:rPr>
              <a:t>哪一條進路</a:t>
            </a:r>
            <a:endParaRPr lang="en-US" altLang="zh-TW" sz="2800" b="1" dirty="0">
              <a:solidFill>
                <a:srgbClr val="FF0000"/>
              </a:solidFill>
              <a:latin typeface="微軟正黑體"/>
              <a:ea typeface="微軟正黑體"/>
              <a:cs typeface="微軟正黑體"/>
            </a:endParaRPr>
          </a:p>
          <a:p>
            <a:pPr eaLnBrk="1" fontAlgn="auto" hangingPunct="1">
              <a:spcBef>
                <a:spcPts val="0"/>
              </a:spcBef>
              <a:spcAft>
                <a:spcPts val="0"/>
              </a:spcAft>
              <a:defRPr/>
            </a:pPr>
            <a:r>
              <a:rPr lang="zh-TW" altLang="en-US" sz="2800" b="1" dirty="0">
                <a:solidFill>
                  <a:srgbClr val="FF0000"/>
                </a:solidFill>
                <a:latin typeface="微軟正黑體"/>
                <a:ea typeface="微軟正黑體"/>
                <a:cs typeface="微軟正黑體"/>
              </a:rPr>
              <a:t>最適合自己</a:t>
            </a:r>
            <a:endParaRPr lang="en-US" altLang="zh-TW" sz="2800" b="1" dirty="0">
              <a:solidFill>
                <a:srgbClr val="FF0000"/>
              </a:solidFill>
              <a:latin typeface="微軟正黑體"/>
              <a:ea typeface="微軟正黑體"/>
              <a:cs typeface="微軟正黑體"/>
            </a:endParaRPr>
          </a:p>
        </p:txBody>
      </p:sp>
      <p:pic>
        <p:nvPicPr>
          <p:cNvPr id="12" name="圖片 11"/>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21321226">
            <a:off x="2197013" y="2814855"/>
            <a:ext cx="688741" cy="10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8"/>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rot="20990092">
            <a:off x="2637115" y="2434022"/>
            <a:ext cx="688741" cy="10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群組 13"/>
          <p:cNvGrpSpPr>
            <a:grpSpLocks/>
          </p:cNvGrpSpPr>
          <p:nvPr/>
        </p:nvGrpSpPr>
        <p:grpSpPr bwMode="auto">
          <a:xfrm>
            <a:off x="-168599" y="3643118"/>
            <a:ext cx="1801813" cy="2506663"/>
            <a:chOff x="923925" y="3994150"/>
            <a:chExt cx="1801828" cy="2506663"/>
          </a:xfrm>
        </p:grpSpPr>
        <p:pic>
          <p:nvPicPr>
            <p:cNvPr id="15" name="圖片 3" descr="指標.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rot="21318519">
              <a:off x="1474793" y="4462463"/>
              <a:ext cx="646117" cy="369887"/>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17" name="文字方塊 16"/>
            <p:cNvSpPr txBox="1"/>
            <p:nvPr/>
          </p:nvSpPr>
          <p:spPr>
            <a:xfrm rot="372001">
              <a:off x="1254128" y="5022850"/>
              <a:ext cx="646118" cy="369888"/>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高職</a:t>
              </a:r>
            </a:p>
          </p:txBody>
        </p:sp>
        <p:pic>
          <p:nvPicPr>
            <p:cNvPr id="18" name="圖片 16" descr="指標.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rot="21011487">
              <a:off x="1358904" y="5641975"/>
              <a:ext cx="646118" cy="36830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sp>
        <p:nvSpPr>
          <p:cNvPr id="20" name="投影片編號版面配置區 3"/>
          <p:cNvSpPr txBox="1">
            <a:spLocks/>
          </p:cNvSpPr>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spcBef>
                <a:spcPct val="20000"/>
              </a:spcBef>
              <a:buFont typeface="Arial" charset="0"/>
              <a:buChar char="•"/>
              <a:defRPr sz="3200" kern="1200">
                <a:solidFill>
                  <a:schemeClr val="tx1"/>
                </a:solidFill>
                <a:latin typeface="Calibri" pitchFamily="34" charset="0"/>
                <a:ea typeface="宋体" pitchFamily="2" charset="-122"/>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Calibri" pitchFamily="34" charset="0"/>
                <a:ea typeface="宋体" pitchFamily="2" charset="-122"/>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Calibri" pitchFamily="34" charset="0"/>
                <a:ea typeface="宋体" pitchFamily="2" charset="-122"/>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Calibri" pitchFamily="34" charset="0"/>
                <a:ea typeface="宋体" pitchFamily="2" charset="-122"/>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Calibri" pitchFamily="34" charset="0"/>
                <a:ea typeface="宋体" pitchFamily="2" charset="-122"/>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宋体" pitchFamily="2" charset="-122"/>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宋体" pitchFamily="2" charset="-122"/>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宋体" pitchFamily="2" charset="-122"/>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宋体" pitchFamily="2" charset="-122"/>
                <a:cs typeface="+mn-cs"/>
              </a:defRPr>
            </a:lvl9pPr>
          </a:lstStyle>
          <a:p>
            <a:pPr>
              <a:spcBef>
                <a:spcPct val="0"/>
              </a:spcBef>
              <a:buFontTx/>
              <a:buNone/>
            </a:pPr>
            <a:fld id="{D5D167F1-6395-4195-AC81-CC5D82861A82}" type="slidenum">
              <a:rPr lang="zh-CN" altLang="en-US" sz="1600" smtClean="0">
                <a:solidFill>
                  <a:schemeClr val="bg1"/>
                </a:solidFill>
                <a:latin typeface="微軟正黑體" pitchFamily="34" charset="-120"/>
                <a:ea typeface="微軟正黑體" pitchFamily="34" charset="-120"/>
              </a:rPr>
              <a:pPr>
                <a:spcBef>
                  <a:spcPct val="0"/>
                </a:spcBef>
                <a:buFontTx/>
                <a:buNone/>
              </a:pPr>
              <a:t>187</a:t>
            </a:fld>
            <a:endParaRPr lang="zh-CN" altLang="en-US" sz="1600">
              <a:solidFill>
                <a:schemeClr val="bg1"/>
              </a:solidFill>
              <a:latin typeface="微軟正黑體" pitchFamily="34" charset="-120"/>
              <a:ea typeface="微軟正黑體" pitchFamily="34" charset="-120"/>
            </a:endParaRPr>
          </a:p>
        </p:txBody>
      </p:sp>
      <p:pic>
        <p:nvPicPr>
          <p:cNvPr id="24" name="圖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1618" y="736700"/>
            <a:ext cx="4866223" cy="6124490"/>
          </a:xfrm>
          <a:prstGeom prst="rect">
            <a:avLst/>
          </a:prstGeom>
        </p:spPr>
      </p:pic>
    </p:spTree>
    <p:extLst>
      <p:ext uri="{BB962C8B-B14F-4D97-AF65-F5344CB8AC3E}">
        <p14:creationId xmlns:p14="http://schemas.microsoft.com/office/powerpoint/2010/main" val="4039371085"/>
      </p:ext>
    </p:extLst>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331913" y="692150"/>
            <a:ext cx="38782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適性入學宣導網說明</a:t>
            </a:r>
          </a:p>
        </p:txBody>
      </p:sp>
      <p:sp>
        <p:nvSpPr>
          <p:cNvPr id="46084" name="副標題 4"/>
          <p:cNvSpPr txBox="1">
            <a:spLocks/>
          </p:cNvSpPr>
          <p:nvPr/>
        </p:nvSpPr>
        <p:spPr bwMode="auto">
          <a:xfrm>
            <a:off x="1187450" y="1340768"/>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a:solidFill>
                  <a:srgbClr val="FF0000"/>
                </a:solidFill>
                <a:latin typeface="微軟正黑體" pitchFamily="34" charset="-120"/>
                <a:ea typeface="微軟正黑體" pitchFamily="34" charset="-120"/>
                <a:hlinkClick r:id="rId3"/>
              </a:rPr>
              <a:t>http://</a:t>
            </a:r>
            <a:r>
              <a:rPr lang="en-US" altLang="zh-TW" sz="3200" dirty="0" err="1">
                <a:solidFill>
                  <a:srgbClr val="FF0000"/>
                </a:solidFill>
                <a:latin typeface="微軟正黑體" pitchFamily="34" charset="-120"/>
                <a:ea typeface="微軟正黑體" pitchFamily="34" charset="-120"/>
                <a:hlinkClick r:id="rId3"/>
              </a:rPr>
              <a:t>adapt.k12ea.gov.tw</a:t>
            </a:r>
            <a:r>
              <a:rPr lang="en-US" altLang="zh-TW" sz="3200" dirty="0">
                <a:solidFill>
                  <a:srgbClr val="FF0000"/>
                </a:solidFill>
                <a:latin typeface="微軟正黑體" pitchFamily="34" charset="-120"/>
                <a:ea typeface="微軟正黑體" pitchFamily="34" charset="-120"/>
                <a:hlinkClick r:id="rId3"/>
              </a:rPr>
              <a:t>/</a:t>
            </a:r>
            <a:r>
              <a:rPr lang="en-US" altLang="zh-TW" sz="3200" dirty="0" err="1">
                <a:solidFill>
                  <a:srgbClr val="FF0000"/>
                </a:solidFill>
                <a:latin typeface="微軟正黑體" pitchFamily="34" charset="-120"/>
                <a:ea typeface="微軟正黑體" pitchFamily="34" charset="-120"/>
                <a:hlinkClick r:id="rId3"/>
              </a:rPr>
              <a:t>index.php</a:t>
            </a:r>
            <a:endParaRPr lang="zh-TW" altLang="en-US" sz="3200" dirty="0">
              <a:solidFill>
                <a:srgbClr val="FF0000"/>
              </a:solidFill>
              <a:latin typeface="微軟正黑體" pitchFamily="34" charset="-120"/>
              <a:ea typeface="微軟正黑體" pitchFamily="34" charset="-120"/>
            </a:endParaRPr>
          </a:p>
        </p:txBody>
      </p:sp>
      <p:pic>
        <p:nvPicPr>
          <p:cNvPr id="3" name="圖片 2"/>
          <p:cNvPicPr>
            <a:picLocks noChangeAspect="1"/>
          </p:cNvPicPr>
          <p:nvPr/>
        </p:nvPicPr>
        <p:blipFill rotWithShape="1">
          <a:blip r:embed="rId4" cstate="print"/>
          <a:srcRect l="4326" t="12901" r="7870" b="7301"/>
          <a:stretch/>
        </p:blipFill>
        <p:spPr>
          <a:xfrm>
            <a:off x="38342" y="2132856"/>
            <a:ext cx="9155754" cy="4680520"/>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331913" y="692150"/>
            <a:ext cx="38782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適性入學宣導網說明</a:t>
            </a:r>
          </a:p>
        </p:txBody>
      </p:sp>
      <p:sp>
        <p:nvSpPr>
          <p:cNvPr id="7" name="文字方塊 6"/>
          <p:cNvSpPr txBox="1"/>
          <p:nvPr/>
        </p:nvSpPr>
        <p:spPr>
          <a:xfrm>
            <a:off x="425697" y="1277938"/>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高中職、五專定位查詢系統</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rotWithShape="1">
          <a:blip r:embed="rId3" cstate="print"/>
          <a:srcRect l="4326" t="12901" r="7870" b="7301"/>
          <a:stretch/>
        </p:blipFill>
        <p:spPr>
          <a:xfrm>
            <a:off x="18163" y="2177480"/>
            <a:ext cx="9155754" cy="4680520"/>
          </a:xfrm>
          <a:prstGeom prst="rect">
            <a:avLst/>
          </a:prstGeom>
        </p:spPr>
      </p:pic>
      <p:sp>
        <p:nvSpPr>
          <p:cNvPr id="3" name="矩形 2"/>
          <p:cNvSpPr/>
          <p:nvPr/>
        </p:nvSpPr>
        <p:spPr bwMode="auto">
          <a:xfrm>
            <a:off x="7020272" y="3861048"/>
            <a:ext cx="2095487" cy="216024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w="57150">
                <a:solidFill>
                  <a:schemeClr val="tx1"/>
                </a:solidFill>
              </a:ln>
              <a:solidFill>
                <a:schemeClr val="tx1"/>
              </a:solidFill>
              <a:effectLst/>
              <a:latin typeface="Arial" charset="0"/>
            </a:endParaRPr>
          </a:p>
        </p:txBody>
      </p:sp>
      <p:sp>
        <p:nvSpPr>
          <p:cNvPr id="6" name="橢圓 5"/>
          <p:cNvSpPr/>
          <p:nvPr/>
        </p:nvSpPr>
        <p:spPr>
          <a:xfrm>
            <a:off x="2232248" y="2924944"/>
            <a:ext cx="1403648"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endParaRPr lang="zh-TW" altLang="en-US">
              <a:solidFill>
                <a:srgbClr val="FFFFFF"/>
              </a:solidFill>
              <a:latin typeface="Verdana" pitchFamily="34" charset="0"/>
              <a:ea typeface="新細明體" charset="-120"/>
            </a:endParaRPr>
          </a:p>
        </p:txBody>
      </p:sp>
    </p:spTree>
    <p:extLst>
      <p:ext uri="{BB962C8B-B14F-4D97-AF65-F5344CB8AC3E}">
        <p14:creationId xmlns:p14="http://schemas.microsoft.com/office/powerpoint/2010/main" val="2728406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79512" y="1628800"/>
            <a:ext cx="8784976" cy="52292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矩形 3"/>
          <p:cNvSpPr/>
          <p:nvPr/>
        </p:nvSpPr>
        <p:spPr>
          <a:xfrm>
            <a:off x="2699792" y="3861112"/>
            <a:ext cx="1728000" cy="576000"/>
          </a:xfrm>
          <a:prstGeom prst="rect">
            <a:avLst/>
          </a:prstGeom>
          <a:solidFill>
            <a:srgbClr val="006600"/>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a:solidFill>
                  <a:srgbClr val="FFFFFF"/>
                </a:solidFill>
                <a:effectLst/>
                <a:latin typeface="微軟正黑體" pitchFamily="34" charset="-120"/>
                <a:ea typeface="微軟正黑體" pitchFamily="34" charset="-120"/>
                <a:cs typeface="Times New Roman"/>
              </a:rPr>
              <a:t>多元發展項目</a:t>
            </a:r>
            <a:endParaRPr lang="zh-TW" sz="2000" b="1" kern="100" dirty="0">
              <a:effectLst/>
              <a:latin typeface="微軟正黑體" pitchFamily="34" charset="-120"/>
              <a:ea typeface="微軟正黑體" pitchFamily="34" charset="-120"/>
              <a:cs typeface="Times New Roman"/>
            </a:endParaRPr>
          </a:p>
        </p:txBody>
      </p:sp>
      <p:grpSp>
        <p:nvGrpSpPr>
          <p:cNvPr id="5" name="群組 36"/>
          <p:cNvGrpSpPr/>
          <p:nvPr/>
        </p:nvGrpSpPr>
        <p:grpSpPr>
          <a:xfrm>
            <a:off x="3276048" y="1772816"/>
            <a:ext cx="3456000" cy="576000"/>
            <a:chOff x="2844000" y="1268760"/>
            <a:chExt cx="3456000" cy="576000"/>
          </a:xfrm>
          <a:solidFill>
            <a:srgbClr val="0070C0"/>
          </a:solidFill>
        </p:grpSpPr>
        <p:sp>
          <p:nvSpPr>
            <p:cNvPr id="6" name="矩形 5"/>
            <p:cNvSpPr/>
            <p:nvPr/>
          </p:nvSpPr>
          <p:spPr>
            <a:xfrm>
              <a:off x="2844000" y="1268760"/>
              <a:ext cx="1728000" cy="576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effectLst/>
                  <a:latin typeface="微軟正黑體" pitchFamily="34" charset="-120"/>
                  <a:ea typeface="微軟正黑體" pitchFamily="34" charset="-120"/>
                  <a:cs typeface="Times New Roman"/>
                </a:rPr>
                <a:t>生涯評估結果</a:t>
              </a:r>
            </a:p>
          </p:txBody>
        </p:sp>
        <p:sp>
          <p:nvSpPr>
            <p:cNvPr id="7" name="矩形 6"/>
            <p:cNvSpPr/>
            <p:nvPr/>
          </p:nvSpPr>
          <p:spPr>
            <a:xfrm>
              <a:off x="4572000" y="1268760"/>
              <a:ext cx="1728000" cy="576000"/>
            </a:xfrm>
            <a:prstGeom prst="rect">
              <a:avLst/>
            </a:prstGeom>
            <a:grp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適性輔導諮商</a:t>
              </a:r>
              <a:endParaRPr lang="zh-TW" sz="2000" b="1" kern="100" dirty="0">
                <a:effectLst/>
                <a:latin typeface="微軟正黑體" pitchFamily="34" charset="-120"/>
                <a:ea typeface="微軟正黑體" pitchFamily="34" charset="-120"/>
                <a:cs typeface="Times New Roman"/>
              </a:endParaRPr>
            </a:p>
          </p:txBody>
        </p:sp>
      </p:grpSp>
      <p:sp>
        <p:nvSpPr>
          <p:cNvPr id="8" name="矩形 7"/>
          <p:cNvSpPr/>
          <p:nvPr/>
        </p:nvSpPr>
        <p:spPr>
          <a:xfrm>
            <a:off x="5580304" y="3861048"/>
            <a:ext cx="1728000" cy="576000"/>
          </a:xfrm>
          <a:prstGeom prst="rect">
            <a:avLst/>
          </a:prstGeom>
          <a:ln/>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a:solidFill>
                  <a:srgbClr val="FFFFFF"/>
                </a:solidFill>
                <a:effectLst/>
                <a:latin typeface="微軟正黑體" pitchFamily="34" charset="-120"/>
                <a:ea typeface="微軟正黑體" pitchFamily="34" charset="-120"/>
                <a:cs typeface="Times New Roman"/>
              </a:rPr>
              <a:t>國中教育會考</a:t>
            </a:r>
            <a:endParaRPr lang="zh-TW" sz="2000" b="1" kern="100" dirty="0">
              <a:effectLst/>
              <a:latin typeface="微軟正黑體" pitchFamily="34" charset="-120"/>
              <a:ea typeface="微軟正黑體" pitchFamily="34" charset="-120"/>
              <a:cs typeface="Times New Roman"/>
            </a:endParaRPr>
          </a:p>
        </p:txBody>
      </p:sp>
      <p:sp>
        <p:nvSpPr>
          <p:cNvPr id="9" name="矩形 8"/>
          <p:cNvSpPr/>
          <p:nvPr/>
        </p:nvSpPr>
        <p:spPr>
          <a:xfrm>
            <a:off x="4211960" y="6021288"/>
            <a:ext cx="1656184" cy="648072"/>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適性</a:t>
            </a:r>
            <a:r>
              <a:rPr lang="zh-TW" altLang="en-US" sz="2000" b="1" kern="100" dirty="0">
                <a:solidFill>
                  <a:srgbClr val="FFFFFF"/>
                </a:solidFill>
                <a:effectLst/>
                <a:latin typeface="微軟正黑體" pitchFamily="34" charset="-120"/>
                <a:ea typeface="微軟正黑體" pitchFamily="34" charset="-120"/>
                <a:cs typeface="Times New Roman"/>
              </a:rPr>
              <a:t>入學</a:t>
            </a:r>
            <a:endParaRPr lang="en-US" altLang="zh-TW" sz="2000" b="1" kern="100" dirty="0">
              <a:solidFill>
                <a:srgbClr val="FFFFFF"/>
              </a:solidFill>
              <a:effectLst/>
              <a:latin typeface="微軟正黑體" pitchFamily="34" charset="-120"/>
              <a:ea typeface="微軟正黑體" pitchFamily="34" charset="-120"/>
              <a:cs typeface="Times New Roman"/>
            </a:endParaRPr>
          </a:p>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志願</a:t>
            </a:r>
            <a:r>
              <a:rPr lang="zh-TW" altLang="en-US" sz="2000" b="1" kern="100" dirty="0">
                <a:solidFill>
                  <a:srgbClr val="FFFFFF"/>
                </a:solidFill>
                <a:effectLst/>
                <a:latin typeface="微軟正黑體" pitchFamily="34" charset="-120"/>
                <a:ea typeface="微軟正黑體" pitchFamily="34" charset="-120"/>
                <a:cs typeface="Times New Roman"/>
              </a:rPr>
              <a:t>選填</a:t>
            </a:r>
            <a:endParaRPr lang="zh-TW" sz="2000" b="1" kern="100" dirty="0">
              <a:effectLst/>
              <a:latin typeface="微軟正黑體" pitchFamily="34" charset="-120"/>
              <a:ea typeface="微軟正黑體" pitchFamily="34" charset="-120"/>
              <a:cs typeface="Times New Roman"/>
            </a:endParaRPr>
          </a:p>
        </p:txBody>
      </p:sp>
      <p:sp>
        <p:nvSpPr>
          <p:cNvPr id="10" name="矩形 9"/>
          <p:cNvSpPr/>
          <p:nvPr/>
        </p:nvSpPr>
        <p:spPr>
          <a:xfrm>
            <a:off x="4139952" y="2852936"/>
            <a:ext cx="1728000" cy="576000"/>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適性志願序</a:t>
            </a:r>
            <a:endParaRPr lang="zh-TW" sz="2000" b="1" kern="100" dirty="0">
              <a:effectLst/>
              <a:latin typeface="微軟正黑體" pitchFamily="34" charset="-120"/>
              <a:ea typeface="微軟正黑體" pitchFamily="34" charset="-120"/>
              <a:cs typeface="Times New Roman"/>
            </a:endParaRPr>
          </a:p>
        </p:txBody>
      </p:sp>
      <p:sp>
        <p:nvSpPr>
          <p:cNvPr id="11" name="矩形 10"/>
          <p:cNvSpPr/>
          <p:nvPr/>
        </p:nvSpPr>
        <p:spPr>
          <a:xfrm>
            <a:off x="5580304" y="4941232"/>
            <a:ext cx="1728000" cy="576000"/>
          </a:xfrm>
          <a:prstGeom prst="rect">
            <a:avLst/>
          </a:prstGeom>
          <a:solidFill>
            <a:schemeClr val="accent1">
              <a:lumMod val="50000"/>
            </a:schemeClr>
          </a:solidFill>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考量順序因素</a:t>
            </a:r>
            <a:endParaRPr lang="zh-TW" sz="2000" b="1" kern="100" dirty="0">
              <a:effectLst/>
              <a:latin typeface="微軟正黑體" pitchFamily="34" charset="-120"/>
              <a:ea typeface="微軟正黑體" pitchFamily="34" charset="-120"/>
              <a:cs typeface="Times New Roman"/>
            </a:endParaRPr>
          </a:p>
        </p:txBody>
      </p:sp>
      <p:sp>
        <p:nvSpPr>
          <p:cNvPr id="12" name="矩形 11"/>
          <p:cNvSpPr/>
          <p:nvPr/>
        </p:nvSpPr>
        <p:spPr>
          <a:xfrm>
            <a:off x="2699792" y="4941232"/>
            <a:ext cx="1728000" cy="576000"/>
          </a:xfrm>
          <a:prstGeom prst="rect">
            <a:avLst/>
          </a:prstGeom>
          <a:solidFill>
            <a:srgbClr val="660066"/>
          </a:solidFill>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a:solidFill>
                  <a:srgbClr val="FFFFFF"/>
                </a:solidFill>
                <a:effectLst/>
                <a:latin typeface="微軟正黑體" pitchFamily="34" charset="-120"/>
                <a:ea typeface="微軟正黑體" pitchFamily="34" charset="-120"/>
                <a:cs typeface="Times New Roman"/>
              </a:rPr>
              <a:t>模擬選填結果</a:t>
            </a:r>
            <a:endParaRPr lang="zh-TW" sz="2000" b="1" kern="100" dirty="0">
              <a:effectLst/>
              <a:latin typeface="微軟正黑體" pitchFamily="34" charset="-120"/>
              <a:ea typeface="微軟正黑體" pitchFamily="34" charset="-120"/>
              <a:cs typeface="Times New Roman"/>
            </a:endParaRPr>
          </a:p>
        </p:txBody>
      </p:sp>
      <p:sp>
        <p:nvSpPr>
          <p:cNvPr id="13" name="向下箭號 12"/>
          <p:cNvSpPr/>
          <p:nvPr/>
        </p:nvSpPr>
        <p:spPr>
          <a:xfrm>
            <a:off x="4860032" y="2420888"/>
            <a:ext cx="288032" cy="360040"/>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下箭號 13"/>
          <p:cNvSpPr/>
          <p:nvPr/>
        </p:nvSpPr>
        <p:spPr>
          <a:xfrm>
            <a:off x="4860032" y="3501008"/>
            <a:ext cx="288032" cy="2484000"/>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下箭號 14"/>
          <p:cNvSpPr/>
          <p:nvPr/>
        </p:nvSpPr>
        <p:spPr>
          <a:xfrm rot="5400000">
            <a:off x="5184068" y="3969060"/>
            <a:ext cx="288032" cy="36004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下箭號 15"/>
          <p:cNvSpPr/>
          <p:nvPr/>
        </p:nvSpPr>
        <p:spPr>
          <a:xfrm rot="5400000">
            <a:off x="5184068" y="5049180"/>
            <a:ext cx="288032" cy="36004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下箭號 16"/>
          <p:cNvSpPr/>
          <p:nvPr/>
        </p:nvSpPr>
        <p:spPr>
          <a:xfrm rot="16200000">
            <a:off x="4535996" y="3969060"/>
            <a:ext cx="288032" cy="360040"/>
          </a:xfrm>
          <a:prstGeom prst="downArrow">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向下箭號 17"/>
          <p:cNvSpPr/>
          <p:nvPr/>
        </p:nvSpPr>
        <p:spPr>
          <a:xfrm rot="16200000">
            <a:off x="4535996" y="5049180"/>
            <a:ext cx="288032" cy="360040"/>
          </a:xfrm>
          <a:prstGeom prst="downArrow">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9" name="直線接點 18"/>
          <p:cNvCxnSpPr/>
          <p:nvPr/>
        </p:nvCxnSpPr>
        <p:spPr>
          <a:xfrm>
            <a:off x="1331640" y="3645024"/>
            <a:ext cx="640871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331640" y="5733256"/>
            <a:ext cx="640871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4"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a:solidFill>
                  <a:srgbClr val="C00000"/>
                </a:solidFill>
                <a:latin typeface="微軟正黑體" panose="020B0604030504040204" pitchFamily="34" charset="-120"/>
                <a:ea typeface="微軟正黑體" panose="020B0604030504040204" pitchFamily="34" charset="-120"/>
              </a:rPr>
              <a:t>志願選填試探與輔導</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sp>
        <p:nvSpPr>
          <p:cNvPr id="25" name="圓角矩形 24"/>
          <p:cNvSpPr/>
          <p:nvPr/>
        </p:nvSpPr>
        <p:spPr>
          <a:xfrm>
            <a:off x="323528" y="2708920"/>
            <a:ext cx="2232248" cy="792088"/>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第一次模擬選填</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gn="ctr"/>
            <a:r>
              <a:rPr lang="en-US" altLang="zh-TW" sz="1400" b="1" dirty="0">
                <a:solidFill>
                  <a:schemeClr val="bg1"/>
                </a:solidFill>
                <a:latin typeface="微軟正黑體" panose="020B0604030504040204" pitchFamily="34" charset="-120"/>
                <a:ea typeface="微軟正黑體" panose="020B0604030504040204" pitchFamily="34" charset="-120"/>
              </a:rPr>
              <a:t>111.02.21(</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br>
              <a:rPr lang="en-US" altLang="zh-TW" sz="1400" b="1" dirty="0">
                <a:solidFill>
                  <a:schemeClr val="bg1"/>
                </a:solidFill>
                <a:latin typeface="微軟正黑體" panose="020B0604030504040204" pitchFamily="34" charset="-120"/>
                <a:ea typeface="微軟正黑體" panose="020B0604030504040204" pitchFamily="34" charset="-120"/>
              </a:rPr>
            </a:br>
            <a:r>
              <a:rPr lang="en-US" altLang="zh-TW" sz="1400" b="1" dirty="0">
                <a:solidFill>
                  <a:schemeClr val="bg1"/>
                </a:solidFill>
                <a:latin typeface="微軟正黑體" panose="020B0604030504040204" pitchFamily="34" charset="-120"/>
                <a:ea typeface="微軟正黑體" panose="020B0604030504040204" pitchFamily="34" charset="-120"/>
              </a:rPr>
              <a:t>111.03.18(</a:t>
            </a:r>
            <a:r>
              <a:rPr lang="zh-TW" altLang="en-US" sz="1400" b="1" dirty="0">
                <a:solidFill>
                  <a:schemeClr val="bg1"/>
                </a:solidFill>
                <a:latin typeface="微軟正黑體" panose="020B0604030504040204" pitchFamily="34" charset="-120"/>
                <a:ea typeface="微軟正黑體" panose="020B0604030504040204" pitchFamily="34" charset="-120"/>
              </a:rPr>
              <a:t>五</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26" name="圓角矩形 25"/>
          <p:cNvSpPr/>
          <p:nvPr/>
        </p:nvSpPr>
        <p:spPr>
          <a:xfrm>
            <a:off x="323528" y="3789040"/>
            <a:ext cx="2232248" cy="792088"/>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第二次模擬選填</a:t>
            </a:r>
            <a:r>
              <a:rPr lang="en-US" altLang="zh-TW" sz="1400" b="1" dirty="0">
                <a:solidFill>
                  <a:schemeClr val="bg1"/>
                </a:solidFill>
                <a:latin typeface="微軟正黑體" panose="020B0604030504040204" pitchFamily="34" charset="-120"/>
                <a:ea typeface="微軟正黑體" panose="020B0604030504040204" pitchFamily="34" charset="-120"/>
              </a:rPr>
              <a:t>111.05.02(</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br>
              <a:rPr lang="en-US" altLang="zh-TW" sz="1400" b="1" dirty="0">
                <a:solidFill>
                  <a:schemeClr val="bg1"/>
                </a:solidFill>
                <a:latin typeface="微軟正黑體" panose="020B0604030504040204" pitchFamily="34" charset="-120"/>
                <a:ea typeface="微軟正黑體" panose="020B0604030504040204" pitchFamily="34" charset="-120"/>
              </a:rPr>
            </a:br>
            <a:r>
              <a:rPr lang="en-US" altLang="zh-TW" sz="1400" b="1" dirty="0">
                <a:solidFill>
                  <a:schemeClr val="bg1"/>
                </a:solidFill>
                <a:latin typeface="微軟正黑體" panose="020B0604030504040204" pitchFamily="34" charset="-120"/>
                <a:ea typeface="微軟正黑體" panose="020B0604030504040204" pitchFamily="34" charset="-120"/>
              </a:rPr>
              <a:t>111.05.27(</a:t>
            </a:r>
            <a:r>
              <a:rPr lang="zh-TW" altLang="en-US" sz="1400" b="1" dirty="0">
                <a:solidFill>
                  <a:schemeClr val="bg1"/>
                </a:solidFill>
                <a:latin typeface="微軟正黑體" panose="020B0604030504040204" pitchFamily="34" charset="-120"/>
                <a:ea typeface="微軟正黑體" panose="020B0604030504040204" pitchFamily="34" charset="-120"/>
              </a:rPr>
              <a:t>五</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27" name="向下箭號 26"/>
          <p:cNvSpPr/>
          <p:nvPr/>
        </p:nvSpPr>
        <p:spPr>
          <a:xfrm>
            <a:off x="1053906" y="3573016"/>
            <a:ext cx="396044" cy="21602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1F8D0C1D-418D-4C31-90D0-1890E121FA6E}"/>
              </a:ext>
            </a:extLst>
          </p:cNvPr>
          <p:cNvSpPr txBox="1"/>
          <p:nvPr/>
        </p:nvSpPr>
        <p:spPr>
          <a:xfrm>
            <a:off x="538612" y="6004892"/>
            <a:ext cx="4572000" cy="646331"/>
          </a:xfrm>
          <a:prstGeom prst="rect">
            <a:avLst/>
          </a:prstGeom>
          <a:noFill/>
        </p:spPr>
        <p:txBody>
          <a:bodyPr wrap="square">
            <a:spAutoFit/>
          </a:bodyPr>
          <a:lstStyle/>
          <a:p>
            <a:pPr algn="ct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111.06.23(</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中午</a:t>
            </a: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a:t>
            </a: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111.06.29(</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a:t>
            </a: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中午</a:t>
            </a: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24138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字方塊 7"/>
          <p:cNvSpPr txBox="1"/>
          <p:nvPr/>
        </p:nvSpPr>
        <p:spPr>
          <a:xfrm>
            <a:off x="579273" y="86457"/>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108</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733569" y="1683671"/>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3572367" y="1697323"/>
            <a:ext cx="181483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chemeClr val="bg1"/>
                </a:solidFill>
                <a:latin typeface="微軟正黑體" panose="020B0604030504040204" pitchFamily="34" charset="-120"/>
                <a:ea typeface="微軟正黑體" panose="020B0604030504040204" pitchFamily="34" charset="-120"/>
              </a:rPr>
              <a:t>宣導摺頁</a:t>
            </a: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176705" y="1683671"/>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108</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pic>
        <p:nvPicPr>
          <p:cNvPr id="6" name="圖片 5">
            <a:extLst>
              <a:ext uri="{FF2B5EF4-FFF2-40B4-BE49-F238E27FC236}">
                <a16:creationId xmlns:a16="http://schemas.microsoft.com/office/drawing/2014/main" id="{AAF74FA4-B26B-496F-BD28-5703185242FC}"/>
              </a:ext>
            </a:extLst>
          </p:cNvPr>
          <p:cNvPicPr>
            <a:picLocks noChangeAspect="1"/>
          </p:cNvPicPr>
          <p:nvPr/>
        </p:nvPicPr>
        <p:blipFill>
          <a:blip r:embed="rId2" cstate="print"/>
          <a:stretch>
            <a:fillRect/>
          </a:stretch>
        </p:blipFill>
        <p:spPr>
          <a:xfrm>
            <a:off x="7371840" y="33987"/>
            <a:ext cx="1428750" cy="1428750"/>
          </a:xfrm>
          <a:prstGeom prst="rect">
            <a:avLst/>
          </a:prstGeom>
        </p:spPr>
      </p:pic>
      <p:sp>
        <p:nvSpPr>
          <p:cNvPr id="7" name="文字方塊 6">
            <a:extLst>
              <a:ext uri="{FF2B5EF4-FFF2-40B4-BE49-F238E27FC236}">
                <a16:creationId xmlns:a16="http://schemas.microsoft.com/office/drawing/2014/main" id="{FE92C039-B415-44D2-896B-4BD1BB3FAFB3}"/>
              </a:ext>
            </a:extLst>
          </p:cNvPr>
          <p:cNvSpPr txBox="1"/>
          <p:nvPr/>
        </p:nvSpPr>
        <p:spPr>
          <a:xfrm>
            <a:off x="6375028" y="0"/>
            <a:ext cx="1011174" cy="1477328"/>
          </a:xfrm>
          <a:prstGeom prst="rect">
            <a:avLst/>
          </a:prstGeom>
          <a:noFill/>
        </p:spPr>
        <p:txBody>
          <a:bodyPr wrap="square" rtlCol="0">
            <a:spAutoFit/>
          </a:bodyPr>
          <a:lstStyle/>
          <a:p>
            <a:r>
              <a:rPr lang="zh-TW" altLang="en-US" dirty="0">
                <a:solidFill>
                  <a:srgbClr val="FF0000"/>
                </a:solidFill>
                <a:latin typeface="微軟正黑體" panose="020B0604030504040204" pitchFamily="34" charset="-120"/>
                <a:ea typeface="微軟正黑體" panose="020B0604030504040204" pitchFamily="34" charset="-120"/>
              </a:rPr>
              <a:t>檔案可至本縣</a:t>
            </a:r>
            <a:r>
              <a:rPr lang="en-US" altLang="zh-TW" dirty="0">
                <a:solidFill>
                  <a:srgbClr val="FF0000"/>
                </a:solidFill>
                <a:latin typeface="微軟正黑體" panose="020B0604030504040204" pitchFamily="34" charset="-120"/>
                <a:ea typeface="微軟正黑體" panose="020B0604030504040204" pitchFamily="34" charset="-120"/>
              </a:rPr>
              <a:t>12</a:t>
            </a:r>
            <a:r>
              <a:rPr lang="zh-TW" altLang="en-US" dirty="0">
                <a:solidFill>
                  <a:srgbClr val="FF0000"/>
                </a:solidFill>
                <a:latin typeface="微軟正黑體" panose="020B0604030504040204" pitchFamily="34" charset="-120"/>
                <a:ea typeface="微軟正黑體" panose="020B0604030504040204" pitchFamily="34" charset="-120"/>
              </a:rPr>
              <a:t>年國教資訊網下載</a:t>
            </a:r>
          </a:p>
        </p:txBody>
      </p:sp>
      <p:sp>
        <p:nvSpPr>
          <p:cNvPr id="13" name="文字方塊 12"/>
          <p:cNvSpPr txBox="1"/>
          <p:nvPr/>
        </p:nvSpPr>
        <p:spPr>
          <a:xfrm>
            <a:off x="2339752" y="851169"/>
            <a:ext cx="1814839"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簡章</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8578" y="2852936"/>
            <a:ext cx="2786523" cy="3943193"/>
          </a:xfrm>
          <a:prstGeom prst="rect">
            <a:avLst/>
          </a:prstGeom>
        </p:spPr>
      </p:pic>
      <p:pic>
        <p:nvPicPr>
          <p:cNvPr id="4" name="圖片 3"/>
          <p:cNvPicPr>
            <a:picLocks noChangeAspect="1"/>
          </p:cNvPicPr>
          <p:nvPr/>
        </p:nvPicPr>
        <p:blipFill rotWithShape="1">
          <a:blip r:embed="rId4" cstate="print"/>
          <a:srcRect l="32281" t="6602" r="33857" b="8000"/>
          <a:stretch/>
        </p:blipFill>
        <p:spPr>
          <a:xfrm>
            <a:off x="302963" y="2852936"/>
            <a:ext cx="2741026" cy="3888432"/>
          </a:xfrm>
          <a:prstGeom prst="rect">
            <a:avLst/>
          </a:prstGeom>
        </p:spPr>
      </p:pic>
      <p:pic>
        <p:nvPicPr>
          <p:cNvPr id="2" name="圖片 1"/>
          <p:cNvPicPr>
            <a:picLocks noChangeAspect="1"/>
          </p:cNvPicPr>
          <p:nvPr/>
        </p:nvPicPr>
        <p:blipFill rotWithShape="1">
          <a:blip r:embed="rId5" cstate="print"/>
          <a:srcRect l="50000" t="21301" r="30707" b="10100"/>
          <a:stretch/>
        </p:blipFill>
        <p:spPr>
          <a:xfrm>
            <a:off x="3572367" y="2941310"/>
            <a:ext cx="1900029" cy="3800058"/>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21" name="WordArt 5"/>
          <p:cNvSpPr>
            <a:spLocks noChangeArrowheads="1" noChangeShapeType="1" noTextEdit="1"/>
          </p:cNvSpPr>
          <p:nvPr/>
        </p:nvSpPr>
        <p:spPr bwMode="grayWhite">
          <a:xfrm>
            <a:off x="2699792" y="198884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3" name="Picture 2" descr="「屏東縣」的圖片搜尋結果">
            <a:extLst>
              <a:ext uri="{FF2B5EF4-FFF2-40B4-BE49-F238E27FC236}">
                <a16:creationId xmlns:a16="http://schemas.microsoft.com/office/drawing/2014/main" id="{87A1AAE8-E070-4F2D-9709-C4B25FE0D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779912" y="859334"/>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chemeClr val="accent3">
                    <a:lumMod val="75000"/>
                  </a:schemeClr>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115616" y="1772816"/>
            <a:ext cx="7488831" cy="4752528"/>
          </a:xfrm>
          <a:solidFill>
            <a:srgbClr val="FFFF99"/>
          </a:solidFill>
        </p:spPr>
        <p:txBody>
          <a:bodyPr>
            <a:normAutofit/>
          </a:bodyPr>
          <a:lstStyle/>
          <a:p>
            <a:pPr marL="0" indent="0">
              <a:buNone/>
              <a:defRPr/>
            </a:pPr>
            <a:r>
              <a:rPr lang="en-US" altLang="zh-TW" sz="3600" b="1" dirty="0">
                <a:solidFill>
                  <a:srgbClr val="333399"/>
                </a:solidFill>
                <a:latin typeface="微軟正黑體" panose="020B0604030504040204" pitchFamily="34" charset="-120"/>
                <a:ea typeface="微軟正黑體" panose="020B0604030504040204" pitchFamily="34" charset="-120"/>
              </a:rPr>
              <a:t>1.</a:t>
            </a:r>
            <a:r>
              <a:rPr lang="zh-TW" altLang="en-US" sz="3600" b="1" dirty="0">
                <a:solidFill>
                  <a:srgbClr val="333399"/>
                </a:solidFill>
                <a:latin typeface="微軟正黑體" panose="020B0604030504040204" pitchFamily="34" charset="-120"/>
                <a:ea typeface="微軟正黑體" panose="020B0604030504040204" pitchFamily="34" charset="-120"/>
              </a:rPr>
              <a:t>前言：何謂</a:t>
            </a:r>
            <a:r>
              <a:rPr lang="zh-TW" altLang="en-US" sz="3600" b="1" dirty="0">
                <a:solidFill>
                  <a:srgbClr val="FF0000"/>
                </a:solidFill>
                <a:latin typeface="微軟正黑體" panose="020B0604030504040204" pitchFamily="34" charset="-120"/>
                <a:ea typeface="微軟正黑體" panose="020B0604030504040204" pitchFamily="34" charset="-120"/>
              </a:rPr>
              <a:t>適性</a:t>
            </a:r>
            <a:r>
              <a:rPr lang="zh-TW" altLang="en-US" sz="3600" b="1" dirty="0">
                <a:solidFill>
                  <a:srgbClr val="333399"/>
                </a:solidFill>
                <a:latin typeface="微軟正黑體" panose="020B0604030504040204" pitchFamily="34" charset="-120"/>
                <a:ea typeface="微軟正黑體" panose="020B0604030504040204" pitchFamily="34" charset="-120"/>
              </a:rPr>
              <a:t>入學</a:t>
            </a:r>
            <a:endParaRPr lang="en-US" altLang="zh-TW" sz="3600" b="1" dirty="0">
              <a:solidFill>
                <a:srgbClr val="333399"/>
              </a:solidFill>
              <a:latin typeface="微軟正黑體" panose="020B0604030504040204" pitchFamily="34" charset="-120"/>
              <a:ea typeface="微軟正黑體" panose="020B0604030504040204" pitchFamily="34" charset="-120"/>
            </a:endParaRPr>
          </a:p>
          <a:p>
            <a:pPr marL="0" indent="0">
              <a:buNone/>
              <a:defRPr/>
            </a:pPr>
            <a:r>
              <a:rPr lang="en-US" altLang="zh-TW" sz="3600" b="1" dirty="0">
                <a:solidFill>
                  <a:srgbClr val="333399"/>
                </a:solidFill>
                <a:latin typeface="微軟正黑體" panose="020B0604030504040204" pitchFamily="34" charset="-120"/>
                <a:ea typeface="微軟正黑體" panose="020B0604030504040204" pitchFamily="34" charset="-120"/>
              </a:rPr>
              <a:t>2.</a:t>
            </a:r>
            <a:r>
              <a:rPr lang="zh-TW" altLang="en-US" sz="3600" b="1" dirty="0">
                <a:solidFill>
                  <a:srgbClr val="333399"/>
                </a:solidFill>
                <a:latin typeface="微軟正黑體" panose="020B0604030504040204" pitchFamily="34" charset="-120"/>
                <a:ea typeface="微軟正黑體" panose="020B0604030504040204" pitchFamily="34" charset="-120"/>
              </a:rPr>
              <a:t>超額比序 </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怎麼比？</a:t>
            </a:r>
            <a:r>
              <a:rPr lang="en-US" altLang="zh-TW" sz="3600" b="1" dirty="0">
                <a:solidFill>
                  <a:srgbClr val="FF0000"/>
                </a:solidFill>
                <a:latin typeface="微軟正黑體" panose="020B0604030504040204" pitchFamily="34" charset="-120"/>
                <a:ea typeface="微軟正黑體" panose="020B0604030504040204" pitchFamily="34" charset="-120"/>
              </a:rPr>
              <a:t>)</a:t>
            </a:r>
          </a:p>
          <a:p>
            <a:pPr marL="0" indent="0">
              <a:buNone/>
              <a:defRPr/>
            </a:pPr>
            <a:r>
              <a:rPr lang="en-US" altLang="zh-TW" sz="3600" b="1" dirty="0">
                <a:solidFill>
                  <a:srgbClr val="333399"/>
                </a:solidFill>
                <a:latin typeface="微軟正黑體" panose="020B0604030504040204" pitchFamily="34" charset="-120"/>
                <a:ea typeface="微軟正黑體" panose="020B0604030504040204" pitchFamily="34" charset="-120"/>
              </a:rPr>
              <a:t>3.</a:t>
            </a:r>
            <a:r>
              <a:rPr lang="zh-TW" altLang="en-US" sz="3600" b="1" dirty="0">
                <a:solidFill>
                  <a:srgbClr val="333399"/>
                </a:solidFill>
                <a:latin typeface="微軟正黑體" panose="020B0604030504040204" pitchFamily="34" charset="-120"/>
                <a:ea typeface="微軟正黑體" panose="020B0604030504040204" pitchFamily="34" charset="-120"/>
              </a:rPr>
              <a:t>國中教育會考說明 </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怎麼考？</a:t>
            </a:r>
            <a:r>
              <a:rPr lang="en-US" altLang="zh-TW" sz="3600" b="1" dirty="0">
                <a:solidFill>
                  <a:srgbClr val="FF0000"/>
                </a:solidFill>
                <a:latin typeface="微軟正黑體" panose="020B0604030504040204" pitchFamily="34" charset="-120"/>
                <a:ea typeface="微軟正黑體" panose="020B0604030504040204" pitchFamily="34" charset="-120"/>
              </a:rPr>
              <a:t>)</a:t>
            </a:r>
          </a:p>
          <a:p>
            <a:pPr marL="0" indent="0">
              <a:buNone/>
              <a:defRPr/>
            </a:pPr>
            <a:r>
              <a:rPr lang="en-US" altLang="zh-TW" sz="3600" b="1" dirty="0">
                <a:solidFill>
                  <a:srgbClr val="333399"/>
                </a:solidFill>
                <a:latin typeface="微軟正黑體" panose="020B0604030504040204" pitchFamily="34" charset="-120"/>
                <a:ea typeface="微軟正黑體" panose="020B0604030504040204" pitchFamily="34" charset="-120"/>
              </a:rPr>
              <a:t>4.</a:t>
            </a:r>
            <a:r>
              <a:rPr lang="zh-TW" altLang="en-US" sz="3600" b="1" dirty="0">
                <a:solidFill>
                  <a:srgbClr val="333399"/>
                </a:solidFill>
                <a:latin typeface="微軟正黑體" panose="020B0604030504040204" pitchFamily="34" charset="-120"/>
                <a:ea typeface="微軟正黑體" panose="020B0604030504040204" pitchFamily="34" charset="-120"/>
              </a:rPr>
              <a:t>入學管道介紹與說明 </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怎麼選？</a:t>
            </a:r>
            <a:r>
              <a:rPr lang="en-US" altLang="zh-TW" sz="3600" b="1" dirty="0">
                <a:solidFill>
                  <a:srgbClr val="FF0000"/>
                </a:solidFill>
                <a:latin typeface="微軟正黑體" panose="020B0604030504040204" pitchFamily="34" charset="-120"/>
                <a:ea typeface="微軟正黑體" panose="020B0604030504040204" pitchFamily="34" charset="-120"/>
              </a:rPr>
              <a:t>)</a:t>
            </a:r>
            <a:endParaRPr lang="en-US" altLang="zh-TW" sz="3600" b="1" dirty="0">
              <a:solidFill>
                <a:srgbClr val="333399"/>
              </a:solidFill>
              <a:latin typeface="微軟正黑體" panose="020B0604030504040204" pitchFamily="34" charset="-120"/>
              <a:ea typeface="微軟正黑體" panose="020B0604030504040204" pitchFamily="34" charset="-120"/>
            </a:endParaRPr>
          </a:p>
          <a:p>
            <a:pPr marL="0" indent="0">
              <a:buNone/>
              <a:defRPr/>
            </a:pPr>
            <a:r>
              <a:rPr lang="en-US" altLang="zh-TW" sz="3600" b="1" dirty="0">
                <a:solidFill>
                  <a:srgbClr val="333399"/>
                </a:solidFill>
                <a:latin typeface="微軟正黑體" panose="020B0604030504040204" pitchFamily="34" charset="-120"/>
                <a:ea typeface="微軟正黑體" panose="020B0604030504040204" pitchFamily="34" charset="-120"/>
              </a:rPr>
              <a:t>5.</a:t>
            </a:r>
            <a:r>
              <a:rPr lang="zh-TW" altLang="en-US" sz="3600" b="1" dirty="0">
                <a:solidFill>
                  <a:srgbClr val="333399"/>
                </a:solidFill>
                <a:latin typeface="微軟正黑體" panose="020B0604030504040204" pitchFamily="34" charset="-120"/>
                <a:ea typeface="微軟正黑體" panose="020B0604030504040204" pitchFamily="34" charset="-120"/>
              </a:rPr>
              <a:t>高中</a:t>
            </a:r>
            <a:r>
              <a:rPr lang="en-US" altLang="zh-TW" sz="3600" b="1" dirty="0">
                <a:solidFill>
                  <a:srgbClr val="333399"/>
                </a:solidFill>
                <a:latin typeface="微軟正黑體" panose="020B0604030504040204" pitchFamily="34" charset="-120"/>
                <a:ea typeface="微軟正黑體" panose="020B0604030504040204" pitchFamily="34" charset="-120"/>
              </a:rPr>
              <a:t>(</a:t>
            </a:r>
            <a:r>
              <a:rPr lang="zh-TW" altLang="en-US" sz="3600" b="1" dirty="0">
                <a:solidFill>
                  <a:srgbClr val="333399"/>
                </a:solidFill>
                <a:latin typeface="微軟正黑體" panose="020B0604030504040204" pitchFamily="34" charset="-120"/>
                <a:ea typeface="微軟正黑體" panose="020B0604030504040204" pitchFamily="34" charset="-120"/>
              </a:rPr>
              <a:t>職</a:t>
            </a:r>
            <a:r>
              <a:rPr lang="en-US" altLang="zh-TW" sz="3600" b="1" dirty="0">
                <a:solidFill>
                  <a:srgbClr val="333399"/>
                </a:solidFill>
                <a:latin typeface="微軟正黑體" panose="020B0604030504040204" pitchFamily="34" charset="-120"/>
                <a:ea typeface="微軟正黑體" panose="020B0604030504040204" pitchFamily="34" charset="-120"/>
              </a:rPr>
              <a:t>)</a:t>
            </a:r>
            <a:r>
              <a:rPr lang="zh-TW" altLang="en-US" sz="3600" b="1" dirty="0">
                <a:solidFill>
                  <a:srgbClr val="333399"/>
                </a:solidFill>
                <a:latin typeface="微軟正黑體" panose="020B0604030504040204" pitchFamily="34" charset="-120"/>
                <a:ea typeface="微軟正黑體" panose="020B0604030504040204" pitchFamily="34" charset="-120"/>
              </a:rPr>
              <a:t>及五專群科介紹</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怎麼找？</a:t>
            </a:r>
            <a:r>
              <a:rPr lang="en-US" altLang="zh-TW" sz="3600" b="1" dirty="0">
                <a:solidFill>
                  <a:srgbClr val="FF0000"/>
                </a:solidFill>
                <a:latin typeface="微軟正黑體" panose="020B0604030504040204" pitchFamily="34" charset="-120"/>
                <a:ea typeface="微軟正黑體" panose="020B0604030504040204" pitchFamily="34" charset="-120"/>
              </a:rPr>
              <a:t>)</a:t>
            </a:r>
            <a:endParaRPr lang="en-US" altLang="zh-TW" sz="3600" b="1" dirty="0">
              <a:solidFill>
                <a:srgbClr val="333399"/>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sz="3600" b="1" dirty="0">
                <a:solidFill>
                  <a:srgbClr val="333399"/>
                </a:solidFill>
                <a:latin typeface="微軟正黑體" panose="020B0604030504040204" pitchFamily="34" charset="-120"/>
                <a:ea typeface="微軟正黑體" panose="020B0604030504040204" pitchFamily="34" charset="-120"/>
              </a:rPr>
              <a:t>6.</a:t>
            </a:r>
            <a:r>
              <a:rPr lang="zh-TW" altLang="en-US" sz="3600" b="1" dirty="0">
                <a:solidFill>
                  <a:srgbClr val="333399"/>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a16="http://schemas.microsoft.com/office/drawing/2014/main" id="{78DF93C3-A4E8-4336-A8C8-FEFBE785F2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4869941"/>
            <a:ext cx="1039198" cy="165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星形: 七角 2">
            <a:extLst>
              <a:ext uri="{FF2B5EF4-FFF2-40B4-BE49-F238E27FC236}">
                <a16:creationId xmlns:a16="http://schemas.microsoft.com/office/drawing/2014/main" id="{CAE7F811-0EF9-48B9-B263-BE8F4A2FF9CA}"/>
              </a:ext>
            </a:extLst>
          </p:cNvPr>
          <p:cNvSpPr/>
          <p:nvPr/>
        </p:nvSpPr>
        <p:spPr>
          <a:xfrm>
            <a:off x="172991" y="4077072"/>
            <a:ext cx="1189153" cy="93786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rgbClr val="FFFF00"/>
                </a:solidFill>
              </a:rPr>
              <a:t>重點</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stretch>
            <a:fillRect/>
          </a:stretch>
        </p:blipFill>
        <p:spPr>
          <a:xfrm>
            <a:off x="2411413" y="3848100"/>
            <a:ext cx="3721100" cy="2652713"/>
          </a:xfrm>
          <a:prstGeom prst="rect">
            <a:avLst/>
          </a:prstGeom>
          <a:effectLst>
            <a:outerShdw blurRad="50800" dist="38100" dir="5400000" algn="t" rotWithShape="0">
              <a:prstClr val="black">
                <a:alpha val="40000"/>
              </a:prstClr>
            </a:outerShdw>
          </a:effectLst>
        </p:spPr>
      </p:pic>
      <p:pic>
        <p:nvPicPr>
          <p:cNvPr id="7" name="圖片 6" descr="插圖1.png"/>
          <p:cNvPicPr>
            <a:picLocks noChangeAspect="1"/>
          </p:cNvPicPr>
          <p:nvPr/>
        </p:nvPicPr>
        <p:blipFill>
          <a:blip r:embed="rId3" cstate="print"/>
          <a:stretch>
            <a:fillRect/>
          </a:stretch>
        </p:blipFill>
        <p:spPr>
          <a:xfrm>
            <a:off x="949326" y="1494987"/>
            <a:ext cx="3286125" cy="2647950"/>
          </a:xfrm>
          <a:prstGeom prst="rect">
            <a:avLst/>
          </a:prstGeom>
          <a:effectLst>
            <a:outerShdw blurRad="76200" dir="13500000" sy="23000" kx="1200000" algn="br" rotWithShape="0">
              <a:prstClr val="black">
                <a:alpha val="20000"/>
              </a:prstClr>
            </a:outerShdw>
          </a:effectLst>
        </p:spPr>
      </p:pic>
      <p:sp>
        <p:nvSpPr>
          <p:cNvPr id="8" name="TextBox 8"/>
          <p:cNvSpPr txBox="1"/>
          <p:nvPr/>
        </p:nvSpPr>
        <p:spPr>
          <a:xfrm>
            <a:off x="923925" y="620713"/>
            <a:ext cx="5181600" cy="584200"/>
          </a:xfrm>
          <a:prstGeom prst="rect">
            <a:avLst/>
          </a:prstGeom>
          <a:noFill/>
        </p:spPr>
        <p:txBody>
          <a:bodyPr>
            <a:spAutoFit/>
          </a:bodyPr>
          <a:lstStyle/>
          <a:p>
            <a:pPr eaLnBrk="1" fontAlgn="auto" hangingPunct="1">
              <a:spcBef>
                <a:spcPts val="0"/>
              </a:spcBef>
              <a:spcAft>
                <a:spcPts val="0"/>
              </a:spcAft>
              <a:defRPr/>
            </a:pPr>
            <a:r>
              <a:rPr lang="zh-TW" altLang="en-US" sz="3200" b="1" dirty="0">
                <a:solidFill>
                  <a:schemeClr val="tx1">
                    <a:lumMod val="65000"/>
                    <a:lumOff val="35000"/>
                  </a:schemeClr>
                </a:solidFill>
                <a:latin typeface="微軟正黑體"/>
                <a:ea typeface="微軟正黑體"/>
                <a:cs typeface="微軟正黑體"/>
              </a:rPr>
              <a:t>全球化趨勢下，我們的未來</a:t>
            </a:r>
            <a:endParaRPr lang="zh-CN" altLang="en-US" dirty="0">
              <a:solidFill>
                <a:schemeClr val="tx1">
                  <a:lumMod val="65000"/>
                  <a:lumOff val="35000"/>
                </a:schemeClr>
              </a:solidFill>
              <a:latin typeface="+mn-lt"/>
              <a:ea typeface="+mn-ea"/>
            </a:endParaRPr>
          </a:p>
        </p:txBody>
      </p:sp>
      <p:sp>
        <p:nvSpPr>
          <p:cNvPr id="9" name="TextBox 9"/>
          <p:cNvSpPr txBox="1"/>
          <p:nvPr/>
        </p:nvSpPr>
        <p:spPr>
          <a:xfrm>
            <a:off x="4787900" y="1484313"/>
            <a:ext cx="3600450" cy="2232025"/>
          </a:xfrm>
          <a:prstGeom prst="rect">
            <a:avLst/>
          </a:prstGeom>
          <a:noFill/>
        </p:spPr>
        <p:txBody>
          <a:bodyPr>
            <a:spAutoFit/>
          </a:bodyPr>
          <a:lstStyle/>
          <a:p>
            <a:pPr eaLnBrk="1" fontAlgn="auto" hangingPunct="1">
              <a:spcBef>
                <a:spcPts val="600"/>
              </a:spcBef>
              <a:spcAft>
                <a:spcPts val="0"/>
              </a:spcAft>
              <a:defRPr/>
            </a:pPr>
            <a:r>
              <a:rPr lang="zh-TW" altLang="en-US" sz="2800" b="1" dirty="0">
                <a:solidFill>
                  <a:schemeClr val="tx2"/>
                </a:solidFill>
                <a:latin typeface="微軟正黑體"/>
                <a:ea typeface="微軟正黑體"/>
                <a:cs typeface="微軟正黑體"/>
              </a:rPr>
              <a:t>瞭解自己</a:t>
            </a:r>
            <a:endParaRPr lang="en-US" altLang="zh-TW" sz="2800" b="1" dirty="0">
              <a:solidFill>
                <a:schemeClr val="tx2"/>
              </a:solidFill>
              <a:latin typeface="微軟正黑體"/>
              <a:ea typeface="微軟正黑體"/>
              <a:cs typeface="微軟正黑體"/>
            </a:endParaRPr>
          </a:p>
          <a:p>
            <a:pPr eaLnBrk="1" fontAlgn="auto" hangingPunct="1">
              <a:spcBef>
                <a:spcPts val="600"/>
              </a:spcBef>
              <a:spcAft>
                <a:spcPts val="0"/>
              </a:spcAft>
              <a:defRPr/>
            </a:pPr>
            <a:r>
              <a:rPr lang="zh-TW" altLang="en-US" sz="2800" b="1" dirty="0">
                <a:solidFill>
                  <a:schemeClr val="tx2"/>
                </a:solidFill>
                <a:latin typeface="微軟正黑體"/>
                <a:ea typeface="微軟正黑體"/>
                <a:cs typeface="微軟正黑體"/>
              </a:rPr>
              <a:t>興趣、性向與能力，</a:t>
            </a:r>
            <a:endParaRPr lang="en-US" altLang="zh-TW" sz="2800" b="1" dirty="0">
              <a:solidFill>
                <a:schemeClr val="tx2"/>
              </a:solidFill>
              <a:latin typeface="微軟正黑體"/>
              <a:ea typeface="微軟正黑體"/>
              <a:cs typeface="微軟正黑體"/>
            </a:endParaRPr>
          </a:p>
          <a:p>
            <a:pPr eaLnBrk="1" fontAlgn="auto" hangingPunct="1">
              <a:spcBef>
                <a:spcPts val="600"/>
              </a:spcBef>
              <a:spcAft>
                <a:spcPts val="0"/>
              </a:spcAft>
              <a:defRPr/>
            </a:pPr>
            <a:r>
              <a:rPr lang="zh-TW" altLang="en-US" sz="2800" b="1" dirty="0">
                <a:solidFill>
                  <a:schemeClr val="tx2"/>
                </a:solidFill>
                <a:latin typeface="微軟正黑體"/>
                <a:ea typeface="微軟正黑體"/>
                <a:cs typeface="微軟正黑體"/>
              </a:rPr>
              <a:t>也需知道就業與</a:t>
            </a:r>
            <a:endParaRPr lang="en-US" altLang="zh-TW" sz="2800" b="1" dirty="0">
              <a:solidFill>
                <a:schemeClr val="tx2"/>
              </a:solidFill>
              <a:latin typeface="微軟正黑體"/>
              <a:ea typeface="微軟正黑體"/>
              <a:cs typeface="微軟正黑體"/>
            </a:endParaRPr>
          </a:p>
          <a:p>
            <a:pPr eaLnBrk="1" fontAlgn="auto" hangingPunct="1">
              <a:spcBef>
                <a:spcPts val="600"/>
              </a:spcBef>
              <a:spcAft>
                <a:spcPts val="0"/>
              </a:spcAft>
              <a:defRPr/>
            </a:pPr>
            <a:r>
              <a:rPr lang="zh-TW" altLang="en-US" sz="2800" b="1" dirty="0">
                <a:solidFill>
                  <a:schemeClr val="tx2"/>
                </a:solidFill>
                <a:latin typeface="微軟正黑體"/>
                <a:ea typeface="微軟正黑體"/>
                <a:cs typeface="微軟正黑體"/>
              </a:rPr>
              <a:t>教育環境的變化。</a:t>
            </a:r>
            <a:endParaRPr lang="en-US" altLang="zh-TW" sz="2800" b="1" dirty="0">
              <a:solidFill>
                <a:schemeClr val="tx2"/>
              </a:solidFill>
              <a:latin typeface="微軟正黑體"/>
              <a:ea typeface="微軟正黑體"/>
              <a:cs typeface="微軟正黑體"/>
            </a:endParaRPr>
          </a:p>
          <a:p>
            <a:pPr eaLnBrk="1" fontAlgn="auto" hangingPunct="1">
              <a:spcBef>
                <a:spcPts val="0"/>
              </a:spcBef>
              <a:spcAft>
                <a:spcPts val="0"/>
              </a:spcAft>
              <a:defRPr/>
            </a:pPr>
            <a:endParaRPr lang="zh-CN" altLang="en-US" sz="1200" dirty="0">
              <a:solidFill>
                <a:schemeClr val="accent5">
                  <a:lumMod val="75000"/>
                </a:schemeClr>
              </a:solidFill>
              <a:latin typeface="+mn-lt"/>
              <a:ea typeface="+mn-ea"/>
            </a:endParaRPr>
          </a:p>
        </p:txBody>
      </p:sp>
      <p:sp>
        <p:nvSpPr>
          <p:cNvPr id="10" name="長方形 11"/>
          <p:cNvSpPr/>
          <p:nvPr/>
        </p:nvSpPr>
        <p:spPr>
          <a:xfrm>
            <a:off x="4908550" y="3933825"/>
            <a:ext cx="3168650" cy="1384300"/>
          </a:xfrm>
          <a:prstGeom prst="rect">
            <a:avLst/>
          </a:prstGeom>
        </p:spPr>
        <p:txBody>
          <a:bodyPr>
            <a:spAutoFit/>
          </a:bodyPr>
          <a:lstStyle/>
          <a:p>
            <a:pPr eaLnBrk="1" fontAlgn="auto" hangingPunct="1">
              <a:spcBef>
                <a:spcPts val="0"/>
              </a:spcBef>
              <a:spcAft>
                <a:spcPts val="0"/>
              </a:spcAft>
              <a:defRPr/>
            </a:pPr>
            <a:r>
              <a:rPr lang="zh-TW" altLang="en-US" sz="2800" b="1" dirty="0">
                <a:solidFill>
                  <a:srgbClr val="FF0000"/>
                </a:solidFill>
                <a:latin typeface="微軟正黑體"/>
                <a:ea typeface="微軟正黑體"/>
                <a:cs typeface="微軟正黑體"/>
              </a:rPr>
              <a:t>想一想，</a:t>
            </a:r>
            <a:endParaRPr lang="en-US" altLang="zh-TW" sz="2800" b="1" dirty="0">
              <a:solidFill>
                <a:srgbClr val="FF0000"/>
              </a:solidFill>
              <a:latin typeface="微軟正黑體"/>
              <a:ea typeface="微軟正黑體"/>
              <a:cs typeface="微軟正黑體"/>
            </a:endParaRPr>
          </a:p>
          <a:p>
            <a:pPr eaLnBrk="1" fontAlgn="auto" hangingPunct="1">
              <a:spcBef>
                <a:spcPts val="0"/>
              </a:spcBef>
              <a:spcAft>
                <a:spcPts val="0"/>
              </a:spcAft>
              <a:defRPr/>
            </a:pPr>
            <a:r>
              <a:rPr lang="zh-TW" altLang="en-US" sz="2800" b="1" dirty="0">
                <a:solidFill>
                  <a:srgbClr val="FF0000"/>
                </a:solidFill>
                <a:latin typeface="微軟正黑體"/>
                <a:ea typeface="微軟正黑體"/>
                <a:cs typeface="微軟正黑體"/>
              </a:rPr>
              <a:t>哪一條升學進路</a:t>
            </a:r>
            <a:endParaRPr lang="en-US" altLang="zh-TW" sz="2800" b="1" dirty="0">
              <a:solidFill>
                <a:srgbClr val="FF0000"/>
              </a:solidFill>
              <a:latin typeface="微軟正黑體"/>
              <a:ea typeface="微軟正黑體"/>
              <a:cs typeface="微軟正黑體"/>
            </a:endParaRPr>
          </a:p>
          <a:p>
            <a:pPr eaLnBrk="1" fontAlgn="auto" hangingPunct="1">
              <a:spcBef>
                <a:spcPts val="0"/>
              </a:spcBef>
              <a:spcAft>
                <a:spcPts val="0"/>
              </a:spcAft>
              <a:defRPr/>
            </a:pPr>
            <a:r>
              <a:rPr lang="zh-TW" altLang="en-US" sz="2800" b="1" dirty="0">
                <a:solidFill>
                  <a:srgbClr val="FF0000"/>
                </a:solidFill>
                <a:latin typeface="微軟正黑體"/>
                <a:ea typeface="微軟正黑體"/>
                <a:cs typeface="微軟正黑體"/>
              </a:rPr>
              <a:t>最適合自己</a:t>
            </a:r>
            <a:endParaRPr lang="en-US" altLang="zh-TW" sz="2800" b="1" dirty="0">
              <a:solidFill>
                <a:srgbClr val="FF0000"/>
              </a:solidFill>
              <a:latin typeface="微軟正黑體"/>
              <a:ea typeface="微軟正黑體"/>
              <a:cs typeface="微軟正黑體"/>
            </a:endParaRPr>
          </a:p>
        </p:txBody>
      </p:sp>
      <p:sp>
        <p:nvSpPr>
          <p:cNvPr id="11" name="矩形 10"/>
          <p:cNvSpPr>
            <a:spLocks noChangeArrowheads="1"/>
          </p:cNvSpPr>
          <p:nvPr/>
        </p:nvSpPr>
        <p:spPr bwMode="auto">
          <a:xfrm>
            <a:off x="923925" y="1201738"/>
            <a:ext cx="2646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b="1" dirty="0">
                <a:latin typeface="微軟正黑體" pitchFamily="34" charset="-120"/>
                <a:ea typeface="微軟正黑體" pitchFamily="34" charset="-120"/>
              </a:rPr>
              <a:t>不斷在改變！</a:t>
            </a:r>
            <a:endParaRPr lang="en-US" altLang="zh-TW" b="1" dirty="0">
              <a:latin typeface="微軟正黑體" pitchFamily="34" charset="-120"/>
              <a:ea typeface="微軟正黑體" pitchFamily="34" charset="-120"/>
            </a:endParaRPr>
          </a:p>
        </p:txBody>
      </p:sp>
      <p:pic>
        <p:nvPicPr>
          <p:cNvPr id="12" name="圖片 11"/>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21321226">
            <a:off x="7080892" y="4815529"/>
            <a:ext cx="688741" cy="10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8"/>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rot="20990092">
            <a:off x="7467378" y="4469436"/>
            <a:ext cx="688741" cy="10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13"/>
          <p:cNvGrpSpPr>
            <a:grpSpLocks/>
          </p:cNvGrpSpPr>
          <p:nvPr/>
        </p:nvGrpSpPr>
        <p:grpSpPr bwMode="auto">
          <a:xfrm>
            <a:off x="923925" y="3994150"/>
            <a:ext cx="1801813" cy="2506663"/>
            <a:chOff x="923925" y="3994150"/>
            <a:chExt cx="1801828" cy="2506663"/>
          </a:xfrm>
        </p:grpSpPr>
        <p:pic>
          <p:nvPicPr>
            <p:cNvPr id="15" name="圖片 3" descr="指標.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rot="21318519">
              <a:off x="1474793" y="4462463"/>
              <a:ext cx="646117" cy="369887"/>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17" name="文字方塊 16"/>
            <p:cNvSpPr txBox="1"/>
            <p:nvPr/>
          </p:nvSpPr>
          <p:spPr>
            <a:xfrm rot="372001">
              <a:off x="1254128" y="5022850"/>
              <a:ext cx="646118" cy="369888"/>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高職</a:t>
              </a:r>
            </a:p>
          </p:txBody>
        </p:sp>
        <p:pic>
          <p:nvPicPr>
            <p:cNvPr id="18" name="圖片 16" descr="指標.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rot="21011487">
              <a:off x="1358904" y="5641975"/>
              <a:ext cx="646118" cy="36830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sp>
        <p:nvSpPr>
          <p:cNvPr id="20" name="投影片編號版面配置區 3"/>
          <p:cNvSpPr txBox="1">
            <a:spLocks/>
          </p:cNvSpPr>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spcBef>
                <a:spcPct val="20000"/>
              </a:spcBef>
              <a:buFont typeface="Arial" charset="0"/>
              <a:buChar char="•"/>
              <a:defRPr sz="3200" kern="1200">
                <a:solidFill>
                  <a:schemeClr val="tx1"/>
                </a:solidFill>
                <a:latin typeface="Calibri" pitchFamily="34" charset="0"/>
                <a:ea typeface="宋体" pitchFamily="2" charset="-122"/>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Calibri" pitchFamily="34" charset="0"/>
                <a:ea typeface="宋体" pitchFamily="2" charset="-122"/>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Calibri" pitchFamily="34" charset="0"/>
                <a:ea typeface="宋体" pitchFamily="2" charset="-122"/>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Calibri" pitchFamily="34" charset="0"/>
                <a:ea typeface="宋体" pitchFamily="2" charset="-122"/>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Calibri" pitchFamily="34" charset="0"/>
                <a:ea typeface="宋体" pitchFamily="2" charset="-122"/>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宋体" pitchFamily="2" charset="-122"/>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宋体" pitchFamily="2" charset="-122"/>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宋体" pitchFamily="2" charset="-122"/>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宋体" pitchFamily="2" charset="-122"/>
                <a:cs typeface="+mn-cs"/>
              </a:defRPr>
            </a:lvl9pPr>
          </a:lstStyle>
          <a:p>
            <a:pPr>
              <a:spcBef>
                <a:spcPct val="0"/>
              </a:spcBef>
              <a:buFontTx/>
              <a:buNone/>
            </a:pPr>
            <a:fld id="{D5D167F1-6395-4195-AC81-CC5D82861A82}" type="slidenum">
              <a:rPr lang="zh-CN" altLang="en-US" sz="1600" smtClean="0">
                <a:solidFill>
                  <a:schemeClr val="bg1"/>
                </a:solidFill>
                <a:latin typeface="微軟正黑體" pitchFamily="34" charset="-120"/>
                <a:ea typeface="微軟正黑體" pitchFamily="34" charset="-120"/>
              </a:rPr>
              <a:pPr>
                <a:spcBef>
                  <a:spcPct val="0"/>
                </a:spcBef>
                <a:buFontTx/>
                <a:buNone/>
              </a:pPr>
              <a:t>20</a:t>
            </a:fld>
            <a:endParaRPr lang="zh-CN" altLang="en-US" sz="1600">
              <a:solidFill>
                <a:schemeClr val="bg1"/>
              </a:solidFill>
              <a:latin typeface="微軟正黑體" pitchFamily="34" charset="-120"/>
              <a:ea typeface="微軟正黑體" pitchFamily="34" charset="-120"/>
            </a:endParaRPr>
          </a:p>
        </p:txBody>
      </p:sp>
      <p:pic>
        <p:nvPicPr>
          <p:cNvPr id="21" name="圖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63" y="3770313"/>
            <a:ext cx="1314451"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諮詢」的圖片搜尋結果"/>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2793" y="794"/>
            <a:ext cx="1764294" cy="1374775"/>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a:extLst>
              <a:ext uri="{FF2B5EF4-FFF2-40B4-BE49-F238E27FC236}">
                <a16:creationId xmlns:a16="http://schemas.microsoft.com/office/drawing/2014/main" id="{2915208C-0D01-4967-BCB8-A07779B7D2E7}"/>
              </a:ext>
            </a:extLst>
          </p:cNvPr>
          <p:cNvSpPr/>
          <p:nvPr/>
        </p:nvSpPr>
        <p:spPr>
          <a:xfrm>
            <a:off x="2107333" y="4333587"/>
            <a:ext cx="1826141" cy="584775"/>
          </a:xfrm>
          <a:prstGeom prst="rect">
            <a:avLst/>
          </a:prstGeom>
        </p:spPr>
        <p:txBody>
          <a:bodyPr wrap="none">
            <a:spAutoFit/>
          </a:bodyPr>
          <a:lstStyle/>
          <a:p>
            <a:r>
              <a:rPr lang="zh-TW" altLang="en-US" sz="3200" dirty="0">
                <a:solidFill>
                  <a:srgbClr val="002060"/>
                </a:solidFill>
                <a:latin typeface="微軟正黑體" pitchFamily="34" charset="-120"/>
                <a:ea typeface="微軟正黑體" pitchFamily="34" charset="-120"/>
              </a:rPr>
              <a:t>學術傾向</a:t>
            </a:r>
            <a:endParaRPr lang="zh-TW" altLang="en-US" sz="3200" dirty="0">
              <a:solidFill>
                <a:srgbClr val="002060"/>
              </a:solidFill>
            </a:endParaRPr>
          </a:p>
        </p:txBody>
      </p:sp>
      <p:sp>
        <p:nvSpPr>
          <p:cNvPr id="24" name="矩形 23">
            <a:extLst>
              <a:ext uri="{FF2B5EF4-FFF2-40B4-BE49-F238E27FC236}">
                <a16:creationId xmlns:a16="http://schemas.microsoft.com/office/drawing/2014/main" id="{B576A494-4C0E-47B8-91E4-B00E9359B5D0}"/>
              </a:ext>
            </a:extLst>
          </p:cNvPr>
          <p:cNvSpPr/>
          <p:nvPr/>
        </p:nvSpPr>
        <p:spPr>
          <a:xfrm>
            <a:off x="172636" y="5976882"/>
            <a:ext cx="1826141" cy="584775"/>
          </a:xfrm>
          <a:prstGeom prst="rect">
            <a:avLst/>
          </a:prstGeom>
        </p:spPr>
        <p:txBody>
          <a:bodyPr wrap="none">
            <a:spAutoFit/>
          </a:bodyPr>
          <a:lstStyle/>
          <a:p>
            <a:r>
              <a:rPr lang="zh-TW" altLang="en-US" sz="3200" dirty="0">
                <a:solidFill>
                  <a:srgbClr val="CC00FF"/>
                </a:solidFill>
                <a:latin typeface="微軟正黑體" pitchFamily="34" charset="-120"/>
                <a:ea typeface="微軟正黑體" pitchFamily="34" charset="-120"/>
              </a:rPr>
              <a:t>技職傾向</a:t>
            </a:r>
            <a:endParaRPr lang="zh-TW" altLang="en-US" sz="3200" dirty="0">
              <a:solidFill>
                <a:srgbClr val="CC00FF"/>
              </a:solidFill>
            </a:endParaRPr>
          </a:p>
        </p:txBody>
      </p:sp>
    </p:spTree>
    <p:extLst>
      <p:ext uri="{BB962C8B-B14F-4D97-AF65-F5344CB8AC3E}">
        <p14:creationId xmlns:p14="http://schemas.microsoft.com/office/powerpoint/2010/main" val="42127201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111</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111</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5" name="圖片 4"/>
          <p:cNvPicPr>
            <a:picLocks noChangeAspect="1"/>
          </p:cNvPicPr>
          <p:nvPr/>
        </p:nvPicPr>
        <p:blipFill rotWithShape="1">
          <a:blip r:embed="rId2"/>
          <a:srcRect l="25588" t="15001" r="42913" b="3800"/>
          <a:stretch/>
        </p:blipFill>
        <p:spPr>
          <a:xfrm>
            <a:off x="6694527" y="3004297"/>
            <a:ext cx="2299762" cy="3334655"/>
          </a:xfrm>
          <a:prstGeom prst="rect">
            <a:avLst/>
          </a:prstGeom>
        </p:spPr>
      </p:pic>
      <p:pic>
        <p:nvPicPr>
          <p:cNvPr id="14" name="圖片 13">
            <a:hlinkClick r:id="rId3" action="ppaction://hlinksldjump"/>
            <a:extLst>
              <a:ext uri="{FF2B5EF4-FFF2-40B4-BE49-F238E27FC236}">
                <a16:creationId xmlns:a16="http://schemas.microsoft.com/office/drawing/2014/main" id="{151E92B3-886F-4231-84FF-7D17FD589B2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2" name="圖片 1"/>
          <p:cNvPicPr>
            <a:picLocks noChangeAspect="1"/>
          </p:cNvPicPr>
          <p:nvPr/>
        </p:nvPicPr>
        <p:blipFill rotWithShape="1">
          <a:blip r:embed="rId6"/>
          <a:srcRect l="42913" t="15000" r="24012" b="5201"/>
          <a:stretch/>
        </p:blipFill>
        <p:spPr>
          <a:xfrm>
            <a:off x="4427606" y="2914128"/>
            <a:ext cx="1865018" cy="2531095"/>
          </a:xfrm>
          <a:prstGeom prst="rect">
            <a:avLst/>
          </a:prstGeom>
        </p:spPr>
      </p:pic>
      <p:pic>
        <p:nvPicPr>
          <p:cNvPr id="7" name="圖片 6"/>
          <p:cNvPicPr>
            <a:picLocks noChangeAspect="1"/>
          </p:cNvPicPr>
          <p:nvPr/>
        </p:nvPicPr>
        <p:blipFill rotWithShape="1">
          <a:blip r:embed="rId7"/>
          <a:srcRect l="80380" t="24541" r="1897" b="8244"/>
          <a:stretch/>
        </p:blipFill>
        <p:spPr>
          <a:xfrm>
            <a:off x="2588367" y="2914128"/>
            <a:ext cx="1742592" cy="3717529"/>
          </a:xfrm>
          <a:prstGeom prst="rect">
            <a:avLst/>
          </a:prstGeom>
        </p:spPr>
      </p:pic>
      <p:pic>
        <p:nvPicPr>
          <p:cNvPr id="15" name="圖片 14"/>
          <p:cNvPicPr>
            <a:picLocks noChangeAspect="1"/>
          </p:cNvPicPr>
          <p:nvPr/>
        </p:nvPicPr>
        <p:blipFill rotWithShape="1">
          <a:blip r:embed="rId8"/>
          <a:srcRect l="34256" t="10860" r="35426" b="11801"/>
          <a:stretch/>
        </p:blipFill>
        <p:spPr>
          <a:xfrm>
            <a:off x="129110" y="2914128"/>
            <a:ext cx="2282650" cy="3275322"/>
          </a:xfrm>
          <a:prstGeom prst="rect">
            <a:avLst/>
          </a:prstGeom>
        </p:spPr>
      </p:pic>
    </p:spTree>
    <p:extLst>
      <p:ext uri="{BB962C8B-B14F-4D97-AF65-F5344CB8AC3E}">
        <p14:creationId xmlns:p14="http://schemas.microsoft.com/office/powerpoint/2010/main" val="2804590120"/>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007963" y="821231"/>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6084" name="副標題 4"/>
          <p:cNvSpPr txBox="1">
            <a:spLocks/>
          </p:cNvSpPr>
          <p:nvPr/>
        </p:nvSpPr>
        <p:spPr bwMode="auto">
          <a:xfrm>
            <a:off x="291802" y="1504091"/>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a:solidFill>
                  <a:srgbClr val="FF0000"/>
                </a:solidFill>
                <a:latin typeface="微軟正黑體" pitchFamily="34" charset="-120"/>
                <a:ea typeface="微軟正黑體" pitchFamily="34" charset="-120"/>
                <a:hlinkClick r:id="rId3"/>
              </a:rPr>
              <a:t>https://adapt.k12ea.gov.tw</a:t>
            </a:r>
            <a:endParaRPr lang="zh-TW" altLang="en-US" sz="3200" dirty="0">
              <a:solidFill>
                <a:srgbClr val="FF0000"/>
              </a:solidFill>
              <a:latin typeface="微軟正黑體" pitchFamily="34" charset="-120"/>
              <a:ea typeface="微軟正黑體" pitchFamily="34" charset="-12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352" y="679384"/>
            <a:ext cx="1257300" cy="1257300"/>
          </a:xfrm>
          <a:prstGeom prst="rect">
            <a:avLst/>
          </a:prstGeom>
        </p:spPr>
      </p:pic>
      <p:pic>
        <p:nvPicPr>
          <p:cNvPr id="3" name="圖片 2"/>
          <p:cNvPicPr>
            <a:picLocks noChangeAspect="1"/>
          </p:cNvPicPr>
          <p:nvPr/>
        </p:nvPicPr>
        <p:blipFill rotWithShape="1">
          <a:blip r:embed="rId5"/>
          <a:srcRect l="4725" t="8399" r="3138" b="16002"/>
          <a:stretch/>
        </p:blipFill>
        <p:spPr>
          <a:xfrm>
            <a:off x="-1" y="2078530"/>
            <a:ext cx="9790779" cy="451882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1963" t="8000" r="1963" b="16401"/>
          <a:stretch/>
        </p:blipFill>
        <p:spPr>
          <a:xfrm>
            <a:off x="0" y="1769216"/>
            <a:ext cx="9281164" cy="4108056"/>
          </a:xfrm>
          <a:prstGeom prst="rect">
            <a:avLst/>
          </a:prstGeom>
        </p:spPr>
      </p:pic>
      <p:sp>
        <p:nvSpPr>
          <p:cNvPr id="3" name="矩形 1"/>
          <p:cNvSpPr>
            <a:spLocks noChangeArrowheads="1"/>
          </p:cNvSpPr>
          <p:nvPr/>
        </p:nvSpPr>
        <p:spPr bwMode="auto">
          <a:xfrm>
            <a:off x="1475656" y="392867"/>
            <a:ext cx="5929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 name="文字方塊 3"/>
          <p:cNvSpPr txBox="1"/>
          <p:nvPr/>
        </p:nvSpPr>
        <p:spPr>
          <a:xfrm>
            <a:off x="84086" y="880440"/>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高中、五專定位查詢系統</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橢圓 5"/>
          <p:cNvSpPr/>
          <p:nvPr/>
        </p:nvSpPr>
        <p:spPr>
          <a:xfrm>
            <a:off x="3995936" y="2222922"/>
            <a:ext cx="3078594" cy="747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endParaRPr lang="zh-TW" altLang="en-US">
              <a:solidFill>
                <a:srgbClr val="FFFFFF"/>
              </a:solidFill>
              <a:latin typeface="Verdana" pitchFamily="34" charset="0"/>
              <a:ea typeface="新細明體" charset="-120"/>
            </a:endParaRPr>
          </a:p>
        </p:txBody>
      </p:sp>
      <p:pic>
        <p:nvPicPr>
          <p:cNvPr id="3266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2" t="2057" r="4938" b="8106"/>
          <a:stretch/>
        </p:blipFill>
        <p:spPr bwMode="auto">
          <a:xfrm>
            <a:off x="169636" y="3250789"/>
            <a:ext cx="3826300" cy="235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66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76" r="7996" b="4588"/>
          <a:stretch/>
        </p:blipFill>
        <p:spPr bwMode="auto">
          <a:xfrm>
            <a:off x="5508104" y="3504931"/>
            <a:ext cx="363589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5843140" y="3032366"/>
            <a:ext cx="3124687" cy="338554"/>
          </a:xfrm>
          <a:prstGeom prst="rect">
            <a:avLst/>
          </a:prstGeom>
          <a:noFill/>
        </p:spPr>
        <p:txBody>
          <a:bodyPr wrap="square" rtlCol="0">
            <a:spAutoFit/>
          </a:bodyPr>
          <a:lstStyle/>
          <a:p>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全國高級中等學校及五專資訊網</a:t>
            </a:r>
          </a:p>
        </p:txBody>
      </p:sp>
      <p:sp>
        <p:nvSpPr>
          <p:cNvPr id="10" name="文字方塊 9"/>
          <p:cNvSpPr txBox="1"/>
          <p:nvPr/>
        </p:nvSpPr>
        <p:spPr>
          <a:xfrm>
            <a:off x="203169" y="2635497"/>
            <a:ext cx="3792767" cy="584775"/>
          </a:xfrm>
          <a:prstGeom prst="rect">
            <a:avLst/>
          </a:prstGeom>
          <a:noFill/>
        </p:spPr>
        <p:txBody>
          <a:bodyPr wrap="square" rtlCol="0">
            <a:spAutoFit/>
          </a:bodyP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a:t>
            </a:r>
            <a:endParaRPr lang="en-US" altLang="zh-TW" sz="1600" dirty="0">
              <a:solidFill>
                <a:srgbClr val="FFFF00"/>
              </a:solidFill>
              <a:latin typeface="微軟正黑體" panose="020B0604030504040204" pitchFamily="34" charset="-120"/>
              <a:ea typeface="微軟正黑體" panose="020B0604030504040204" pitchFamily="34" charset="-120"/>
            </a:endParaRPr>
          </a:p>
          <a:p>
            <a:pPr algn="ctr"/>
            <a:r>
              <a:rPr lang="zh-TW" altLang="en-US" sz="1600" dirty="0">
                <a:solidFill>
                  <a:srgbClr val="FFFF00"/>
                </a:solidFill>
                <a:latin typeface="微軟正黑體" panose="020B0604030504040204" pitchFamily="34" charset="-120"/>
                <a:ea typeface="微軟正黑體" panose="020B0604030504040204" pitchFamily="34" charset="-120"/>
              </a:rPr>
              <a:t>定位查詢系統</a:t>
            </a:r>
          </a:p>
        </p:txBody>
      </p:sp>
    </p:spTree>
    <p:extLst>
      <p:ext uri="{BB962C8B-B14F-4D97-AF65-F5344CB8AC3E}">
        <p14:creationId xmlns:p14="http://schemas.microsoft.com/office/powerpoint/2010/main" val="884385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圖片 25" descr="LN-0126.png"/>
          <p:cNvPicPr>
            <a:picLocks noChangeAspect="1"/>
          </p:cNvPicPr>
          <p:nvPr/>
        </p:nvPicPr>
        <p:blipFill rotWithShape="1">
          <a:blip r:embed="rId2" cstate="print">
            <a:duotone>
              <a:schemeClr val="bg2">
                <a:shade val="45000"/>
                <a:satMod val="135000"/>
              </a:schemeClr>
              <a:prstClr val="white"/>
            </a:duotone>
          </a:blip>
          <a:srcRect/>
          <a:stretch/>
        </p:blipFill>
        <p:spPr>
          <a:xfrm>
            <a:off x="367323" y="6381328"/>
            <a:ext cx="8352928" cy="216024"/>
          </a:xfrm>
          <a:prstGeom prst="rect">
            <a:avLst/>
          </a:prstGeom>
        </p:spPr>
      </p:pic>
      <p:sp>
        <p:nvSpPr>
          <p:cNvPr id="31" name="矩形 30"/>
          <p:cNvSpPr/>
          <p:nvPr/>
        </p:nvSpPr>
        <p:spPr>
          <a:xfrm>
            <a:off x="1187450" y="2378075"/>
            <a:ext cx="1300163" cy="1262063"/>
          </a:xfrm>
          <a:prstGeom prst="rect">
            <a:avLst/>
          </a:prstGeom>
          <a:solidFill>
            <a:schemeClr val="accent3">
              <a:lumMod val="60000"/>
              <a:lumOff val="40000"/>
            </a:schemeClr>
          </a:solidFill>
          <a:ln>
            <a:solidFill>
              <a:schemeClr val="bg1"/>
            </a:solidFill>
          </a:ln>
          <a:effectLst/>
        </p:spPr>
        <p:txBody>
          <a:bodyPr anchor="ctr">
            <a:spAutoFit/>
          </a:bodyPr>
          <a:lstStyle/>
          <a:p>
            <a:pPr algn="ctr" fontAlgn="auto">
              <a:spcBef>
                <a:spcPts val="0"/>
              </a:spcBef>
              <a:spcAft>
                <a:spcPts val="0"/>
              </a:spcAft>
              <a:defRPr/>
            </a:pPr>
            <a:endParaRPr kumimoji="0" lang="en-US" altLang="zh-TW" sz="2000" b="1" dirty="0">
              <a:latin typeface="微軟正黑體"/>
              <a:ea typeface="微軟正黑體"/>
              <a:cs typeface="微軟正黑體"/>
            </a:endParaRPr>
          </a:p>
          <a:p>
            <a:pPr algn="ctr" fontAlgn="auto">
              <a:spcBef>
                <a:spcPts val="0"/>
              </a:spcBef>
              <a:spcAft>
                <a:spcPts val="0"/>
              </a:spcAft>
              <a:defRPr/>
            </a:pPr>
            <a:r>
              <a:rPr kumimoji="0" lang="zh-TW" altLang="en-US" sz="2000" b="1" dirty="0">
                <a:latin typeface="微軟正黑體"/>
                <a:ea typeface="微軟正黑體"/>
                <a:cs typeface="微軟正黑體"/>
              </a:rPr>
              <a:t>課程特色</a:t>
            </a:r>
            <a:endParaRPr kumimoji="0" lang="en-US" altLang="zh-TW" sz="2000" b="1" dirty="0">
              <a:latin typeface="微軟正黑體"/>
              <a:ea typeface="微軟正黑體"/>
              <a:cs typeface="微軟正黑體"/>
            </a:endParaRPr>
          </a:p>
          <a:p>
            <a:pPr algn="ctr" fontAlgn="auto">
              <a:spcBef>
                <a:spcPts val="0"/>
              </a:spcBef>
              <a:spcAft>
                <a:spcPts val="0"/>
              </a:spcAft>
              <a:defRPr/>
            </a:pPr>
            <a:endParaRPr kumimoji="0" lang="en-US" altLang="zh-TW" sz="3600" b="1" dirty="0">
              <a:latin typeface="微軟正黑體"/>
              <a:ea typeface="微軟正黑體"/>
              <a:cs typeface="微軟正黑體"/>
            </a:endParaRPr>
          </a:p>
        </p:txBody>
      </p:sp>
      <p:sp>
        <p:nvSpPr>
          <p:cNvPr id="33" name="矩形 32"/>
          <p:cNvSpPr/>
          <p:nvPr/>
        </p:nvSpPr>
        <p:spPr>
          <a:xfrm>
            <a:off x="1187450" y="3689350"/>
            <a:ext cx="1300163" cy="661988"/>
          </a:xfrm>
          <a:prstGeom prst="rect">
            <a:avLst/>
          </a:prstGeom>
          <a:solidFill>
            <a:schemeClr val="accent3">
              <a:lumMod val="60000"/>
              <a:lumOff val="40000"/>
            </a:schemeClr>
          </a:solidFill>
          <a:ln>
            <a:solidFill>
              <a:schemeClr val="bg1"/>
            </a:solidFill>
          </a:ln>
          <a:effectLst/>
        </p:spPr>
        <p:txBody>
          <a:bodyPr anchor="ctr">
            <a:spAutoFit/>
          </a:bodyPr>
          <a:lstStyle/>
          <a:p>
            <a:pPr algn="ctr" fontAlgn="auto">
              <a:spcBef>
                <a:spcPts val="0"/>
              </a:spcBef>
              <a:spcAft>
                <a:spcPts val="0"/>
              </a:spcAft>
              <a:defRPr/>
            </a:pPr>
            <a:endParaRPr kumimoji="0" lang="en-US" altLang="zh-TW" sz="900" b="1" dirty="0">
              <a:latin typeface="微軟正黑體"/>
              <a:ea typeface="微軟正黑體"/>
              <a:cs typeface="微軟正黑體"/>
            </a:endParaRPr>
          </a:p>
          <a:p>
            <a:pPr algn="ctr" fontAlgn="auto">
              <a:spcBef>
                <a:spcPts val="0"/>
              </a:spcBef>
              <a:spcAft>
                <a:spcPts val="0"/>
              </a:spcAft>
              <a:defRPr/>
            </a:pPr>
            <a:r>
              <a:rPr kumimoji="0" lang="zh-TW" altLang="en-US" sz="2000" b="1" dirty="0">
                <a:latin typeface="微軟正黑體"/>
                <a:ea typeface="微軟正黑體"/>
                <a:cs typeface="微軟正黑體"/>
              </a:rPr>
              <a:t>性     向</a:t>
            </a:r>
            <a:endParaRPr kumimoji="0" lang="en-US" altLang="zh-TW" sz="2000" b="1" dirty="0">
              <a:latin typeface="微軟正黑體"/>
              <a:ea typeface="微軟正黑體"/>
              <a:cs typeface="微軟正黑體"/>
            </a:endParaRPr>
          </a:p>
          <a:p>
            <a:pPr algn="ctr" fontAlgn="auto">
              <a:spcBef>
                <a:spcPts val="0"/>
              </a:spcBef>
              <a:spcAft>
                <a:spcPts val="0"/>
              </a:spcAft>
              <a:defRPr/>
            </a:pPr>
            <a:endParaRPr kumimoji="0" lang="zh-TW" altLang="en-US" sz="700" b="1" dirty="0">
              <a:latin typeface="微軟正黑體"/>
              <a:ea typeface="微軟正黑體"/>
              <a:cs typeface="微軟正黑體"/>
            </a:endParaRPr>
          </a:p>
        </p:txBody>
      </p:sp>
      <p:sp>
        <p:nvSpPr>
          <p:cNvPr id="35" name="矩形 34"/>
          <p:cNvSpPr/>
          <p:nvPr/>
        </p:nvSpPr>
        <p:spPr>
          <a:xfrm>
            <a:off x="1201738" y="4505325"/>
            <a:ext cx="1300162" cy="922338"/>
          </a:xfrm>
          <a:prstGeom prst="rect">
            <a:avLst/>
          </a:prstGeom>
          <a:solidFill>
            <a:schemeClr val="accent3">
              <a:lumMod val="60000"/>
              <a:lumOff val="40000"/>
            </a:schemeClr>
          </a:solidFill>
          <a:ln>
            <a:solidFill>
              <a:schemeClr val="bg1"/>
            </a:solidFill>
          </a:ln>
          <a:effectLst/>
        </p:spPr>
        <p:txBody>
          <a:bodyPr anchor="ctr">
            <a:spAutoFit/>
          </a:bodyPr>
          <a:lstStyle/>
          <a:p>
            <a:pPr algn="ctr" fontAlgn="auto">
              <a:spcBef>
                <a:spcPts val="0"/>
              </a:spcBef>
              <a:spcAft>
                <a:spcPts val="0"/>
              </a:spcAft>
              <a:defRPr/>
            </a:pPr>
            <a:endParaRPr kumimoji="0" lang="en-US" altLang="zh-TW" b="1" dirty="0">
              <a:latin typeface="微軟正黑體"/>
              <a:ea typeface="微軟正黑體"/>
              <a:cs typeface="微軟正黑體"/>
            </a:endParaRPr>
          </a:p>
          <a:p>
            <a:pPr algn="ctr" fontAlgn="auto">
              <a:spcBef>
                <a:spcPts val="0"/>
              </a:spcBef>
              <a:spcAft>
                <a:spcPts val="0"/>
              </a:spcAft>
              <a:defRPr/>
            </a:pPr>
            <a:r>
              <a:rPr kumimoji="0" lang="zh-TW" altLang="en-US" b="1" dirty="0">
                <a:latin typeface="微軟正黑體"/>
                <a:ea typeface="微軟正黑體"/>
                <a:cs typeface="微軟正黑體"/>
              </a:rPr>
              <a:t>升學進路</a:t>
            </a:r>
            <a:endParaRPr kumimoji="0" lang="en-US" altLang="zh-TW" b="1" dirty="0">
              <a:latin typeface="微軟正黑體"/>
              <a:ea typeface="微軟正黑體"/>
              <a:cs typeface="微軟正黑體"/>
            </a:endParaRPr>
          </a:p>
          <a:p>
            <a:pPr algn="ctr" fontAlgn="auto">
              <a:spcBef>
                <a:spcPts val="0"/>
              </a:spcBef>
              <a:spcAft>
                <a:spcPts val="0"/>
              </a:spcAft>
              <a:defRPr/>
            </a:pPr>
            <a:endParaRPr kumimoji="0" lang="zh-TW" altLang="en-US" b="1" dirty="0">
              <a:latin typeface="微軟正黑體"/>
              <a:ea typeface="微軟正黑體"/>
              <a:cs typeface="微軟正黑體"/>
            </a:endParaRPr>
          </a:p>
        </p:txBody>
      </p:sp>
      <p:sp>
        <p:nvSpPr>
          <p:cNvPr id="39" name="矩形 38"/>
          <p:cNvSpPr/>
          <p:nvPr/>
        </p:nvSpPr>
        <p:spPr>
          <a:xfrm>
            <a:off x="2555875" y="2433638"/>
            <a:ext cx="2876550" cy="1200150"/>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fontAlgn="auto">
              <a:spcBef>
                <a:spcPts val="0"/>
              </a:spcBef>
              <a:spcAft>
                <a:spcPts val="0"/>
              </a:spcAft>
              <a:buFont typeface="Arial" pitchFamily="34" charset="0"/>
              <a:buChar char="•"/>
              <a:defRPr/>
            </a:pPr>
            <a:r>
              <a:rPr kumimoji="0" lang="zh-CN" altLang="en-US" dirty="0">
                <a:latin typeface="微軟正黑體"/>
                <a:ea typeface="微軟正黑體"/>
                <a:cs typeface="微軟正黑體"/>
              </a:rPr>
              <a:t>以</a:t>
            </a:r>
            <a:r>
              <a:rPr kumimoji="0" lang="zh-CN" altLang="en-US" dirty="0">
                <a:solidFill>
                  <a:srgbClr val="FF0000"/>
                </a:solidFill>
                <a:latin typeface="微軟正黑體"/>
                <a:ea typeface="微軟正黑體"/>
                <a:cs typeface="微軟正黑體"/>
              </a:rPr>
              <a:t>專門技術</a:t>
            </a:r>
            <a:r>
              <a:rPr kumimoji="0" lang="zh-CN" altLang="en-US" dirty="0">
                <a:latin typeface="微軟正黑體"/>
                <a:ea typeface="微軟正黑體"/>
                <a:cs typeface="微軟正黑體"/>
              </a:rPr>
              <a:t>為導向</a:t>
            </a:r>
            <a:endParaRPr kumimoji="0" lang="en-US" altLang="zh-CN" dirty="0">
              <a:latin typeface="微軟正黑體"/>
              <a:ea typeface="微軟正黑體"/>
              <a:cs typeface="微軟正黑體"/>
            </a:endParaRPr>
          </a:p>
          <a:p>
            <a:pPr marL="171450" indent="-171450" fontAlgn="auto">
              <a:spcBef>
                <a:spcPts val="0"/>
              </a:spcBef>
              <a:spcAft>
                <a:spcPts val="0"/>
              </a:spcAft>
              <a:buFont typeface="Arial" pitchFamily="34" charset="0"/>
              <a:buChar char="•"/>
              <a:defRPr/>
            </a:pPr>
            <a:r>
              <a:rPr kumimoji="0" lang="zh-CN" altLang="en-US" dirty="0">
                <a:latin typeface="微軟正黑體"/>
                <a:ea typeface="微軟正黑體"/>
                <a:cs typeface="微軟正黑體"/>
              </a:rPr>
              <a:t>著重務實技術方面的專業實作實習課程</a:t>
            </a:r>
            <a:r>
              <a:rPr kumimoji="0" lang="en-US" altLang="zh-TW" dirty="0">
                <a:latin typeface="微軟正黑體"/>
                <a:ea typeface="微軟正黑體"/>
                <a:cs typeface="微軟正黑體"/>
              </a:rPr>
              <a:t>〈</a:t>
            </a:r>
            <a:r>
              <a:rPr kumimoji="0" lang="zh-CN" altLang="en-US" dirty="0">
                <a:latin typeface="微軟正黑體"/>
                <a:ea typeface="微軟正黑體"/>
                <a:cs typeface="微軟正黑體"/>
              </a:rPr>
              <a:t>如</a:t>
            </a:r>
            <a:r>
              <a:rPr kumimoji="0" lang="zh-TW" altLang="en-US" dirty="0">
                <a:latin typeface="微軟正黑體"/>
                <a:ea typeface="微軟正黑體"/>
                <a:cs typeface="微軟正黑體"/>
              </a:rPr>
              <a:t>：</a:t>
            </a:r>
            <a:r>
              <a:rPr kumimoji="0" lang="zh-CN" altLang="en-US" dirty="0">
                <a:latin typeface="微軟正黑體"/>
                <a:ea typeface="微軟正黑體"/>
                <a:cs typeface="微軟正黑體"/>
              </a:rPr>
              <a:t>實務專題、實習課程</a:t>
            </a:r>
            <a:r>
              <a:rPr kumimoji="0" lang="en-US" altLang="zh-TW" dirty="0">
                <a:latin typeface="微軟正黑體"/>
                <a:ea typeface="微軟正黑體"/>
                <a:cs typeface="微軟正黑體"/>
              </a:rPr>
              <a:t>〉</a:t>
            </a:r>
            <a:endParaRPr kumimoji="0" lang="en-US" altLang="zh-CN" sz="900" dirty="0">
              <a:latin typeface="微軟正黑體"/>
              <a:ea typeface="微軟正黑體"/>
              <a:cs typeface="微軟正黑體"/>
            </a:endParaRPr>
          </a:p>
        </p:txBody>
      </p:sp>
      <p:sp>
        <p:nvSpPr>
          <p:cNvPr id="42" name="矩形 41"/>
          <p:cNvSpPr/>
          <p:nvPr/>
        </p:nvSpPr>
        <p:spPr>
          <a:xfrm>
            <a:off x="5513388" y="2409825"/>
            <a:ext cx="2874962" cy="1201738"/>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fontAlgn="auto">
              <a:spcBef>
                <a:spcPts val="0"/>
              </a:spcBef>
              <a:spcAft>
                <a:spcPts val="0"/>
              </a:spcAft>
              <a:buFont typeface="Arial" pitchFamily="34" charset="0"/>
              <a:buChar char="•"/>
              <a:defRPr/>
            </a:pPr>
            <a:r>
              <a:rPr kumimoji="0" lang="zh-CN" altLang="en-US" dirty="0">
                <a:latin typeface="微軟正黑體"/>
                <a:ea typeface="微軟正黑體"/>
                <a:cs typeface="微軟正黑體"/>
              </a:rPr>
              <a:t>以學術</a:t>
            </a:r>
            <a:r>
              <a:rPr kumimoji="0" lang="zh-TW" altLang="en-US" dirty="0">
                <a:latin typeface="微軟正黑體"/>
                <a:ea typeface="微軟正黑體"/>
                <a:cs typeface="微軟正黑體"/>
              </a:rPr>
              <a:t>知能</a:t>
            </a:r>
            <a:r>
              <a:rPr kumimoji="0" lang="zh-CN" altLang="en-US" dirty="0">
                <a:latin typeface="微軟正黑體"/>
                <a:ea typeface="微軟正黑體"/>
                <a:cs typeface="微軟正黑體"/>
              </a:rPr>
              <a:t>為導向</a:t>
            </a:r>
            <a:endParaRPr kumimoji="0" lang="en-US" altLang="zh-CN" dirty="0">
              <a:latin typeface="微軟正黑體"/>
              <a:ea typeface="微軟正黑體"/>
              <a:cs typeface="微軟正黑體"/>
            </a:endParaRPr>
          </a:p>
          <a:p>
            <a:pPr marL="171450" indent="-171450" fontAlgn="auto">
              <a:spcBef>
                <a:spcPts val="0"/>
              </a:spcBef>
              <a:spcAft>
                <a:spcPts val="0"/>
              </a:spcAft>
              <a:buFont typeface="Arial" pitchFamily="34" charset="0"/>
              <a:buChar char="•"/>
              <a:defRPr/>
            </a:pPr>
            <a:r>
              <a:rPr kumimoji="0" lang="zh-CN" altLang="en-US" dirty="0">
                <a:latin typeface="微軟正黑體"/>
                <a:ea typeface="微軟正黑體"/>
                <a:cs typeface="微軟正黑體"/>
              </a:rPr>
              <a:t>著重基礎知識學科課程</a:t>
            </a:r>
            <a:r>
              <a:rPr kumimoji="0" lang="en-US" altLang="zh-TW" dirty="0">
                <a:latin typeface="微軟正黑體"/>
                <a:ea typeface="微軟正黑體"/>
                <a:cs typeface="微軟正黑體"/>
              </a:rPr>
              <a:t>〈</a:t>
            </a:r>
            <a:r>
              <a:rPr kumimoji="0" lang="zh-CN" altLang="en-US" dirty="0">
                <a:latin typeface="微軟正黑體"/>
                <a:ea typeface="微軟正黑體"/>
                <a:cs typeface="微軟正黑體"/>
              </a:rPr>
              <a:t>如</a:t>
            </a:r>
            <a:r>
              <a:rPr kumimoji="0" lang="zh-TW" altLang="en-US" dirty="0">
                <a:latin typeface="微軟正黑體"/>
                <a:ea typeface="微軟正黑體"/>
                <a:cs typeface="微軟正黑體"/>
              </a:rPr>
              <a:t>：</a:t>
            </a:r>
            <a:r>
              <a:rPr kumimoji="0" lang="zh-CN" altLang="en-US" dirty="0">
                <a:latin typeface="微軟正黑體"/>
                <a:ea typeface="微軟正黑體"/>
                <a:cs typeface="微軟正黑體"/>
              </a:rPr>
              <a:t>國、英、數、理、地理、歷史、生物等</a:t>
            </a:r>
            <a:r>
              <a:rPr kumimoji="0" lang="en-US" altLang="zh-TW" dirty="0">
                <a:latin typeface="微軟正黑體"/>
                <a:ea typeface="微軟正黑體"/>
                <a:cs typeface="微軟正黑體"/>
              </a:rPr>
              <a:t>〉</a:t>
            </a:r>
            <a:endParaRPr kumimoji="0" lang="en-US" altLang="zh-CN" dirty="0">
              <a:latin typeface="微軟正黑體"/>
              <a:ea typeface="微軟正黑體"/>
              <a:cs typeface="微軟正黑體"/>
            </a:endParaRPr>
          </a:p>
        </p:txBody>
      </p:sp>
      <p:sp>
        <p:nvSpPr>
          <p:cNvPr id="43" name="矩形 42"/>
          <p:cNvSpPr/>
          <p:nvPr/>
        </p:nvSpPr>
        <p:spPr>
          <a:xfrm>
            <a:off x="2555875" y="3705225"/>
            <a:ext cx="2876550" cy="646113"/>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fontAlgn="auto">
              <a:spcBef>
                <a:spcPts val="0"/>
              </a:spcBef>
              <a:spcAft>
                <a:spcPts val="0"/>
              </a:spcAft>
              <a:buFont typeface="Arial" pitchFamily="34" charset="0"/>
              <a:buChar char="•"/>
              <a:defRPr/>
            </a:pPr>
            <a:r>
              <a:rPr kumimoji="0" lang="zh-CN" altLang="en-US" dirty="0">
                <a:solidFill>
                  <a:srgbClr val="FF0000"/>
                </a:solidFill>
                <a:latin typeface="微軟正黑體"/>
                <a:ea typeface="微軟正黑體"/>
                <a:cs typeface="微軟正黑體"/>
              </a:rPr>
              <a:t>操作性向強</a:t>
            </a:r>
            <a:endParaRPr kumimoji="0" lang="en-US" altLang="zh-CN" dirty="0">
              <a:solidFill>
                <a:srgbClr val="FF0000"/>
              </a:solidFill>
              <a:latin typeface="微軟正黑體"/>
              <a:ea typeface="微軟正黑體"/>
              <a:cs typeface="微軟正黑體"/>
            </a:endParaRPr>
          </a:p>
          <a:p>
            <a:pPr marL="171450" indent="-171450" fontAlgn="auto">
              <a:spcBef>
                <a:spcPts val="0"/>
              </a:spcBef>
              <a:spcAft>
                <a:spcPts val="0"/>
              </a:spcAft>
              <a:buFont typeface="Arial" pitchFamily="34" charset="0"/>
              <a:buChar char="•"/>
              <a:defRPr/>
            </a:pPr>
            <a:r>
              <a:rPr kumimoji="0" lang="zh-CN" altLang="en-US" dirty="0">
                <a:latin typeface="微軟正黑體"/>
                <a:ea typeface="微軟正黑體"/>
                <a:cs typeface="微軟正黑體"/>
              </a:rPr>
              <a:t>喜歡</a:t>
            </a:r>
            <a:r>
              <a:rPr kumimoji="0" lang="zh-CN" altLang="en-US" dirty="0">
                <a:solidFill>
                  <a:srgbClr val="333399"/>
                </a:solidFill>
                <a:latin typeface="微軟正黑體"/>
                <a:ea typeface="微軟正黑體"/>
                <a:cs typeface="微軟正黑體"/>
              </a:rPr>
              <a:t>動手實際操作</a:t>
            </a:r>
            <a:endParaRPr kumimoji="0" lang="zh-TW" altLang="en-US" dirty="0">
              <a:solidFill>
                <a:srgbClr val="333399"/>
              </a:solidFill>
              <a:latin typeface="微軟正黑體"/>
              <a:ea typeface="微軟正黑體"/>
              <a:cs typeface="微軟正黑體"/>
            </a:endParaRPr>
          </a:p>
        </p:txBody>
      </p:sp>
      <p:sp>
        <p:nvSpPr>
          <p:cNvPr id="46" name="矩形 45"/>
          <p:cNvSpPr/>
          <p:nvPr/>
        </p:nvSpPr>
        <p:spPr>
          <a:xfrm>
            <a:off x="5513388" y="3667125"/>
            <a:ext cx="2874962" cy="723900"/>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fontAlgn="auto">
              <a:spcBef>
                <a:spcPts val="0"/>
              </a:spcBef>
              <a:spcAft>
                <a:spcPts val="0"/>
              </a:spcAft>
              <a:buFont typeface="Arial" pitchFamily="34" charset="0"/>
              <a:buChar char="•"/>
              <a:defRPr/>
            </a:pPr>
            <a:endParaRPr kumimoji="0" lang="en-US" altLang="zh-CN" sz="400" dirty="0">
              <a:latin typeface="微軟正黑體"/>
              <a:ea typeface="微軟正黑體"/>
              <a:cs typeface="微軟正黑體"/>
            </a:endParaRPr>
          </a:p>
          <a:p>
            <a:pPr marL="171450" indent="-171450" fontAlgn="auto">
              <a:spcBef>
                <a:spcPts val="0"/>
              </a:spcBef>
              <a:spcAft>
                <a:spcPts val="0"/>
              </a:spcAft>
              <a:buFont typeface="Arial" pitchFamily="34" charset="0"/>
              <a:buChar char="•"/>
              <a:defRPr/>
            </a:pPr>
            <a:r>
              <a:rPr kumimoji="0" lang="zh-CN" altLang="en-US" dirty="0">
                <a:latin typeface="微軟正黑體"/>
                <a:ea typeface="微軟正黑體"/>
                <a:cs typeface="微軟正黑體"/>
              </a:rPr>
              <a:t>學術性向強</a:t>
            </a:r>
            <a:endParaRPr kumimoji="0" lang="en-US" altLang="zh-CN" dirty="0">
              <a:latin typeface="微軟正黑體"/>
              <a:ea typeface="微軟正黑體"/>
              <a:cs typeface="微軟正黑體"/>
            </a:endParaRPr>
          </a:p>
          <a:p>
            <a:pPr marL="171450" indent="-171450" fontAlgn="auto">
              <a:spcBef>
                <a:spcPts val="0"/>
              </a:spcBef>
              <a:spcAft>
                <a:spcPts val="0"/>
              </a:spcAft>
              <a:buFont typeface="Arial" pitchFamily="34" charset="0"/>
              <a:buChar char="•"/>
              <a:defRPr/>
            </a:pPr>
            <a:r>
              <a:rPr kumimoji="0" lang="zh-CN" altLang="en-US" dirty="0">
                <a:latin typeface="微軟正黑體"/>
                <a:ea typeface="微軟正黑體"/>
                <a:cs typeface="微軟正黑體"/>
              </a:rPr>
              <a:t>對學術</a:t>
            </a:r>
            <a:r>
              <a:rPr kumimoji="0" lang="zh-CN" altLang="en-US" dirty="0">
                <a:solidFill>
                  <a:srgbClr val="333399"/>
                </a:solidFill>
                <a:latin typeface="微軟正黑體"/>
                <a:ea typeface="微軟正黑體"/>
                <a:cs typeface="微軟正黑體"/>
              </a:rPr>
              <a:t>研究興趣較濃</a:t>
            </a:r>
            <a:endParaRPr kumimoji="0" lang="en-US" altLang="zh-CN" dirty="0">
              <a:solidFill>
                <a:srgbClr val="333399"/>
              </a:solidFill>
              <a:latin typeface="微軟正黑體"/>
              <a:ea typeface="微軟正黑體"/>
              <a:cs typeface="微軟正黑體"/>
            </a:endParaRPr>
          </a:p>
          <a:p>
            <a:pPr marL="171450" indent="-171450" fontAlgn="auto">
              <a:spcBef>
                <a:spcPts val="0"/>
              </a:spcBef>
              <a:spcAft>
                <a:spcPts val="0"/>
              </a:spcAft>
              <a:buFont typeface="Arial" pitchFamily="34" charset="0"/>
              <a:buChar char="•"/>
              <a:defRPr/>
            </a:pPr>
            <a:endParaRPr kumimoji="0" lang="en-US" altLang="zh-CN" sz="100" dirty="0">
              <a:latin typeface="微軟正黑體"/>
              <a:ea typeface="微軟正黑體"/>
              <a:cs typeface="微軟正黑體"/>
            </a:endParaRPr>
          </a:p>
        </p:txBody>
      </p:sp>
      <p:sp>
        <p:nvSpPr>
          <p:cNvPr id="49" name="矩形 48"/>
          <p:cNvSpPr/>
          <p:nvPr/>
        </p:nvSpPr>
        <p:spPr>
          <a:xfrm>
            <a:off x="2555875" y="4505325"/>
            <a:ext cx="2876550" cy="922338"/>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fontAlgn="auto">
              <a:spcBef>
                <a:spcPts val="0"/>
              </a:spcBef>
              <a:spcAft>
                <a:spcPts val="0"/>
              </a:spcAft>
              <a:buFont typeface="Arial" pitchFamily="34" charset="0"/>
              <a:buChar char="•"/>
              <a:defRPr/>
            </a:pPr>
            <a:r>
              <a:rPr kumimoji="0" lang="zh-TW" altLang="en-US" dirty="0">
                <a:latin typeface="微軟正黑體"/>
                <a:ea typeface="微軟正黑體"/>
                <a:cs typeface="微軟正黑體"/>
              </a:rPr>
              <a:t>以</a:t>
            </a:r>
            <a:r>
              <a:rPr kumimoji="0" lang="zh-TW" altLang="en-US" dirty="0">
                <a:solidFill>
                  <a:srgbClr val="FF0000"/>
                </a:solidFill>
                <a:latin typeface="微軟正黑體"/>
                <a:ea typeface="微軟正黑體"/>
                <a:cs typeface="微軟正黑體"/>
              </a:rPr>
              <a:t>科技大學</a:t>
            </a:r>
            <a:r>
              <a:rPr kumimoji="0" lang="zh-TW" altLang="en-US" dirty="0">
                <a:latin typeface="微軟正黑體"/>
                <a:ea typeface="微軟正黑體"/>
                <a:cs typeface="微軟正黑體"/>
              </a:rPr>
              <a:t>、技術學院、二專為主</a:t>
            </a:r>
            <a:endParaRPr kumimoji="0" lang="en-US" altLang="zh-TW" dirty="0">
              <a:latin typeface="微軟正黑體"/>
              <a:ea typeface="微軟正黑體"/>
              <a:cs typeface="微軟正黑體"/>
            </a:endParaRPr>
          </a:p>
          <a:p>
            <a:pPr marL="171450" indent="-171450" fontAlgn="auto">
              <a:spcBef>
                <a:spcPts val="0"/>
              </a:spcBef>
              <a:spcAft>
                <a:spcPts val="0"/>
              </a:spcAft>
              <a:buFont typeface="Arial" pitchFamily="34" charset="0"/>
              <a:buChar char="•"/>
              <a:defRPr/>
            </a:pPr>
            <a:r>
              <a:rPr kumimoji="0" lang="zh-TW" altLang="en-US" dirty="0">
                <a:latin typeface="微軟正黑體"/>
                <a:ea typeface="微軟正黑體"/>
                <a:cs typeface="微軟正黑體"/>
              </a:rPr>
              <a:t>一般大學為輔</a:t>
            </a:r>
          </a:p>
        </p:txBody>
      </p:sp>
      <p:sp>
        <p:nvSpPr>
          <p:cNvPr id="50" name="矩形 49"/>
          <p:cNvSpPr/>
          <p:nvPr/>
        </p:nvSpPr>
        <p:spPr>
          <a:xfrm>
            <a:off x="5508625" y="4497388"/>
            <a:ext cx="2874963" cy="922337"/>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fontAlgn="auto">
              <a:spcBef>
                <a:spcPts val="0"/>
              </a:spcBef>
              <a:spcAft>
                <a:spcPts val="0"/>
              </a:spcAft>
              <a:buFont typeface="Arial" pitchFamily="34" charset="0"/>
              <a:buChar char="•"/>
              <a:defRPr/>
            </a:pPr>
            <a:r>
              <a:rPr kumimoji="0" lang="zh-TW" altLang="en-US" dirty="0">
                <a:latin typeface="微軟正黑體"/>
                <a:ea typeface="微軟正黑體"/>
                <a:cs typeface="微軟正黑體"/>
              </a:rPr>
              <a:t>以一般大學為主</a:t>
            </a:r>
            <a:endParaRPr kumimoji="0" lang="en-US" altLang="zh-TW" dirty="0">
              <a:latin typeface="微軟正黑體"/>
              <a:ea typeface="微軟正黑體"/>
              <a:cs typeface="微軟正黑體"/>
            </a:endParaRPr>
          </a:p>
          <a:p>
            <a:pPr marL="171450" indent="-171450" fontAlgn="auto">
              <a:spcBef>
                <a:spcPts val="0"/>
              </a:spcBef>
              <a:spcAft>
                <a:spcPts val="0"/>
              </a:spcAft>
              <a:buFont typeface="Arial" pitchFamily="34" charset="0"/>
              <a:buChar char="•"/>
              <a:defRPr/>
            </a:pPr>
            <a:r>
              <a:rPr kumimoji="0" lang="zh-TW" altLang="en-US" dirty="0">
                <a:latin typeface="微軟正黑體"/>
                <a:ea typeface="微軟正黑體"/>
                <a:cs typeface="微軟正黑體"/>
              </a:rPr>
              <a:t>科技大學、技術學院、二專為輔</a:t>
            </a:r>
            <a:endParaRPr kumimoji="0" lang="en-US" altLang="zh-CN" dirty="0">
              <a:latin typeface="微軟正黑體"/>
              <a:ea typeface="微軟正黑體"/>
              <a:cs typeface="微軟正黑體"/>
            </a:endParaRPr>
          </a:p>
        </p:txBody>
      </p:sp>
      <p:sp>
        <p:nvSpPr>
          <p:cNvPr id="4" name="矩形 3"/>
          <p:cNvSpPr>
            <a:spLocks noChangeArrowheads="1"/>
          </p:cNvSpPr>
          <p:nvPr/>
        </p:nvSpPr>
        <p:spPr bwMode="auto">
          <a:xfrm>
            <a:off x="1187450" y="1938338"/>
            <a:ext cx="1300163" cy="368300"/>
          </a:xfrm>
          <a:prstGeom prst="rect">
            <a:avLst/>
          </a:prstGeom>
          <a:solidFill>
            <a:schemeClr val="accent3">
              <a:lumMod val="60000"/>
              <a:lumOff val="40000"/>
            </a:schemeClr>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fontAlgn="auto">
              <a:spcBef>
                <a:spcPct val="0"/>
              </a:spcBef>
              <a:spcAft>
                <a:spcPts val="0"/>
              </a:spcAft>
              <a:buFontTx/>
              <a:buNone/>
              <a:defRPr/>
            </a:pPr>
            <a:r>
              <a:rPr kumimoji="0" lang="zh-TW" altLang="en-US" sz="1800" b="1" dirty="0">
                <a:solidFill>
                  <a:schemeClr val="bg1"/>
                </a:solidFill>
                <a:latin typeface="微軟正黑體" pitchFamily="34" charset="-120"/>
                <a:ea typeface="微軟正黑體" pitchFamily="34" charset="-120"/>
              </a:rPr>
              <a:t>類別</a:t>
            </a:r>
            <a:r>
              <a:rPr kumimoji="0" lang="en-US" altLang="zh-TW" sz="1800" b="1" dirty="0">
                <a:solidFill>
                  <a:schemeClr val="bg1"/>
                </a:solidFill>
                <a:latin typeface="微軟正黑體" pitchFamily="34" charset="-120"/>
                <a:ea typeface="微軟正黑體" pitchFamily="34" charset="-120"/>
              </a:rPr>
              <a:t>/</a:t>
            </a:r>
            <a:r>
              <a:rPr kumimoji="0" lang="zh-TW" altLang="en-US" sz="1800" b="1" dirty="0">
                <a:solidFill>
                  <a:schemeClr val="bg1"/>
                </a:solidFill>
                <a:latin typeface="微軟正黑體" pitchFamily="34" charset="-120"/>
                <a:ea typeface="微軟正黑體" pitchFamily="34" charset="-120"/>
              </a:rPr>
              <a:t>項目</a:t>
            </a:r>
          </a:p>
        </p:txBody>
      </p:sp>
      <p:sp>
        <p:nvSpPr>
          <p:cNvPr id="88077" name="矩形 27"/>
          <p:cNvSpPr>
            <a:spLocks noChangeArrowheads="1"/>
          </p:cNvSpPr>
          <p:nvPr/>
        </p:nvSpPr>
        <p:spPr bwMode="auto">
          <a:xfrm>
            <a:off x="2555875" y="1938338"/>
            <a:ext cx="2876550" cy="368300"/>
          </a:xfrm>
          <a:prstGeom prst="rect">
            <a:avLst/>
          </a:prstGeom>
          <a:solidFill>
            <a:srgbClr val="1098D3"/>
          </a:solidFill>
          <a:ln w="9525">
            <a:solidFill>
              <a:schemeClr val="bg1"/>
            </a:solidFill>
            <a:miter lim="800000"/>
            <a:headEnd/>
            <a:tailEnd/>
          </a:ln>
        </p:spPr>
        <p:txBody>
          <a:bodyPr anchor="ct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ctr"/>
            <a:r>
              <a:rPr kumimoji="0" lang="zh-TW" altLang="en-US" b="1">
                <a:solidFill>
                  <a:schemeClr val="bg1"/>
                </a:solidFill>
                <a:latin typeface="微軟正黑體" pitchFamily="34" charset="-120"/>
                <a:ea typeface="微軟正黑體" pitchFamily="34" charset="-120"/>
              </a:rPr>
              <a:t>高職</a:t>
            </a:r>
            <a:r>
              <a:rPr kumimoji="0" lang="zh-TW" altLang="en-US" b="1">
                <a:solidFill>
                  <a:schemeClr val="bg1"/>
                </a:solidFill>
                <a:latin typeface="新細明體" pitchFamily="18" charset="-120"/>
              </a:rPr>
              <a:t>、</a:t>
            </a:r>
            <a:r>
              <a:rPr kumimoji="0" lang="zh-TW" altLang="en-US" b="1">
                <a:solidFill>
                  <a:schemeClr val="bg1"/>
                </a:solidFill>
                <a:latin typeface="微軟正黑體" pitchFamily="34" charset="-120"/>
                <a:ea typeface="微軟正黑體" pitchFamily="34" charset="-120"/>
              </a:rPr>
              <a:t>五專</a:t>
            </a:r>
          </a:p>
        </p:txBody>
      </p:sp>
      <p:sp>
        <p:nvSpPr>
          <p:cNvPr id="88078" name="矩形 28"/>
          <p:cNvSpPr>
            <a:spLocks noChangeArrowheads="1"/>
          </p:cNvSpPr>
          <p:nvPr/>
        </p:nvSpPr>
        <p:spPr bwMode="auto">
          <a:xfrm>
            <a:off x="5513388" y="1938338"/>
            <a:ext cx="2874962" cy="368300"/>
          </a:xfrm>
          <a:prstGeom prst="rect">
            <a:avLst/>
          </a:prstGeom>
          <a:solidFill>
            <a:srgbClr val="FF6600"/>
          </a:solidFill>
          <a:ln w="9525">
            <a:solidFill>
              <a:schemeClr val="bg1"/>
            </a:solidFill>
            <a:miter lim="800000"/>
            <a:headEnd/>
            <a:tailEnd/>
          </a:ln>
        </p:spPr>
        <p:txBody>
          <a:bodyPr anchor="ct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ctr"/>
            <a:r>
              <a:rPr kumimoji="0" lang="zh-TW" altLang="en-US" b="1">
                <a:solidFill>
                  <a:schemeClr val="bg1"/>
                </a:solidFill>
                <a:latin typeface="微軟正黑體" pitchFamily="34" charset="-120"/>
                <a:ea typeface="微軟正黑體" pitchFamily="34" charset="-120"/>
              </a:rPr>
              <a:t>高中</a:t>
            </a:r>
          </a:p>
        </p:txBody>
      </p:sp>
      <p:pic>
        <p:nvPicPr>
          <p:cNvPr id="88079"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3" y="3770313"/>
            <a:ext cx="1314451"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5"/>
          <p:cNvSpPr txBox="1">
            <a:spLocks noGrp="1"/>
          </p:cNvSpPr>
          <p:nvPr/>
        </p:nvSpPr>
        <p:spPr>
          <a:xfrm>
            <a:off x="6553200" y="6356350"/>
            <a:ext cx="2133600" cy="365125"/>
          </a:xfrm>
          <a:prstGeom prst="rect">
            <a:avLst/>
          </a:prstGeom>
          <a:noFill/>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r"/>
            <a:fld id="{86FF4AE8-78DA-4A7D-B63A-77F02F5DC60A}" type="slidenum">
              <a:rPr kumimoji="0" lang="zh-CN" altLang="en-US" sz="1200">
                <a:solidFill>
                  <a:srgbClr val="898989"/>
                </a:solidFill>
                <a:latin typeface="Calibri" pitchFamily="34" charset="0"/>
                <a:ea typeface="SimSun" pitchFamily="2" charset="-122"/>
              </a:rPr>
              <a:pPr algn="r"/>
              <a:t>24</a:t>
            </a:fld>
            <a:endParaRPr kumimoji="0" lang="en-US" altLang="zh-CN" sz="1200">
              <a:solidFill>
                <a:srgbClr val="898989"/>
              </a:solidFill>
              <a:latin typeface="Calibri" pitchFamily="34" charset="0"/>
              <a:ea typeface="SimSun" pitchFamily="2" charset="-122"/>
            </a:endParaRPr>
          </a:p>
        </p:txBody>
      </p:sp>
      <p:sp>
        <p:nvSpPr>
          <p:cNvPr id="23" name="矩形 22"/>
          <p:cNvSpPr/>
          <p:nvPr/>
        </p:nvSpPr>
        <p:spPr>
          <a:xfrm>
            <a:off x="1201738" y="5561013"/>
            <a:ext cx="1300162" cy="923925"/>
          </a:xfrm>
          <a:prstGeom prst="rect">
            <a:avLst/>
          </a:prstGeom>
          <a:solidFill>
            <a:schemeClr val="accent3">
              <a:lumMod val="60000"/>
              <a:lumOff val="40000"/>
            </a:schemeClr>
          </a:solidFill>
          <a:ln>
            <a:solidFill>
              <a:schemeClr val="bg1"/>
            </a:solidFill>
          </a:ln>
          <a:effectLst/>
        </p:spPr>
        <p:txBody>
          <a:bodyPr anchor="ctr">
            <a:spAutoFit/>
          </a:bodyPr>
          <a:lstStyle/>
          <a:p>
            <a:pPr algn="ctr" fontAlgn="auto">
              <a:spcBef>
                <a:spcPts val="0"/>
              </a:spcBef>
              <a:spcAft>
                <a:spcPts val="0"/>
              </a:spcAft>
              <a:defRPr/>
            </a:pPr>
            <a:endParaRPr kumimoji="0" lang="en-US" altLang="zh-TW" b="1" dirty="0">
              <a:latin typeface="微軟正黑體"/>
              <a:ea typeface="微軟正黑體"/>
              <a:cs typeface="微軟正黑體"/>
            </a:endParaRPr>
          </a:p>
          <a:p>
            <a:pPr algn="ctr" fontAlgn="auto">
              <a:spcBef>
                <a:spcPts val="0"/>
              </a:spcBef>
              <a:spcAft>
                <a:spcPts val="0"/>
              </a:spcAft>
              <a:defRPr/>
            </a:pPr>
            <a:r>
              <a:rPr kumimoji="0" lang="zh-TW" altLang="en-US" b="1" dirty="0">
                <a:latin typeface="微軟正黑體"/>
                <a:ea typeface="微軟正黑體"/>
                <a:cs typeface="微軟正黑體"/>
              </a:rPr>
              <a:t>未來發展</a:t>
            </a:r>
            <a:endParaRPr kumimoji="0" lang="en-US" altLang="zh-TW" b="1" dirty="0">
              <a:latin typeface="微軟正黑體"/>
              <a:ea typeface="微軟正黑體"/>
              <a:cs typeface="微軟正黑體"/>
            </a:endParaRPr>
          </a:p>
          <a:p>
            <a:pPr algn="ctr" fontAlgn="auto">
              <a:spcBef>
                <a:spcPts val="0"/>
              </a:spcBef>
              <a:spcAft>
                <a:spcPts val="0"/>
              </a:spcAft>
              <a:defRPr/>
            </a:pPr>
            <a:endParaRPr kumimoji="0" lang="zh-TW" altLang="en-US" b="1" dirty="0">
              <a:latin typeface="微軟正黑體"/>
              <a:ea typeface="微軟正黑體"/>
              <a:cs typeface="微軟正黑體"/>
            </a:endParaRPr>
          </a:p>
        </p:txBody>
      </p:sp>
      <p:sp>
        <p:nvSpPr>
          <p:cNvPr id="24" name="矩形 23"/>
          <p:cNvSpPr/>
          <p:nvPr/>
        </p:nvSpPr>
        <p:spPr>
          <a:xfrm>
            <a:off x="2551113" y="5549900"/>
            <a:ext cx="2876550" cy="923925"/>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fontAlgn="auto">
              <a:spcBef>
                <a:spcPts val="0"/>
              </a:spcBef>
              <a:spcAft>
                <a:spcPts val="0"/>
              </a:spcAft>
              <a:buFont typeface="Arial" pitchFamily="34" charset="0"/>
              <a:buChar char="•"/>
              <a:defRPr/>
            </a:pPr>
            <a:r>
              <a:rPr kumimoji="0" lang="zh-CN" altLang="en-US" dirty="0">
                <a:latin typeface="微軟正黑體"/>
                <a:ea typeface="微軟正黑體"/>
                <a:cs typeface="微軟正黑體"/>
              </a:rPr>
              <a:t>較強的</a:t>
            </a:r>
            <a:r>
              <a:rPr kumimoji="0" lang="zh-CN" altLang="en-US" dirty="0">
                <a:solidFill>
                  <a:srgbClr val="FF0000"/>
                </a:solidFill>
                <a:latin typeface="微軟正黑體"/>
                <a:ea typeface="微軟正黑體"/>
                <a:cs typeface="微軟正黑體"/>
              </a:rPr>
              <a:t>實務及技術能力</a:t>
            </a:r>
            <a:endParaRPr kumimoji="0" lang="en-US" altLang="zh-CN" dirty="0">
              <a:solidFill>
                <a:srgbClr val="FF0000"/>
              </a:solidFill>
              <a:latin typeface="微軟正黑體"/>
              <a:ea typeface="微軟正黑體"/>
              <a:cs typeface="微軟正黑體"/>
            </a:endParaRPr>
          </a:p>
          <a:p>
            <a:pPr marL="171450" indent="-171450" fontAlgn="auto">
              <a:spcBef>
                <a:spcPts val="0"/>
              </a:spcBef>
              <a:spcAft>
                <a:spcPts val="0"/>
              </a:spcAft>
              <a:buFont typeface="Arial" pitchFamily="34" charset="0"/>
              <a:buChar char="•"/>
              <a:defRPr/>
            </a:pPr>
            <a:r>
              <a:rPr kumimoji="0" lang="zh-CN" altLang="en-US" dirty="0">
                <a:latin typeface="微軟正黑體"/>
                <a:ea typeface="微軟正黑體"/>
                <a:cs typeface="微軟正黑體"/>
              </a:rPr>
              <a:t>所學和</a:t>
            </a:r>
            <a:r>
              <a:rPr kumimoji="0" lang="zh-CN" altLang="en-US" dirty="0">
                <a:solidFill>
                  <a:srgbClr val="FF0000"/>
                </a:solidFill>
                <a:latin typeface="微軟正黑體"/>
                <a:ea typeface="微軟正黑體"/>
                <a:cs typeface="微軟正黑體"/>
              </a:rPr>
              <a:t>職場所需能力接軌</a:t>
            </a:r>
            <a:endParaRPr kumimoji="0" lang="en-US" altLang="zh-CN" dirty="0">
              <a:solidFill>
                <a:srgbClr val="FF0000"/>
              </a:solidFill>
              <a:latin typeface="微軟正黑體"/>
              <a:ea typeface="微軟正黑體"/>
              <a:cs typeface="微軟正黑體"/>
            </a:endParaRPr>
          </a:p>
          <a:p>
            <a:pPr marL="171450" indent="-171450" fontAlgn="auto">
              <a:spcBef>
                <a:spcPts val="0"/>
              </a:spcBef>
              <a:spcAft>
                <a:spcPts val="0"/>
              </a:spcAft>
              <a:buFont typeface="Arial" pitchFamily="34" charset="0"/>
              <a:buChar char="•"/>
              <a:defRPr/>
            </a:pPr>
            <a:r>
              <a:rPr kumimoji="0" lang="zh-CN" altLang="en-US" dirty="0">
                <a:latin typeface="微軟正黑體"/>
                <a:ea typeface="微軟正黑體"/>
                <a:cs typeface="微軟正黑體"/>
              </a:rPr>
              <a:t>升學、就業管道兼具</a:t>
            </a:r>
          </a:p>
        </p:txBody>
      </p:sp>
      <p:sp>
        <p:nvSpPr>
          <p:cNvPr id="25" name="矩形 24"/>
          <p:cNvSpPr/>
          <p:nvPr/>
        </p:nvSpPr>
        <p:spPr>
          <a:xfrm>
            <a:off x="5513388" y="5561013"/>
            <a:ext cx="2874962" cy="923925"/>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fontAlgn="auto">
              <a:spcBef>
                <a:spcPts val="0"/>
              </a:spcBef>
              <a:spcAft>
                <a:spcPts val="0"/>
              </a:spcAft>
              <a:buFont typeface="Arial" pitchFamily="34" charset="0"/>
              <a:buChar char="•"/>
              <a:defRPr/>
            </a:pPr>
            <a:r>
              <a:rPr kumimoji="0" lang="en-US" altLang="zh-CN" dirty="0" err="1">
                <a:latin typeface="微軟正黑體"/>
                <a:ea typeface="微軟正黑體"/>
                <a:cs typeface="微軟正黑體"/>
              </a:rPr>
              <a:t>偏具知識型工作知能</a:t>
            </a:r>
            <a:endParaRPr kumimoji="0" lang="en-US" altLang="zh-CN" dirty="0">
              <a:latin typeface="微軟正黑體"/>
              <a:ea typeface="微軟正黑體"/>
              <a:cs typeface="微軟正黑體"/>
            </a:endParaRPr>
          </a:p>
          <a:p>
            <a:pPr marL="171450" indent="-171450" fontAlgn="auto">
              <a:spcBef>
                <a:spcPts val="0"/>
              </a:spcBef>
              <a:spcAft>
                <a:spcPts val="0"/>
              </a:spcAft>
              <a:buFont typeface="Arial" pitchFamily="34" charset="0"/>
              <a:buChar char="•"/>
              <a:defRPr/>
            </a:pPr>
            <a:r>
              <a:rPr kumimoji="0" lang="en-US" altLang="zh-CN" dirty="0" err="1">
                <a:latin typeface="微軟正黑體"/>
                <a:ea typeface="微軟正黑體"/>
                <a:cs typeface="微軟正黑體"/>
              </a:rPr>
              <a:t>基礎學科強、實務職能較弱</a:t>
            </a:r>
            <a:endParaRPr kumimoji="0" lang="en-US" altLang="zh-CN" dirty="0">
              <a:latin typeface="微軟正黑體"/>
              <a:ea typeface="微軟正黑體"/>
              <a:cs typeface="微軟正黑體"/>
            </a:endParaRPr>
          </a:p>
        </p:txBody>
      </p:sp>
      <p:grpSp>
        <p:nvGrpSpPr>
          <p:cNvPr id="88084" name="群組 26"/>
          <p:cNvGrpSpPr>
            <a:grpSpLocks/>
          </p:cNvGrpSpPr>
          <p:nvPr/>
        </p:nvGrpSpPr>
        <p:grpSpPr bwMode="auto">
          <a:xfrm>
            <a:off x="1026319" y="188913"/>
            <a:ext cx="7660481" cy="1454150"/>
            <a:chOff x="568686" y="202032"/>
            <a:chExt cx="7660913" cy="1454152"/>
          </a:xfrm>
        </p:grpSpPr>
        <p:sp>
          <p:nvSpPr>
            <p:cNvPr id="32" name="矩形 31"/>
            <p:cNvSpPr/>
            <p:nvPr/>
          </p:nvSpPr>
          <p:spPr>
            <a:xfrm>
              <a:off x="569480" y="202032"/>
              <a:ext cx="7660119" cy="1454152"/>
            </a:xfrm>
            <a:prstGeom prst="rect">
              <a:avLst/>
            </a:prstGeom>
            <a:solidFill>
              <a:schemeClr val="tx2">
                <a:lumMod val="60000"/>
                <a:lumOff val="4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34" name="矩形 33"/>
            <p:cNvSpPr/>
            <p:nvPr/>
          </p:nvSpPr>
          <p:spPr>
            <a:xfrm>
              <a:off x="568686" y="348876"/>
              <a:ext cx="7660119" cy="1139827"/>
            </a:xfrm>
            <a:prstGeom prst="rect">
              <a:avLst/>
            </a:prstGeom>
          </p:spPr>
          <p:style>
            <a:lnRef idx="0">
              <a:scrgbClr r="0" g="0" b="0"/>
            </a:lnRef>
            <a:fillRef idx="0">
              <a:scrgbClr r="0" g="0" b="0"/>
            </a:fillRef>
            <a:effectRef idx="0">
              <a:scrgbClr r="0" g="0" b="0"/>
            </a:effectRef>
            <a:fontRef idx="minor">
              <a:schemeClr val="lt1"/>
            </a:fontRef>
          </p:style>
          <p:txBody>
            <a:bodyPr lIns="737480" tIns="101600" rIns="101600" bIns="101600" spcCol="1270" anchor="ctr"/>
            <a:lstStyle/>
            <a:p>
              <a:pPr defTabSz="1778000" fontAlgn="auto">
                <a:lnSpc>
                  <a:spcPct val="90000"/>
                </a:lnSpc>
                <a:spcAft>
                  <a:spcPts val="1800"/>
                </a:spcAft>
                <a:defRPr/>
              </a:pPr>
              <a:r>
                <a:rPr kumimoji="0" lang="zh-TW" sz="4000" b="1" dirty="0">
                  <a:latin typeface="微軟正黑體" pitchFamily="34" charset="-120"/>
                  <a:ea typeface="微軟正黑體" pitchFamily="34" charset="-120"/>
                </a:rPr>
                <a:t>核對內在因素</a:t>
              </a:r>
              <a:r>
                <a:rPr kumimoji="0" lang="en-US" altLang="zh-TW" sz="4000" b="1" dirty="0">
                  <a:latin typeface="微軟正黑體" pitchFamily="34" charset="-120"/>
                  <a:ea typeface="微軟正黑體" pitchFamily="34" charset="-120"/>
                </a:rPr>
                <a:t>-</a:t>
              </a:r>
              <a:br>
                <a:rPr kumimoji="0" lang="en-US" altLang="zh-TW" sz="4000" b="1" dirty="0">
                  <a:latin typeface="微軟正黑體" pitchFamily="34" charset="-120"/>
                  <a:ea typeface="微軟正黑體" pitchFamily="34" charset="-120"/>
                </a:rPr>
              </a:br>
              <a:r>
                <a:rPr kumimoji="0" lang="en-US" altLang="zh-TW" sz="4000" b="1" dirty="0">
                  <a:latin typeface="微軟正黑體" pitchFamily="34" charset="-120"/>
                  <a:ea typeface="微軟正黑體" pitchFamily="34" charset="-120"/>
                </a:rPr>
                <a:t>        </a:t>
              </a:r>
              <a:r>
                <a:rPr lang="zh-TW" altLang="en-US" sz="4000" dirty="0">
                  <a:solidFill>
                    <a:srgbClr val="FFFF00"/>
                  </a:solidFill>
                  <a:latin typeface="微軟正黑體" pitchFamily="34" charset="-120"/>
                  <a:ea typeface="微軟正黑體" pitchFamily="34" charset="-120"/>
                </a:rPr>
                <a:t>技職傾向  或  學術傾向</a:t>
              </a:r>
              <a:endParaRPr kumimoji="0" lang="zh-TW" sz="4000" b="1" dirty="0">
                <a:solidFill>
                  <a:srgbClr val="FFFF00"/>
                </a:solidFill>
                <a:latin typeface="微軟正黑體" pitchFamily="34" charset="-120"/>
                <a:ea typeface="微軟正黑體" pitchFamily="34" charset="-120"/>
              </a:endParaRPr>
            </a:p>
          </p:txBody>
        </p:sp>
      </p:grpSp>
      <p:sp>
        <p:nvSpPr>
          <p:cNvPr id="30" name="橢圓 29"/>
          <p:cNvSpPr/>
          <p:nvPr/>
        </p:nvSpPr>
        <p:spPr>
          <a:xfrm>
            <a:off x="457200" y="346075"/>
            <a:ext cx="1138238" cy="1139825"/>
          </a:xfrm>
          <a:prstGeom prst="ellipse">
            <a:avLst/>
          </a:prstGeom>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矩形 1">
            <a:extLst>
              <a:ext uri="{FF2B5EF4-FFF2-40B4-BE49-F238E27FC236}">
                <a16:creationId xmlns:a16="http://schemas.microsoft.com/office/drawing/2014/main" id="{B24E287A-7294-437D-A954-B99DF063F8AE}"/>
              </a:ext>
            </a:extLst>
          </p:cNvPr>
          <p:cNvSpPr/>
          <p:nvPr/>
        </p:nvSpPr>
        <p:spPr>
          <a:xfrm>
            <a:off x="457200" y="1412776"/>
            <a:ext cx="7283152" cy="646331"/>
          </a:xfrm>
          <a:prstGeom prst="rect">
            <a:avLst/>
          </a:prstGeom>
        </p:spPr>
        <p:txBody>
          <a:bodyPr wrap="square">
            <a:spAutoFit/>
          </a:bodyPr>
          <a:lstStyle/>
          <a:p>
            <a:r>
              <a:rPr lang="zh-TW" altLang="en-US" sz="2400" dirty="0">
                <a:solidFill>
                  <a:srgbClr val="333399"/>
                </a:solidFill>
                <a:latin typeface="微軟正黑體" panose="020B0604030504040204" pitchFamily="34" charset="-120"/>
                <a:ea typeface="微軟正黑體" panose="020B0604030504040204" pitchFamily="34" charset="-120"/>
              </a:rPr>
              <a:t>長治國中升學進路比例：    </a:t>
            </a:r>
            <a:r>
              <a:rPr lang="en-US" altLang="zh-TW" sz="3600" dirty="0">
                <a:solidFill>
                  <a:srgbClr val="333399"/>
                </a:solidFill>
                <a:latin typeface="Arial Black" panose="020B0A04020102020204" pitchFamily="34" charset="0"/>
                <a:ea typeface="微軟正黑體" panose="020B0604030504040204" pitchFamily="34" charset="-120"/>
              </a:rPr>
              <a:t>7</a:t>
            </a:r>
            <a:r>
              <a:rPr lang="en-US" altLang="zh-TW" sz="2400" dirty="0">
                <a:solidFill>
                  <a:srgbClr val="333399"/>
                </a:solidFill>
                <a:latin typeface="微軟正黑體" panose="020B0604030504040204" pitchFamily="34" charset="-120"/>
                <a:ea typeface="微軟正黑體" panose="020B0604030504040204" pitchFamily="34" charset="-120"/>
              </a:rPr>
              <a:t>              :                </a:t>
            </a:r>
            <a:r>
              <a:rPr lang="en-US" altLang="zh-TW" sz="3600" dirty="0">
                <a:solidFill>
                  <a:srgbClr val="FF0000"/>
                </a:solidFill>
                <a:latin typeface="Arial Black" panose="020B0A04020102020204" pitchFamily="34" charset="0"/>
                <a:ea typeface="微軟正黑體" panose="020B0604030504040204" pitchFamily="34" charset="-120"/>
              </a:rPr>
              <a:t>3</a:t>
            </a:r>
            <a:endParaRPr lang="zh-TW" altLang="en-US" sz="36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64892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DAE0B9D-B5C3-4865-A165-439ACBFFEF6B}"/>
              </a:ext>
            </a:extLst>
          </p:cNvPr>
          <p:cNvPicPr>
            <a:picLocks noChangeAspect="1"/>
          </p:cNvPicPr>
          <p:nvPr/>
        </p:nvPicPr>
        <p:blipFill rotWithShape="1">
          <a:blip r:embed="rId3" cstate="print"/>
          <a:srcRect l="21651" t="24788" r="23225" b="16384"/>
          <a:stretch/>
        </p:blipFill>
        <p:spPr>
          <a:xfrm>
            <a:off x="0" y="1411785"/>
            <a:ext cx="9126375" cy="5475825"/>
          </a:xfrm>
          <a:prstGeom prst="rect">
            <a:avLst/>
          </a:prstGeom>
        </p:spPr>
      </p:pic>
      <p:sp>
        <p:nvSpPr>
          <p:cNvPr id="4" name="矩形 3">
            <a:extLst>
              <a:ext uri="{FF2B5EF4-FFF2-40B4-BE49-F238E27FC236}">
                <a16:creationId xmlns:a16="http://schemas.microsoft.com/office/drawing/2014/main" id="{245EE06F-B55B-46CD-A33C-A15D79AC222D}"/>
              </a:ext>
            </a:extLst>
          </p:cNvPr>
          <p:cNvSpPr/>
          <p:nvPr/>
        </p:nvSpPr>
        <p:spPr>
          <a:xfrm>
            <a:off x="2689960" y="6266808"/>
            <a:ext cx="2114681" cy="584775"/>
          </a:xfrm>
          <a:prstGeom prst="rect">
            <a:avLst/>
          </a:prstGeom>
        </p:spPr>
        <p:txBody>
          <a:bodyPr wrap="none">
            <a:spAutoFit/>
          </a:bodyPr>
          <a:lstStyle/>
          <a:p>
            <a:r>
              <a:rPr lang="en-US" altLang="zh-TW" sz="3200" dirty="0">
                <a:solidFill>
                  <a:srgbClr val="FFFF00"/>
                </a:solidFill>
                <a:latin typeface="微軟正黑體" pitchFamily="34" charset="-120"/>
                <a:ea typeface="微軟正黑體" pitchFamily="34" charset="-120"/>
              </a:rPr>
              <a:t>(</a:t>
            </a:r>
            <a:r>
              <a:rPr lang="zh-TW" altLang="en-US" sz="3200" dirty="0">
                <a:solidFill>
                  <a:srgbClr val="FFFF00"/>
                </a:solidFill>
                <a:latin typeface="微軟正黑體" pitchFamily="34" charset="-120"/>
                <a:ea typeface="微軟正黑體" pitchFamily="34" charset="-120"/>
              </a:rPr>
              <a:t>學術傾向</a:t>
            </a:r>
            <a:r>
              <a:rPr lang="en-US" altLang="zh-TW" sz="3200" dirty="0">
                <a:solidFill>
                  <a:srgbClr val="FFFF00"/>
                </a:solidFill>
                <a:latin typeface="微軟正黑體" pitchFamily="34" charset="-120"/>
                <a:ea typeface="微軟正黑體" pitchFamily="34" charset="-120"/>
              </a:rPr>
              <a:t>)</a:t>
            </a:r>
            <a:endParaRPr lang="zh-TW" altLang="en-US" sz="3200" dirty="0"/>
          </a:p>
        </p:txBody>
      </p:sp>
      <p:sp>
        <p:nvSpPr>
          <p:cNvPr id="10" name="矩形 9">
            <a:extLst>
              <a:ext uri="{FF2B5EF4-FFF2-40B4-BE49-F238E27FC236}">
                <a16:creationId xmlns:a16="http://schemas.microsoft.com/office/drawing/2014/main" id="{EB794BC7-BEA5-43EF-B0C5-B34AB09BF9E8}"/>
              </a:ext>
            </a:extLst>
          </p:cNvPr>
          <p:cNvSpPr/>
          <p:nvPr/>
        </p:nvSpPr>
        <p:spPr>
          <a:xfrm>
            <a:off x="6987592" y="6269246"/>
            <a:ext cx="2114681" cy="584775"/>
          </a:xfrm>
          <a:prstGeom prst="rect">
            <a:avLst/>
          </a:prstGeom>
        </p:spPr>
        <p:txBody>
          <a:bodyPr wrap="none">
            <a:spAutoFit/>
          </a:bodyPr>
          <a:lstStyle/>
          <a:p>
            <a:r>
              <a:rPr lang="en-US" altLang="zh-TW" sz="3200" dirty="0">
                <a:solidFill>
                  <a:srgbClr val="FFFF00"/>
                </a:solidFill>
                <a:latin typeface="微軟正黑體" pitchFamily="34" charset="-120"/>
                <a:ea typeface="微軟正黑體" pitchFamily="34" charset="-120"/>
              </a:rPr>
              <a:t>(</a:t>
            </a:r>
            <a:r>
              <a:rPr lang="zh-TW" altLang="en-US" sz="3200" dirty="0">
                <a:solidFill>
                  <a:srgbClr val="FFFF00"/>
                </a:solidFill>
                <a:latin typeface="微軟正黑體" pitchFamily="34" charset="-120"/>
                <a:ea typeface="微軟正黑體" pitchFamily="34" charset="-120"/>
              </a:rPr>
              <a:t>技職傾向</a:t>
            </a:r>
            <a:r>
              <a:rPr lang="en-US" altLang="zh-TW" sz="3200" dirty="0">
                <a:solidFill>
                  <a:srgbClr val="FFFF00"/>
                </a:solidFill>
                <a:latin typeface="微軟正黑體" pitchFamily="34" charset="-120"/>
                <a:ea typeface="微軟正黑體" pitchFamily="34" charset="-120"/>
              </a:rPr>
              <a:t>)</a:t>
            </a:r>
            <a:endParaRPr lang="zh-TW" altLang="en-US" sz="3200" dirty="0"/>
          </a:p>
        </p:txBody>
      </p:sp>
      <p:grpSp>
        <p:nvGrpSpPr>
          <p:cNvPr id="3" name="群組 2"/>
          <p:cNvGrpSpPr/>
          <p:nvPr/>
        </p:nvGrpSpPr>
        <p:grpSpPr>
          <a:xfrm>
            <a:off x="0" y="1416256"/>
            <a:ext cx="2232248" cy="1940736"/>
            <a:chOff x="-63252" y="1484784"/>
            <a:chExt cx="2232248" cy="1940736"/>
          </a:xfrm>
        </p:grpSpPr>
        <p:sp>
          <p:nvSpPr>
            <p:cNvPr id="5" name="圓角矩形 4"/>
            <p:cNvSpPr/>
            <p:nvPr/>
          </p:nvSpPr>
          <p:spPr>
            <a:xfrm>
              <a:off x="-63252" y="2989943"/>
              <a:ext cx="740275" cy="433528"/>
            </a:xfrm>
            <a:prstGeom prst="roundRect">
              <a:avLst/>
            </a:prstGeom>
            <a:scene3d>
              <a:camera prst="obliqueTopRight"/>
              <a:lightRig rig="threePt" dir="t"/>
            </a:scene3d>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t>國小</a:t>
              </a:r>
            </a:p>
          </p:txBody>
        </p:sp>
        <p:sp>
          <p:nvSpPr>
            <p:cNvPr id="6" name="圓角矩形 5"/>
            <p:cNvSpPr/>
            <p:nvPr/>
          </p:nvSpPr>
          <p:spPr>
            <a:xfrm>
              <a:off x="686162" y="2728686"/>
              <a:ext cx="740275" cy="696834"/>
            </a:xfrm>
            <a:prstGeom prst="roundRect">
              <a:avLst/>
            </a:prstGeom>
            <a:scene3d>
              <a:camera prst="obliqueTopRight"/>
              <a:lightRig rig="threePt" dir="t"/>
            </a:scene3d>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400" dirty="0"/>
                <a:t>國中</a:t>
              </a:r>
            </a:p>
          </p:txBody>
        </p:sp>
        <p:sp>
          <p:nvSpPr>
            <p:cNvPr id="7" name="圓角矩形 6"/>
            <p:cNvSpPr/>
            <p:nvPr/>
          </p:nvSpPr>
          <p:spPr>
            <a:xfrm>
              <a:off x="1428721" y="2513617"/>
              <a:ext cx="740275" cy="901657"/>
            </a:xfrm>
            <a:prstGeom prst="roundRect">
              <a:avLst/>
            </a:prstGeom>
            <a:solidFill>
              <a:srgbClr val="FF0000"/>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sz="2400" dirty="0"/>
                <a:t>高中</a:t>
              </a:r>
            </a:p>
          </p:txBody>
        </p:sp>
        <p:pic>
          <p:nvPicPr>
            <p:cNvPr id="8" name="圖片 7" descr="th (17).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17302" y="1484784"/>
              <a:ext cx="1106700" cy="1309196"/>
            </a:xfrm>
            <a:prstGeom prst="rect">
              <a:avLst/>
            </a:prstGeom>
          </p:spPr>
        </p:pic>
      </p:grpSp>
      <p:sp>
        <p:nvSpPr>
          <p:cNvPr id="11" name="文字方塊 14">
            <a:extLst>
              <a:ext uri="{FF2B5EF4-FFF2-40B4-BE49-F238E27FC236}">
                <a16:creationId xmlns:a16="http://schemas.microsoft.com/office/drawing/2014/main" id="{21609B8E-3313-4908-828D-F5C9911A4816}"/>
              </a:ext>
            </a:extLst>
          </p:cNvPr>
          <p:cNvSpPr txBox="1">
            <a:spLocks noChangeArrowheads="1"/>
          </p:cNvSpPr>
          <p:nvPr/>
        </p:nvSpPr>
        <p:spPr bwMode="auto">
          <a:xfrm>
            <a:off x="883516" y="332656"/>
            <a:ext cx="7842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defRPr sz="4400"/>
            </a:pPr>
            <a:r>
              <a:rPr lang="zh-TW" altLang="en-US" sz="5400" dirty="0">
                <a:latin typeface="標楷體" panose="03000509000000000000" pitchFamily="65" charset="-120"/>
                <a:ea typeface="標楷體" panose="03000509000000000000" pitchFamily="65" charset="-120"/>
              </a:rPr>
              <a:t>條條大路通</a:t>
            </a:r>
            <a:r>
              <a:rPr lang="en-US" altLang="zh-TW" sz="5400" dirty="0">
                <a:latin typeface="標楷體" panose="03000509000000000000" pitchFamily="65" charset="-120"/>
                <a:ea typeface="標楷體" panose="03000509000000000000" pitchFamily="65" charset="-120"/>
              </a:rPr>
              <a:t>『</a:t>
            </a:r>
            <a:r>
              <a:rPr lang="zh-TW" altLang="en-US" sz="5400" dirty="0">
                <a:latin typeface="標楷體" panose="03000509000000000000" pitchFamily="65" charset="-120"/>
                <a:ea typeface="標楷體" panose="03000509000000000000" pitchFamily="65" charset="-120"/>
              </a:rPr>
              <a:t>研究所</a:t>
            </a:r>
            <a:r>
              <a:rPr lang="en-US" altLang="zh-TW" sz="5400" dirty="0">
                <a:latin typeface="標楷體" panose="03000509000000000000" pitchFamily="65" charset="-120"/>
                <a:ea typeface="標楷體" panose="03000509000000000000" pitchFamily="65" charset="-120"/>
              </a:rPr>
              <a:t>』…</a:t>
            </a:r>
            <a:endParaRPr lang="zh-TW" altLang="en-US" sz="5400" dirty="0">
              <a:latin typeface="標楷體" panose="03000509000000000000" pitchFamily="65" charset="-120"/>
              <a:ea typeface="標楷體" panose="03000509000000000000" pitchFamily="65" charset="-120"/>
            </a:endParaRPr>
          </a:p>
        </p:txBody>
      </p:sp>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7592" y="3008575"/>
            <a:ext cx="2011924" cy="1222934"/>
          </a:xfrm>
          <a:prstGeom prst="rect">
            <a:avLst/>
          </a:prstGeom>
        </p:spPr>
      </p:pic>
      <p:pic>
        <p:nvPicPr>
          <p:cNvPr id="12" name="圖片 11"/>
          <p:cNvPicPr>
            <a:picLocks noChangeAspect="1"/>
          </p:cNvPicPr>
          <p:nvPr/>
        </p:nvPicPr>
        <p:blipFill rotWithShape="1">
          <a:blip r:embed="rId6" cstate="print">
            <a:extLst>
              <a:ext uri="{28A0092B-C50C-407E-A947-70E740481C1C}">
                <a14:useLocalDpi xmlns:a14="http://schemas.microsoft.com/office/drawing/2010/main" val="0"/>
              </a:ext>
            </a:extLst>
          </a:blip>
          <a:srcRect l="2686" t="47373" r="2686" b="1853"/>
          <a:stretch/>
        </p:blipFill>
        <p:spPr>
          <a:xfrm>
            <a:off x="6987592" y="1547804"/>
            <a:ext cx="2011924" cy="1343988"/>
          </a:xfrm>
          <a:prstGeom prst="rect">
            <a:avLst/>
          </a:prstGeom>
          <a:ln w="19050">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6758" name="Group 54"/>
          <p:cNvGraphicFramePr>
            <a:graphicFrameLocks noGrp="1"/>
          </p:cNvGraphicFramePr>
          <p:nvPr>
            <p:extLst>
              <p:ext uri="{D42A27DB-BD31-4B8C-83A1-F6EECF244321}">
                <p14:modId xmlns:p14="http://schemas.microsoft.com/office/powerpoint/2010/main" val="437472469"/>
              </p:ext>
            </p:extLst>
          </p:nvPr>
        </p:nvGraphicFramePr>
        <p:xfrm>
          <a:off x="250989" y="1571992"/>
          <a:ext cx="8712968" cy="3946844"/>
        </p:xfrm>
        <a:graphic>
          <a:graphicData uri="http://schemas.openxmlformats.org/drawingml/2006/table">
            <a:tbl>
              <a:tblPr/>
              <a:tblGrid>
                <a:gridCol w="1368152">
                  <a:extLst>
                    <a:ext uri="{9D8B030D-6E8A-4147-A177-3AD203B41FA5}">
                      <a16:colId xmlns:a16="http://schemas.microsoft.com/office/drawing/2014/main" val="20001"/>
                    </a:ext>
                  </a:extLst>
                </a:gridCol>
                <a:gridCol w="1312760">
                  <a:extLst>
                    <a:ext uri="{9D8B030D-6E8A-4147-A177-3AD203B41FA5}">
                      <a16:colId xmlns:a16="http://schemas.microsoft.com/office/drawing/2014/main" val="20002"/>
                    </a:ext>
                  </a:extLst>
                </a:gridCol>
                <a:gridCol w="1265987">
                  <a:extLst>
                    <a:ext uri="{9D8B030D-6E8A-4147-A177-3AD203B41FA5}">
                      <a16:colId xmlns:a16="http://schemas.microsoft.com/office/drawing/2014/main" val="20003"/>
                    </a:ext>
                  </a:extLst>
                </a:gridCol>
                <a:gridCol w="1042577">
                  <a:extLst>
                    <a:ext uri="{9D8B030D-6E8A-4147-A177-3AD203B41FA5}">
                      <a16:colId xmlns:a16="http://schemas.microsoft.com/office/drawing/2014/main" val="20004"/>
                    </a:ext>
                  </a:extLst>
                </a:gridCol>
                <a:gridCol w="1347759">
                  <a:extLst>
                    <a:ext uri="{9D8B030D-6E8A-4147-A177-3AD203B41FA5}">
                      <a16:colId xmlns:a16="http://schemas.microsoft.com/office/drawing/2014/main" val="20005"/>
                    </a:ext>
                  </a:extLst>
                </a:gridCol>
                <a:gridCol w="1109745">
                  <a:extLst>
                    <a:ext uri="{9D8B030D-6E8A-4147-A177-3AD203B41FA5}">
                      <a16:colId xmlns:a16="http://schemas.microsoft.com/office/drawing/2014/main" val="3489462581"/>
                    </a:ext>
                  </a:extLst>
                </a:gridCol>
                <a:gridCol w="1265988">
                  <a:extLst>
                    <a:ext uri="{9D8B030D-6E8A-4147-A177-3AD203B41FA5}">
                      <a16:colId xmlns:a16="http://schemas.microsoft.com/office/drawing/2014/main" val="756646093"/>
                    </a:ext>
                  </a:extLst>
                </a:gridCol>
              </a:tblGrid>
              <a:tr h="890588">
                <a:tc rowSpan="2">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Calibri" pitchFamily="34" charset="0"/>
                        <a:ea typeface="新細明體" pitchFamily="18"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0099"/>
                          </a:solidFill>
                          <a:effectLst/>
                          <a:latin typeface="新細明體" pitchFamily="18" charset="-120"/>
                          <a:ea typeface="新細明體" pitchFamily="18" charset="-120"/>
                        </a:rPr>
                        <a:t>高中</a:t>
                      </a:r>
                      <a:r>
                        <a:rPr kumimoji="1" lang="en-US" altLang="zh-TW" sz="2400" b="1" i="0" u="none" strike="noStrike" cap="none" normalizeH="0" baseline="0" dirty="0">
                          <a:ln>
                            <a:noFill/>
                          </a:ln>
                          <a:solidFill>
                            <a:srgbClr val="000099"/>
                          </a:solidFill>
                          <a:effectLst/>
                          <a:latin typeface="新細明體" pitchFamily="18" charset="-120"/>
                          <a:ea typeface="新細明體" pitchFamily="18" charset="-120"/>
                        </a:rPr>
                        <a:t>(</a:t>
                      </a:r>
                      <a:r>
                        <a:rPr kumimoji="1" lang="zh-TW" altLang="en-US" sz="2400" b="1" i="0" u="none" strike="noStrike" cap="none" normalizeH="0" baseline="0" dirty="0">
                          <a:ln>
                            <a:noFill/>
                          </a:ln>
                          <a:solidFill>
                            <a:srgbClr val="000099"/>
                          </a:solidFill>
                          <a:effectLst/>
                          <a:latin typeface="新細明體" pitchFamily="18" charset="-120"/>
                          <a:ea typeface="新細明體" pitchFamily="18" charset="-120"/>
                        </a:rPr>
                        <a:t>每學期</a:t>
                      </a:r>
                      <a:r>
                        <a:rPr kumimoji="1" lang="en-US" altLang="zh-TW" sz="2400" b="1" i="0" u="none" strike="noStrike" cap="none" normalizeH="0" baseline="0" dirty="0">
                          <a:ln>
                            <a:noFill/>
                          </a:ln>
                          <a:solidFill>
                            <a:srgbClr val="000099"/>
                          </a:solidFill>
                          <a:effectLst/>
                          <a:latin typeface="新細明體" pitchFamily="18" charset="-120"/>
                          <a:ea typeface="新細明體" pitchFamily="18" charset="-120"/>
                        </a:rPr>
                        <a:t>)</a:t>
                      </a:r>
                      <a:endParaRPr kumimoji="1" lang="en-US" altLang="zh-TW" sz="2400" b="1" i="0" u="none" strike="noStrike" cap="none" normalizeH="0" baseline="0" dirty="0">
                        <a:ln>
                          <a:noFill/>
                        </a:ln>
                        <a:solidFill>
                          <a:srgbClr val="000099"/>
                        </a:solidFill>
                        <a:effectLst/>
                        <a:latin typeface="Arial" pitchFamily="34" charset="0"/>
                        <a:ea typeface="新細明體" pitchFamily="18"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latin typeface="新細明體" pitchFamily="18" charset="-120"/>
                          <a:ea typeface="新細明體" pitchFamily="18" charset="-120"/>
                        </a:rPr>
                        <a:t>高職</a:t>
                      </a:r>
                      <a:r>
                        <a:rPr kumimoji="1" lang="en-US" altLang="zh-TW" sz="2400" b="1" i="0" u="none" strike="noStrike" cap="none" normalizeH="0" baseline="0" dirty="0">
                          <a:ln>
                            <a:noFill/>
                          </a:ln>
                          <a:solidFill>
                            <a:schemeClr val="tx1"/>
                          </a:solidFill>
                          <a:effectLst/>
                          <a:latin typeface="新細明體" pitchFamily="18" charset="-120"/>
                          <a:ea typeface="新細明體" pitchFamily="18" charset="-120"/>
                        </a:rPr>
                        <a:t>(</a:t>
                      </a:r>
                      <a:r>
                        <a:rPr kumimoji="1" lang="zh-TW" altLang="en-US" sz="2400" b="1" i="0" u="none" strike="noStrike" cap="none" normalizeH="0" baseline="0" dirty="0">
                          <a:ln>
                            <a:noFill/>
                          </a:ln>
                          <a:solidFill>
                            <a:schemeClr val="tx1"/>
                          </a:solidFill>
                          <a:effectLst/>
                          <a:latin typeface="新細明體" pitchFamily="18" charset="-120"/>
                          <a:ea typeface="新細明體" pitchFamily="18" charset="-120"/>
                        </a:rPr>
                        <a:t>每學期</a:t>
                      </a:r>
                      <a:r>
                        <a:rPr kumimoji="1" lang="en-US" altLang="zh-TW" sz="2400" b="1" i="0" u="none" strike="noStrike" cap="none" normalizeH="0" baseline="0" dirty="0">
                          <a:ln>
                            <a:noFill/>
                          </a:ln>
                          <a:solidFill>
                            <a:schemeClr val="tx1"/>
                          </a:solidFill>
                          <a:effectLst/>
                          <a:latin typeface="新細明體" pitchFamily="18" charset="-120"/>
                          <a:ea typeface="新細明體" pitchFamily="18" charset="-120"/>
                        </a:rPr>
                        <a:t>)</a:t>
                      </a:r>
                      <a:endParaRPr kumimoji="1" lang="en-US" altLang="zh-TW"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五專</a:t>
                      </a:r>
                      <a:r>
                        <a:rPr kumimoji="0" lang="en-US" altLang="zh-TW" sz="2400" b="1" i="0" u="none" strike="noStrike" kern="1200" cap="none" normalizeH="0" baseline="0" dirty="0">
                          <a:ln>
                            <a:noFill/>
                          </a:ln>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1" i="0" u="none" strike="noStrike" kern="1200" cap="none" normalizeH="0" baseline="0" dirty="0">
                          <a:ln>
                            <a:noFill/>
                          </a:ln>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每學期</a:t>
                      </a:r>
                      <a:r>
                        <a:rPr kumimoji="0" lang="en-US" altLang="zh-TW" sz="2400" b="1" i="0" u="none" strike="noStrike" kern="1200" cap="none" normalizeH="0" baseline="0" dirty="0">
                          <a:ln>
                            <a:noFill/>
                          </a:ln>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89000">
                <a:tc vMerge="1">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Calibri" pitchFamily="34" charset="0"/>
                        <a:ea typeface="新細明體" pitchFamily="18"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0099"/>
                          </a:solidFill>
                          <a:effectLst/>
                          <a:latin typeface="新細明體" pitchFamily="18" charset="-120"/>
                          <a:ea typeface="新細明體" pitchFamily="18" charset="-120"/>
                        </a:rPr>
                        <a:t>免學費補助金額</a:t>
                      </a:r>
                      <a:endParaRPr kumimoji="1" lang="zh-TW" altLang="en-US" sz="2400" b="1" i="0" u="none" strike="noStrike" cap="none" normalizeH="0" baseline="0" dirty="0">
                        <a:ln>
                          <a:noFill/>
                        </a:ln>
                        <a:solidFill>
                          <a:srgbClr val="000099"/>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latin typeface="新細明體" pitchFamily="18" charset="-120"/>
                          <a:ea typeface="新細明體" pitchFamily="18" charset="-120"/>
                        </a:rPr>
                        <a:t>免學費補助金額</a:t>
                      </a:r>
                      <a:endParaRPr kumimoji="1" lang="zh-TW" altLang="en-US"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五專</a:t>
                      </a:r>
                      <a:r>
                        <a:rPr kumimoji="0" lang="zh-TW" altLang="zh-TW" sz="24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前三年</a:t>
                      </a:r>
                      <a:endParaRPr kumimoji="0" lang="en-US" altLang="zh-TW" sz="24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r>
                        <a:rPr kumimoji="0" lang="zh-TW" altLang="en-US" sz="24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補助金額</a:t>
                      </a:r>
                      <a:endParaRPr kumimoji="0" lang="zh-TW" altLang="zh-TW" sz="24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0588">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新細明體" pitchFamily="18" charset="-120"/>
                          <a:ea typeface="新細明體" pitchFamily="18" charset="-120"/>
                        </a:rPr>
                        <a:t>家戶</a:t>
                      </a:r>
                      <a:endParaRPr kumimoji="1" lang="en-US" altLang="zh-TW" sz="2000" b="1" i="0" u="none" strike="noStrike" cap="none" normalizeH="0" baseline="0" dirty="0">
                        <a:ln>
                          <a:noFill/>
                        </a:ln>
                        <a:solidFill>
                          <a:schemeClr val="tx1"/>
                        </a:solidFill>
                        <a:effectLst/>
                        <a:latin typeface="新細明體" pitchFamily="18" charset="-120"/>
                        <a:ea typeface="新細明體" pitchFamily="18" charset="-120"/>
                      </a:endParaRPr>
                    </a:p>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新細明體" pitchFamily="18" charset="-120"/>
                          <a:ea typeface="新細明體" pitchFamily="18" charset="-120"/>
                        </a:rPr>
                        <a:t>年所得</a:t>
                      </a:r>
                      <a:endParaRPr kumimoji="1" lang="zh-TW" altLang="en-US" sz="20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a:ln>
                            <a:noFill/>
                          </a:ln>
                          <a:solidFill>
                            <a:srgbClr val="000099"/>
                          </a:solidFill>
                          <a:effectLst/>
                          <a:latin typeface="新細明體" pitchFamily="18" charset="-120"/>
                          <a:ea typeface="新細明體" pitchFamily="18" charset="-120"/>
                        </a:rPr>
                        <a:t>公立</a:t>
                      </a:r>
                      <a:endParaRPr kumimoji="1" lang="zh-TW" altLang="en-US" sz="2400" b="1" i="0" u="none" strike="noStrike" cap="none" normalizeH="0" baseline="0">
                        <a:ln>
                          <a:noFill/>
                        </a:ln>
                        <a:solidFill>
                          <a:srgbClr val="000099"/>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a:ln>
                            <a:noFill/>
                          </a:ln>
                          <a:solidFill>
                            <a:srgbClr val="000099"/>
                          </a:solidFill>
                          <a:effectLst/>
                          <a:latin typeface="新細明體" pitchFamily="18" charset="-120"/>
                          <a:ea typeface="新細明體" pitchFamily="18" charset="-120"/>
                        </a:rPr>
                        <a:t>私立</a:t>
                      </a:r>
                      <a:endParaRPr kumimoji="1" lang="zh-TW" altLang="en-US" sz="2400" b="1" i="0" u="none" strike="noStrike" cap="none" normalizeH="0" baseline="0">
                        <a:ln>
                          <a:noFill/>
                        </a:ln>
                        <a:solidFill>
                          <a:srgbClr val="000099"/>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latin typeface="新細明體" pitchFamily="18" charset="-120"/>
                          <a:ea typeface="新細明體" pitchFamily="18" charset="-120"/>
                        </a:rPr>
                        <a:t>公立</a:t>
                      </a:r>
                      <a:endParaRPr kumimoji="1" lang="zh-TW" altLang="en-US"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latin typeface="新細明體" pitchFamily="18" charset="-120"/>
                          <a:ea typeface="新細明體" pitchFamily="18" charset="-120"/>
                        </a:rPr>
                        <a:t>私立</a:t>
                      </a:r>
                      <a:endParaRPr kumimoji="1" lang="zh-TW" altLang="en-US"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latin typeface="新細明體" pitchFamily="18" charset="-120"/>
                          <a:ea typeface="新細明體" pitchFamily="18" charset="-120"/>
                        </a:rPr>
                        <a:t>公立</a:t>
                      </a:r>
                      <a:endParaRPr kumimoji="1" lang="zh-TW" altLang="en-US"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latin typeface="新細明體" pitchFamily="18" charset="-120"/>
                          <a:ea typeface="新細明體" pitchFamily="18" charset="-120"/>
                        </a:rPr>
                        <a:t>私立</a:t>
                      </a:r>
                      <a:endParaRPr kumimoji="1" lang="zh-TW" altLang="en-US"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387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1"/>
                          </a:solidFill>
                          <a:effectLst/>
                          <a:latin typeface="新細明體" pitchFamily="18" charset="-120"/>
                          <a:ea typeface="新細明體" pitchFamily="18" charset="-120"/>
                        </a:rPr>
                        <a:t>148</a:t>
                      </a:r>
                      <a:r>
                        <a:rPr kumimoji="1" lang="zh-TW" altLang="en-US" sz="2000" b="1" i="0" u="none" strike="noStrike" cap="none" normalizeH="0" baseline="0" dirty="0">
                          <a:ln>
                            <a:noFill/>
                          </a:ln>
                          <a:solidFill>
                            <a:schemeClr val="tx1"/>
                          </a:solidFill>
                          <a:effectLst/>
                          <a:latin typeface="新細明體" pitchFamily="18" charset="-120"/>
                          <a:ea typeface="新細明體" pitchFamily="18" charset="-120"/>
                        </a:rPr>
                        <a:t>萬以上</a:t>
                      </a:r>
                      <a:endParaRPr kumimoji="1" lang="zh-TW" altLang="en-US" sz="20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alpha val="43137"/>
                              </a:srgbClr>
                            </a:outerShdw>
                          </a:effectLst>
                          <a:latin typeface="新細明體" pitchFamily="18" charset="-120"/>
                          <a:ea typeface="新細明體" pitchFamily="18" charset="-120"/>
                        </a:rPr>
                        <a:t>不補助</a:t>
                      </a:r>
                      <a:endParaRPr kumimoji="1" lang="zh-TW" altLang="en-US" sz="2400" b="1" i="0" u="none" strike="noStrike" cap="none" normalizeH="0" baseline="0" dirty="0">
                        <a:ln>
                          <a:noFill/>
                        </a:ln>
                        <a:solidFill>
                          <a:srgbClr val="FF0000"/>
                        </a:solidFill>
                        <a:effectLst>
                          <a:outerShdw blurRad="38100" dist="38100" dir="2700000" algn="tl">
                            <a:srgbClr val="000000">
                              <a:alpha val="43137"/>
                            </a:srgbClr>
                          </a:outerShdw>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mn-ea"/>
                          <a:ea typeface="+mn-ea"/>
                        </a:rPr>
                        <a:t>定額補助</a:t>
                      </a:r>
                      <a:endParaRPr kumimoji="1" lang="en-US" altLang="zh-TW" sz="1800" b="1" i="0" u="none" strike="noStrike" cap="none" normalizeH="0" baseline="0" dirty="0">
                        <a:ln>
                          <a:noFill/>
                        </a:ln>
                        <a:solidFill>
                          <a:schemeClr val="tx1"/>
                        </a:solidFill>
                        <a:effectLst/>
                        <a:latin typeface="+mn-ea"/>
                        <a:ea typeface="+mn-ea"/>
                      </a:endParaRPr>
                    </a:p>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1800" b="1" i="0" u="none" strike="noStrike" cap="none" normalizeH="0" baseline="0" dirty="0">
                          <a:ln>
                            <a:noFill/>
                          </a:ln>
                          <a:solidFill>
                            <a:schemeClr val="tx1"/>
                          </a:solidFill>
                          <a:effectLst/>
                          <a:latin typeface="+mn-ea"/>
                          <a:ea typeface="+mn-ea"/>
                        </a:rPr>
                        <a:t>(5000)</a:t>
                      </a:r>
                      <a:endParaRPr kumimoji="1" lang="zh-TW" altLang="en-US" sz="1800" b="1" i="0" u="none" strike="noStrike" cap="none" normalizeH="0" baseline="0" dirty="0">
                        <a:ln>
                          <a:noFill/>
                        </a:ln>
                        <a:solidFill>
                          <a:schemeClr val="tx1"/>
                        </a:solidFill>
                        <a:effectLst/>
                        <a:latin typeface="+mn-ea"/>
                        <a:ea typeface="+mn-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新細明體" pitchFamily="18" charset="-120"/>
                          <a:ea typeface="新細明體" pitchFamily="18" charset="-120"/>
                        </a:rPr>
                        <a:t>5400</a:t>
                      </a:r>
                      <a:endParaRPr kumimoji="1" lang="en-US" altLang="zh-TW"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新細明體" pitchFamily="18" charset="-120"/>
                          <a:ea typeface="新細明體" pitchFamily="18" charset="-120"/>
                        </a:rPr>
                        <a:t>22800</a:t>
                      </a:r>
                      <a:endParaRPr kumimoji="1" lang="en-US" altLang="zh-TW"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依專科學校法第</a:t>
                      </a:r>
                      <a:r>
                        <a:rPr kumimoji="0" lang="en-US" altLang="zh-TW" sz="1800" b="1"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44</a:t>
                      </a:r>
                      <a:r>
                        <a:rPr kumimoji="0" lang="zh-TW" altLang="zh-TW" sz="1800" b="1"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條規定，補助學費全額</a:t>
                      </a:r>
                      <a:r>
                        <a:rPr kumimoji="0" lang="zh-TW" altLang="en-US" sz="1800" b="1"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800" b="1"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zh-TW" sz="1800"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免繳納學費</a:t>
                      </a:r>
                      <a:r>
                        <a:rPr kumimoji="0" lang="zh-TW" altLang="zh-TW" sz="1800" b="1"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，僅須繳交雜費等其他費用</a:t>
                      </a:r>
                      <a:r>
                        <a:rPr kumimoji="0" lang="en-US" altLang="zh-TW" sz="1800" b="1"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800" b="1"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hMerge="1">
                  <a:txBody>
                    <a:bodyPr/>
                    <a:lstStyle/>
                    <a:p>
                      <a:pPr marL="0" marR="0" lvl="0" indent="0" algn="ctr" defTabSz="914400" rtl="0" eaLnBrk="0" fontAlgn="ctr" latinLnBrk="0" hangingPunct="0">
                        <a:lnSpc>
                          <a:spcPct val="100000"/>
                        </a:lnSpc>
                        <a:spcBef>
                          <a:spcPct val="0"/>
                        </a:spcBef>
                        <a:spcAft>
                          <a:spcPct val="0"/>
                        </a:spcAft>
                        <a:buClrTx/>
                        <a:buSzTx/>
                        <a:buFontTx/>
                        <a:buNone/>
                        <a:tabLst/>
                      </a:pPr>
                      <a:endParaRPr kumimoji="1" lang="en-US" altLang="zh-TW"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636588">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1"/>
                          </a:solidFill>
                          <a:effectLst/>
                          <a:latin typeface="新細明體" pitchFamily="18" charset="-120"/>
                          <a:ea typeface="新細明體" pitchFamily="18" charset="-120"/>
                        </a:rPr>
                        <a:t>148</a:t>
                      </a:r>
                      <a:r>
                        <a:rPr kumimoji="1" lang="zh-TW" altLang="en-US" sz="2000" b="1" i="0" u="none" strike="noStrike" cap="none" normalizeH="0" baseline="0" dirty="0">
                          <a:ln>
                            <a:noFill/>
                          </a:ln>
                          <a:solidFill>
                            <a:schemeClr val="tx1"/>
                          </a:solidFill>
                          <a:effectLst/>
                          <a:latin typeface="新細明體" pitchFamily="18" charset="-120"/>
                          <a:ea typeface="新細明體" pitchFamily="18" charset="-120"/>
                        </a:rPr>
                        <a:t>萬以下</a:t>
                      </a:r>
                      <a:endParaRPr kumimoji="1" lang="zh-TW" altLang="en-US" sz="20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新細明體" pitchFamily="18" charset="-120"/>
                          <a:ea typeface="新細明體" pitchFamily="18" charset="-120"/>
                        </a:rPr>
                        <a:t>6240</a:t>
                      </a:r>
                      <a:endParaRPr kumimoji="1" lang="en-US" altLang="zh-TW"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新細明體" pitchFamily="18" charset="-120"/>
                          <a:ea typeface="新細明體" pitchFamily="18" charset="-120"/>
                        </a:rPr>
                        <a:t>22800</a:t>
                      </a:r>
                      <a:endParaRPr kumimoji="1" lang="en-US" altLang="zh-TW"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新細明體" pitchFamily="18" charset="-120"/>
                          <a:ea typeface="新細明體" pitchFamily="18" charset="-120"/>
                        </a:rPr>
                        <a:t>5400</a:t>
                      </a:r>
                      <a:endParaRPr kumimoji="1" lang="en-US" altLang="zh-TW"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新細明體" pitchFamily="18" charset="-120"/>
                          <a:ea typeface="新細明體" pitchFamily="18" charset="-120"/>
                        </a:rPr>
                        <a:t>22800</a:t>
                      </a:r>
                      <a:endParaRPr kumimoji="1" lang="en-US" altLang="zh-TW"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gridSpan="2" vMerge="1">
                  <a:txBody>
                    <a:bodyPr/>
                    <a:lstStyle/>
                    <a:p>
                      <a:pPr marL="0" marR="0" lvl="0" indent="0" algn="ctr" defTabSz="914400" rtl="0" eaLnBrk="0" fontAlgn="ctr" latinLnBrk="0" hangingPunct="0">
                        <a:lnSpc>
                          <a:spcPct val="100000"/>
                        </a:lnSpc>
                        <a:spcBef>
                          <a:spcPct val="0"/>
                        </a:spcBef>
                        <a:spcAft>
                          <a:spcPct val="0"/>
                        </a:spcAft>
                        <a:buClrTx/>
                        <a:buSzTx/>
                        <a:buFontTx/>
                        <a:buNone/>
                        <a:tabLst/>
                      </a:pPr>
                      <a:endParaRPr kumimoji="1" lang="en-US" altLang="zh-TW"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vMerge="1">
                  <a:txBody>
                    <a:bodyPr/>
                    <a:lstStyle/>
                    <a:p>
                      <a:pPr marL="0" marR="0" lvl="0" indent="0" algn="ctr" defTabSz="914400" rtl="0" eaLnBrk="0" fontAlgn="ctr" latinLnBrk="0" hangingPunct="0">
                        <a:lnSpc>
                          <a:spcPct val="100000"/>
                        </a:lnSpc>
                        <a:spcBef>
                          <a:spcPct val="0"/>
                        </a:spcBef>
                        <a:spcAft>
                          <a:spcPct val="0"/>
                        </a:spcAft>
                        <a:buClrTx/>
                        <a:buSzTx/>
                        <a:buFontTx/>
                        <a:buNone/>
                        <a:tabLst/>
                      </a:pPr>
                      <a:endParaRPr kumimoji="1" lang="en-US" altLang="zh-TW" sz="2400" b="1" i="0" u="none" strike="noStrike" cap="none" normalizeH="0" baseline="0" dirty="0">
                        <a:ln>
                          <a:noFill/>
                        </a:ln>
                        <a:solidFill>
                          <a:schemeClr val="tx1"/>
                        </a:solidFill>
                        <a:effectLst/>
                        <a:latin typeface="Arial" pitchFamily="34"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bl>
          </a:graphicData>
        </a:graphic>
      </p:graphicFrame>
      <p:sp>
        <p:nvSpPr>
          <p:cNvPr id="3" name="標題 1"/>
          <p:cNvSpPr txBox="1">
            <a:spLocks/>
          </p:cNvSpPr>
          <p:nvPr/>
        </p:nvSpPr>
        <p:spPr>
          <a:xfrm>
            <a:off x="2051720" y="416292"/>
            <a:ext cx="5392737" cy="1155700"/>
          </a:xfrm>
          <a:prstGeom prst="rect">
            <a:avLst/>
          </a:prstGeom>
          <a:effectLst>
            <a:outerShdw blurRad="50800" dist="38100" dir="2700000" algn="tl" rotWithShape="0">
              <a:prstClr val="black">
                <a:alpha val="40000"/>
              </a:prstClr>
            </a:outerShdw>
          </a:effectLst>
        </p:spPr>
        <p:txBody>
          <a:bodyPr>
            <a:normAutofit fontScale="70000" lnSpcReduction="20000"/>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6000" b="1" i="0" u="none" strike="noStrike" cap="none" normalizeH="0" baseline="0" dirty="0">
                <a:ln>
                  <a:noFill/>
                </a:ln>
                <a:solidFill>
                  <a:schemeClr val="tx1"/>
                </a:solidFill>
                <a:effectLst/>
                <a:latin typeface="新細明體" pitchFamily="18" charset="-120"/>
                <a:ea typeface="新細明體" pitchFamily="18" charset="-120"/>
              </a:rPr>
              <a:t>12</a:t>
            </a:r>
            <a:r>
              <a:rPr kumimoji="1" lang="zh-TW" altLang="en-US" sz="6000" b="1" i="0" u="none" strike="noStrike" cap="none" normalizeH="0" baseline="0" dirty="0">
                <a:ln>
                  <a:noFill/>
                </a:ln>
                <a:solidFill>
                  <a:schemeClr val="tx1"/>
                </a:solidFill>
                <a:effectLst/>
                <a:latin typeface="新細明體" pitchFamily="18" charset="-120"/>
                <a:ea typeface="新細明體" pitchFamily="18" charset="-120"/>
              </a:rPr>
              <a:t>年國教入學後</a:t>
            </a:r>
            <a:endParaRPr kumimoji="1" lang="zh-TW" altLang="en-US" sz="6000" b="1" i="0" u="none" strike="noStrike" cap="none" normalizeH="0" baseline="0" dirty="0">
              <a:ln>
                <a:noFill/>
              </a:ln>
              <a:solidFill>
                <a:schemeClr val="tx1"/>
              </a:solidFill>
              <a:effectLst/>
              <a:latin typeface="Arial" pitchFamily="34" charset="0"/>
              <a:ea typeface="新細明體" pitchFamily="18" charset="-120"/>
            </a:endParaRPr>
          </a:p>
          <a:p>
            <a:pPr algn="ctr">
              <a:defRPr/>
            </a:pPr>
            <a:r>
              <a:rPr kumimoji="0" lang="zh-TW" altLang="en-US" sz="6000" dirty="0">
                <a:solidFill>
                  <a:srgbClr val="FF0000"/>
                </a:solidFill>
                <a:latin typeface="微軟正黑體" pitchFamily="34" charset="-120"/>
                <a:ea typeface="微軟正黑體" pitchFamily="34" charset="-120"/>
                <a:cs typeface="+mj-cs"/>
              </a:rPr>
              <a:t>學費補助</a:t>
            </a:r>
          </a:p>
        </p:txBody>
      </p:sp>
      <p:sp>
        <p:nvSpPr>
          <p:cNvPr id="5" name="矩形 4"/>
          <p:cNvSpPr/>
          <p:nvPr/>
        </p:nvSpPr>
        <p:spPr>
          <a:xfrm>
            <a:off x="646957" y="5680854"/>
            <a:ext cx="7920880" cy="923330"/>
          </a:xfrm>
          <a:prstGeom prst="rect">
            <a:avLst/>
          </a:prstGeom>
          <a:solidFill>
            <a:srgbClr val="FFFF00"/>
          </a:solidFill>
        </p:spPr>
        <p:txBody>
          <a:bodyPr wrap="square">
            <a:spAutoFit/>
          </a:bodyPr>
          <a:lstStyle/>
          <a:p>
            <a:r>
              <a:rPr lang="en-US" altLang="zh-TW" b="1" dirty="0">
                <a:solidFill>
                  <a:srgbClr val="800000"/>
                </a:solidFill>
              </a:rPr>
              <a:t>*</a:t>
            </a:r>
            <a:r>
              <a:rPr lang="zh-TW" altLang="en-US" b="1" dirty="0">
                <a:solidFill>
                  <a:srgbClr val="800000"/>
                </a:solidFill>
              </a:rPr>
              <a:t>同一學期已享有政府其他就學補助及學費減免優待，或已享有政府各項就學補助及學費減免優待而重讀、轉學或復學者，不包括在內。</a:t>
            </a:r>
            <a:endParaRPr lang="en-US" altLang="zh-TW" b="1" dirty="0">
              <a:solidFill>
                <a:srgbClr val="800000"/>
              </a:solidFill>
            </a:endParaRPr>
          </a:p>
          <a:p>
            <a:r>
              <a:rPr lang="en-US" altLang="zh-TW" b="1" dirty="0">
                <a:solidFill>
                  <a:srgbClr val="800000"/>
                </a:solidFill>
              </a:rPr>
              <a:t>*</a:t>
            </a:r>
            <a:r>
              <a:rPr lang="zh-TW" altLang="en-US" b="1" dirty="0">
                <a:solidFill>
                  <a:srgbClr val="800000"/>
                </a:solidFill>
              </a:rPr>
              <a:t>就讀公</a:t>
            </a:r>
            <a:r>
              <a:rPr lang="en-US" altLang="zh-TW" b="1" dirty="0">
                <a:solidFill>
                  <a:srgbClr val="800000"/>
                </a:solidFill>
              </a:rPr>
              <a:t>/</a:t>
            </a:r>
            <a:r>
              <a:rPr lang="zh-TW" altLang="en-US" b="1" dirty="0">
                <a:solidFill>
                  <a:srgbClr val="800000"/>
                </a:solidFill>
              </a:rPr>
              <a:t>私立高職或是就讀公</a:t>
            </a:r>
            <a:r>
              <a:rPr lang="en-US" altLang="zh-TW" b="1" dirty="0">
                <a:solidFill>
                  <a:srgbClr val="800000"/>
                </a:solidFill>
              </a:rPr>
              <a:t>/</a:t>
            </a:r>
            <a:r>
              <a:rPr lang="zh-TW" altLang="en-US" b="1" dirty="0">
                <a:solidFill>
                  <a:srgbClr val="800000"/>
                </a:solidFill>
              </a:rPr>
              <a:t>私立高中且家戶總所得在門檻以下皆為免學費</a:t>
            </a:r>
          </a:p>
        </p:txBody>
      </p:sp>
      <p:sp>
        <p:nvSpPr>
          <p:cNvPr id="2" name="圓角矩形 1"/>
          <p:cNvSpPr/>
          <p:nvPr/>
        </p:nvSpPr>
        <p:spPr>
          <a:xfrm>
            <a:off x="250989" y="4235096"/>
            <a:ext cx="2658543" cy="648072"/>
          </a:xfrm>
          <a:prstGeom prst="round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solidFill>
                <a:srgbClr val="FF0000"/>
              </a:solidFill>
            </a:endParaRPr>
          </a:p>
        </p:txBody>
      </p:sp>
      <p:sp>
        <p:nvSpPr>
          <p:cNvPr id="6" name="圓角矩形 5"/>
          <p:cNvSpPr/>
          <p:nvPr/>
        </p:nvSpPr>
        <p:spPr>
          <a:xfrm>
            <a:off x="218516" y="4879654"/>
            <a:ext cx="6297700" cy="648072"/>
          </a:xfrm>
          <a:prstGeom prst="round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178066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5652" name="群組 11"/>
          <p:cNvGrpSpPr/>
          <p:nvPr/>
        </p:nvGrpSpPr>
        <p:grpSpPr bwMode="auto">
          <a:xfrm>
            <a:off x="796925" y="1124744"/>
            <a:ext cx="8239571" cy="4092834"/>
            <a:chOff x="610866" y="1616727"/>
            <a:chExt cx="8240020" cy="4092095"/>
          </a:xfrm>
        </p:grpSpPr>
        <p:sp>
          <p:nvSpPr>
            <p:cNvPr id="7173" name="文字方塊 21"/>
            <p:cNvSpPr txBox="1">
              <a:spLocks noChangeArrowheads="1"/>
            </p:cNvSpPr>
            <p:nvPr/>
          </p:nvSpPr>
          <p:spPr bwMode="auto">
            <a:xfrm>
              <a:off x="4850523" y="4754887"/>
              <a:ext cx="4000363" cy="953935"/>
            </a:xfrm>
            <a:prstGeom prst="rect">
              <a:avLst/>
            </a:prstGeom>
            <a:noFill/>
            <a:ln w="12700">
              <a:noFill/>
              <a:miter lim="800000"/>
            </a:ln>
          </p:spPr>
          <p:txBody>
            <a:bodyPr wrap="square">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入學方式</a:t>
              </a:r>
              <a:r>
                <a:rPr lang="zh-TW" altLang="en-US" sz="2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u="sng" dirty="0">
                  <a:solidFill>
                    <a:srgbClr val="FF0000"/>
                  </a:solidFill>
                  <a:effectLst>
                    <a:outerShdw blurRad="38100" dist="38100" dir="2700000" algn="tl">
                      <a:srgbClr val="000000">
                        <a:alpha val="43137"/>
                      </a:srgbClr>
                    </a:outerShdw>
                  </a:effectLst>
                  <a:highlight>
                    <a:srgbClr val="E6E6E6"/>
                  </a:highlight>
                  <a:latin typeface="微軟正黑體" panose="020B0604030504040204" pitchFamily="34" charset="-120"/>
                  <a:ea typeface="微軟正黑體" panose="020B0604030504040204" pitchFamily="34" charset="-120"/>
                </a:rPr>
                <a:t>免試</a:t>
              </a:r>
              <a:r>
                <a:rPr lang="zh-TW" altLang="en-US" sz="2800" b="1" dirty="0">
                  <a:solidFill>
                    <a:srgbClr val="FF0000"/>
                  </a:solidFill>
                  <a:effectLst>
                    <a:outerShdw blurRad="38100" dist="38100" dir="2700000" algn="tl">
                      <a:srgbClr val="000000">
                        <a:alpha val="43137"/>
                      </a:srgbClr>
                    </a:outerShdw>
                  </a:effectLst>
                  <a:highlight>
                    <a:srgbClr val="E6E6E6"/>
                  </a:highlight>
                  <a:latin typeface="微軟正黑體" panose="020B0604030504040204" pitchFamily="34" charset="-120"/>
                  <a:ea typeface="微軟正黑體" panose="020B0604030504040204" pitchFamily="34" charset="-120"/>
                </a:rPr>
                <a:t>入學、特色招生</a:t>
              </a:r>
              <a:r>
                <a:rPr lang="en-US" altLang="zh-TW" sz="2800" b="1" dirty="0">
                  <a:solidFill>
                    <a:srgbClr val="FF0000"/>
                  </a:solidFill>
                  <a:effectLst>
                    <a:outerShdw blurRad="38100" dist="38100" dir="2700000" algn="tl">
                      <a:srgbClr val="000000">
                        <a:alpha val="43137"/>
                      </a:srgbClr>
                    </a:outerShdw>
                  </a:effectLst>
                  <a:highlight>
                    <a:srgbClr val="E6E6E6"/>
                  </a:highlight>
                  <a:latin typeface="微軟正黑體" panose="020B0604030504040204" pitchFamily="34" charset="-120"/>
                  <a:ea typeface="微軟正黑體" panose="020B0604030504040204" pitchFamily="34" charset="-120"/>
                </a:rPr>
                <a:t>…</a:t>
              </a:r>
              <a:endParaRPr lang="zh-TW" altLang="en-US" sz="2800" b="1" dirty="0">
                <a:solidFill>
                  <a:srgbClr val="FF0000"/>
                </a:solidFill>
                <a:effectLst>
                  <a:outerShdw blurRad="38100" dist="38100" dir="2700000" algn="tl">
                    <a:srgbClr val="000000">
                      <a:alpha val="43137"/>
                    </a:srgbClr>
                  </a:outerShdw>
                </a:effectLst>
                <a:highlight>
                  <a:srgbClr val="E6E6E6"/>
                </a:highlight>
                <a:latin typeface="微軟正黑體" panose="020B0604030504040204" pitchFamily="34" charset="-120"/>
                <a:ea typeface="微軟正黑體" panose="020B0604030504040204" pitchFamily="34" charset="-120"/>
              </a:endParaRPr>
            </a:p>
          </p:txBody>
        </p:sp>
        <p:sp>
          <p:nvSpPr>
            <p:cNvPr id="155654" name="文字方塊 23"/>
            <p:cNvSpPr txBox="1">
              <a:spLocks noChangeArrowheads="1"/>
            </p:cNvSpPr>
            <p:nvPr/>
          </p:nvSpPr>
          <p:spPr bwMode="auto">
            <a:xfrm>
              <a:off x="3345109" y="3982229"/>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36309" y="4043143"/>
              <a:ext cx="3870552" cy="523126"/>
            </a:xfrm>
            <a:prstGeom prst="rect">
              <a:avLst/>
            </a:prstGeom>
            <a:noFill/>
            <a:ln w="12700">
              <a:noFill/>
              <a:miter lim="800000"/>
            </a:ln>
          </p:spPr>
          <p:txBody>
            <a:bodyPr wrap="square">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u="sng"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依據興趣、性向、能力</a:t>
              </a:r>
              <a:endParaRPr lang="en-US" altLang="zh-TW" sz="2800" b="1" u="sng"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a:t>
              </a:r>
              <a:r>
                <a:rPr kumimoji="0" lang="zh-TW" altLang="en-US" sz="3000" b="1" dirty="0">
                  <a:solidFill>
                    <a:srgbClr val="3333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性</a:t>
              </a: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27160" y="4001971"/>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6" name="文字方塊 14">
            <a:extLst>
              <a:ext uri="{FF2B5EF4-FFF2-40B4-BE49-F238E27FC236}">
                <a16:creationId xmlns:a16="http://schemas.microsoft.com/office/drawing/2014/main" id="{21609B8E-3313-4908-828D-F5C9911A4816}"/>
              </a:ext>
            </a:extLst>
          </p:cNvPr>
          <p:cNvSpPr txBox="1">
            <a:spLocks noChangeArrowheads="1"/>
          </p:cNvSpPr>
          <p:nvPr/>
        </p:nvSpPr>
        <p:spPr bwMode="auto">
          <a:xfrm>
            <a:off x="274292" y="95371"/>
            <a:ext cx="7842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defRPr sz="4400"/>
            </a:pPr>
            <a:r>
              <a:rPr lang="zh-TW" altLang="en-US" sz="5400" dirty="0">
                <a:latin typeface="標楷體" panose="03000509000000000000" pitchFamily="65" charset="-120"/>
                <a:ea typeface="標楷體" panose="03000509000000000000" pitchFamily="65" charset="-120"/>
              </a:rPr>
              <a:t>為什麼來辦宣導？</a:t>
            </a:r>
          </a:p>
        </p:txBody>
      </p:sp>
      <p:sp>
        <p:nvSpPr>
          <p:cNvPr id="24" name="橢圓 23">
            <a:extLst>
              <a:ext uri="{FF2B5EF4-FFF2-40B4-BE49-F238E27FC236}">
                <a16:creationId xmlns:a16="http://schemas.microsoft.com/office/drawing/2014/main" id="{8EE80428-2C77-445B-9EB7-28BD0C659A39}"/>
              </a:ext>
            </a:extLst>
          </p:cNvPr>
          <p:cNvSpPr/>
          <p:nvPr/>
        </p:nvSpPr>
        <p:spPr>
          <a:xfrm>
            <a:off x="5994596" y="2051869"/>
            <a:ext cx="665636" cy="6570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箭號: 向下 1">
            <a:extLst>
              <a:ext uri="{FF2B5EF4-FFF2-40B4-BE49-F238E27FC236}">
                <a16:creationId xmlns:a16="http://schemas.microsoft.com/office/drawing/2014/main" id="{EAA76E42-94A2-406D-A00A-5A55109D45AC}"/>
              </a:ext>
            </a:extLst>
          </p:cNvPr>
          <p:cNvSpPr/>
          <p:nvPr/>
        </p:nvSpPr>
        <p:spPr>
          <a:xfrm>
            <a:off x="6165544" y="2764922"/>
            <a:ext cx="315098" cy="726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內容版面配置區 2">
            <a:extLst>
              <a:ext uri="{FF2B5EF4-FFF2-40B4-BE49-F238E27FC236}">
                <a16:creationId xmlns:a16="http://schemas.microsoft.com/office/drawing/2014/main" id="{1DB546CF-7C03-4DB8-84C3-3C8915965F85}"/>
              </a:ext>
            </a:extLst>
          </p:cNvPr>
          <p:cNvSpPr txBox="1"/>
          <p:nvPr/>
        </p:nvSpPr>
        <p:spPr bwMode="auto">
          <a:xfrm>
            <a:off x="749554" y="5396216"/>
            <a:ext cx="7943113" cy="1053680"/>
          </a:xfrm>
          <a:prstGeom prst="rect">
            <a:avLst/>
          </a:prstGeom>
          <a:solidFill>
            <a:srgbClr val="FFFF00"/>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02949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a16="http://schemas.microsoft.com/office/drawing/2014/main" id="{A9B6E8BD-99B2-4450-AF96-C5A7D6704354}"/>
              </a:ext>
            </a:extLst>
          </p:cNvPr>
          <p:cNvSpPr>
            <a:spLocks noChangeArrowheads="1"/>
          </p:cNvSpPr>
          <p:nvPr/>
        </p:nvSpPr>
        <p:spPr bwMode="auto">
          <a:xfrm>
            <a:off x="132344" y="76674"/>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重要提醒</a:t>
            </a:r>
            <a:endParaRPr kumimoji="0" lang="zh-TW" altLang="en-US" sz="3000" b="1" dirty="0">
              <a:latin typeface="微軟正黑體" panose="020B0604030504040204" pitchFamily="34" charset="-120"/>
              <a:ea typeface="微軟正黑體" panose="020B0604030504040204" pitchFamily="34" charset="-120"/>
            </a:endParaRPr>
          </a:p>
        </p:txBody>
      </p:sp>
      <p:sp>
        <p:nvSpPr>
          <p:cNvPr id="5" name="Rectangle 41">
            <a:hlinkClick r:id="rId2" action="ppaction://hlinksldjump"/>
            <a:extLst>
              <a:ext uri="{FF2B5EF4-FFF2-40B4-BE49-F238E27FC236}">
                <a16:creationId xmlns:a16="http://schemas.microsoft.com/office/drawing/2014/main" id="{DA71308D-369C-4464-9CC6-A3387B5D0731}"/>
              </a:ext>
            </a:extLst>
          </p:cNvPr>
          <p:cNvSpPr>
            <a:spLocks noChangeArrowheads="1"/>
          </p:cNvSpPr>
          <p:nvPr/>
        </p:nvSpPr>
        <p:spPr bwMode="auto">
          <a:xfrm>
            <a:off x="1020708" y="1597971"/>
            <a:ext cx="2088232" cy="635667"/>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r>
              <a:rPr lang="zh-TW" altLang="en-US" sz="3000" dirty="0">
                <a:latin typeface="微軟正黑體" panose="020B0604030504040204" pitchFamily="34" charset="-120"/>
                <a:ea typeface="微軟正黑體" panose="020B0604030504040204" pitchFamily="34" charset="-120"/>
              </a:rPr>
              <a:t>職</a:t>
            </a:r>
            <a:r>
              <a:rPr kumimoji="0" lang="zh-TW" altLang="en-US" sz="3000" b="1" dirty="0">
                <a:latin typeface="微軟正黑體" panose="020B0604030504040204" pitchFamily="34" charset="-120"/>
                <a:ea typeface="微軟正黑體" panose="020B0604030504040204" pitchFamily="34" charset="-120"/>
              </a:rPr>
              <a:t>升學</a:t>
            </a:r>
          </a:p>
        </p:txBody>
      </p:sp>
      <p:sp>
        <p:nvSpPr>
          <p:cNvPr id="6" name="Rectangle 41">
            <a:hlinkClick r:id="rId3" action="ppaction://hlinksldjump"/>
            <a:extLst>
              <a:ext uri="{FF2B5EF4-FFF2-40B4-BE49-F238E27FC236}">
                <a16:creationId xmlns:a16="http://schemas.microsoft.com/office/drawing/2014/main" id="{F087E6CD-82C5-46D5-9611-A736EA93D58F}"/>
              </a:ext>
            </a:extLst>
          </p:cNvPr>
          <p:cNvSpPr>
            <a:spLocks noChangeArrowheads="1"/>
          </p:cNvSpPr>
          <p:nvPr/>
        </p:nvSpPr>
        <p:spPr bwMode="auto">
          <a:xfrm>
            <a:off x="3540988" y="2389955"/>
            <a:ext cx="2088232" cy="635667"/>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a16="http://schemas.microsoft.com/office/drawing/2014/main" id="{189B941B-908D-45A2-B3D5-04F19EA6CF68}"/>
              </a:ext>
            </a:extLst>
          </p:cNvPr>
          <p:cNvSpPr>
            <a:spLocks noChangeArrowheads="1"/>
          </p:cNvSpPr>
          <p:nvPr/>
        </p:nvSpPr>
        <p:spPr bwMode="auto">
          <a:xfrm>
            <a:off x="3540988" y="1093880"/>
            <a:ext cx="2088232" cy="635667"/>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考試</a:t>
            </a:r>
          </a:p>
        </p:txBody>
      </p:sp>
      <p:cxnSp>
        <p:nvCxnSpPr>
          <p:cNvPr id="9" name="接點: 肘形 8">
            <a:extLst>
              <a:ext uri="{FF2B5EF4-FFF2-40B4-BE49-F238E27FC236}">
                <a16:creationId xmlns:a16="http://schemas.microsoft.com/office/drawing/2014/main" id="{5F0027F9-1F40-44E4-9E22-70A91A78649F}"/>
              </a:ext>
            </a:extLst>
          </p:cNvPr>
          <p:cNvCxnSpPr>
            <a:cxnSpLocks/>
            <a:stCxn id="5" idx="3"/>
            <a:endCxn id="7" idx="1"/>
          </p:cNvCxnSpPr>
          <p:nvPr/>
        </p:nvCxnSpPr>
        <p:spPr>
          <a:xfrm flipV="1">
            <a:off x="3108940" y="1411714"/>
            <a:ext cx="432048" cy="5040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797109ED-AAE6-4436-B3D5-5FB8521057F0}"/>
              </a:ext>
            </a:extLst>
          </p:cNvPr>
          <p:cNvCxnSpPr>
            <a:cxnSpLocks/>
            <a:stCxn id="5" idx="3"/>
            <a:endCxn id="6" idx="1"/>
          </p:cNvCxnSpPr>
          <p:nvPr/>
        </p:nvCxnSpPr>
        <p:spPr>
          <a:xfrm>
            <a:off x="3108940" y="1915805"/>
            <a:ext cx="432048" cy="7919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a16="http://schemas.microsoft.com/office/drawing/2014/main" id="{8E359AFB-2989-47BD-80CA-E59CAB529F88}"/>
              </a:ext>
            </a:extLst>
          </p:cNvPr>
          <p:cNvSpPr>
            <a:spLocks noChangeArrowheads="1"/>
          </p:cNvSpPr>
          <p:nvPr/>
        </p:nvSpPr>
        <p:spPr bwMode="auto">
          <a:xfrm>
            <a:off x="6250977" y="1113602"/>
            <a:ext cx="2466730" cy="635667"/>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國中教育會考</a:t>
            </a:r>
          </a:p>
        </p:txBody>
      </p:sp>
      <p:sp>
        <p:nvSpPr>
          <p:cNvPr id="13" name="Rectangle 41">
            <a:hlinkClick r:id="rId5" action="ppaction://hlinksldjump"/>
            <a:extLst>
              <a:ext uri="{FF2B5EF4-FFF2-40B4-BE49-F238E27FC236}">
                <a16:creationId xmlns:a16="http://schemas.microsoft.com/office/drawing/2014/main" id="{19B260E7-E3F3-4D41-BDDB-958126392EE5}"/>
              </a:ext>
            </a:extLst>
          </p:cNvPr>
          <p:cNvSpPr>
            <a:spLocks noChangeArrowheads="1"/>
          </p:cNvSpPr>
          <p:nvPr/>
        </p:nvSpPr>
        <p:spPr bwMode="auto">
          <a:xfrm>
            <a:off x="6235967" y="2386913"/>
            <a:ext cx="2088232" cy="635667"/>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a16="http://schemas.microsoft.com/office/drawing/2014/main" id="{A1095732-CF10-4C09-9545-C1078EF81734}"/>
              </a:ext>
            </a:extLst>
          </p:cNvPr>
          <p:cNvSpPr>
            <a:spLocks noChangeArrowheads="1"/>
          </p:cNvSpPr>
          <p:nvPr/>
        </p:nvSpPr>
        <p:spPr bwMode="auto">
          <a:xfrm>
            <a:off x="6250977" y="3257471"/>
            <a:ext cx="2088232" cy="635667"/>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超額比序</a:t>
            </a:r>
          </a:p>
        </p:txBody>
      </p:sp>
      <p:sp>
        <p:nvSpPr>
          <p:cNvPr id="15" name="Rectangle 41">
            <a:hlinkClick r:id="rId7" action="ppaction://hlinksldjump"/>
            <a:extLst>
              <a:ext uri="{FF2B5EF4-FFF2-40B4-BE49-F238E27FC236}">
                <a16:creationId xmlns:a16="http://schemas.microsoft.com/office/drawing/2014/main" id="{B90F7782-D660-4F40-A0B5-D7620200FD99}"/>
              </a:ext>
            </a:extLst>
          </p:cNvPr>
          <p:cNvSpPr>
            <a:spLocks noChangeArrowheads="1"/>
          </p:cNvSpPr>
          <p:nvPr/>
        </p:nvSpPr>
        <p:spPr bwMode="auto">
          <a:xfrm>
            <a:off x="6250977" y="4032831"/>
            <a:ext cx="2088232" cy="635667"/>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a16="http://schemas.microsoft.com/office/drawing/2014/main" id="{A79E9C0F-5BB9-412C-8682-02A770F5CA79}"/>
              </a:ext>
            </a:extLst>
          </p:cNvPr>
          <p:cNvCxnSpPr>
            <a:cxnSpLocks/>
            <a:stCxn id="7" idx="3"/>
            <a:endCxn id="12" idx="1"/>
          </p:cNvCxnSpPr>
          <p:nvPr/>
        </p:nvCxnSpPr>
        <p:spPr>
          <a:xfrm>
            <a:off x="5629220" y="1411714"/>
            <a:ext cx="621757" cy="19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a16="http://schemas.microsoft.com/office/drawing/2014/main" id="{9D0F8A1E-AE32-457D-98BB-5AC61D3731A6}"/>
              </a:ext>
            </a:extLst>
          </p:cNvPr>
          <p:cNvCxnSpPr>
            <a:cxnSpLocks/>
            <a:stCxn id="6" idx="3"/>
            <a:endCxn id="13" idx="1"/>
          </p:cNvCxnSpPr>
          <p:nvPr/>
        </p:nvCxnSpPr>
        <p:spPr>
          <a:xfrm flipV="1">
            <a:off x="5629220" y="2704747"/>
            <a:ext cx="606747"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B0CE3EDA-A684-4297-90EC-1AD62BA0080B}"/>
              </a:ext>
            </a:extLst>
          </p:cNvPr>
          <p:cNvCxnSpPr>
            <a:cxnSpLocks/>
            <a:stCxn id="6" idx="3"/>
            <a:endCxn id="14" idx="1"/>
          </p:cNvCxnSpPr>
          <p:nvPr/>
        </p:nvCxnSpPr>
        <p:spPr>
          <a:xfrm>
            <a:off x="5629220" y="2707789"/>
            <a:ext cx="621757" cy="8675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2FD599B2-C24A-495D-AD66-C1B558571442}"/>
              </a:ext>
            </a:extLst>
          </p:cNvPr>
          <p:cNvCxnSpPr>
            <a:cxnSpLocks/>
            <a:stCxn id="6" idx="3"/>
            <a:endCxn id="15" idx="1"/>
          </p:cNvCxnSpPr>
          <p:nvPr/>
        </p:nvCxnSpPr>
        <p:spPr>
          <a:xfrm>
            <a:off x="5629220" y="2707789"/>
            <a:ext cx="621757" cy="16428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文字方塊 21">
            <a:extLst>
              <a:ext uri="{FF2B5EF4-FFF2-40B4-BE49-F238E27FC236}">
                <a16:creationId xmlns:a16="http://schemas.microsoft.com/office/drawing/2014/main" id="{A53F558C-AB7D-4EB1-A750-B8C12C50895B}"/>
              </a:ext>
            </a:extLst>
          </p:cNvPr>
          <p:cNvSpPr txBox="1">
            <a:spLocks noChangeArrowheads="1"/>
          </p:cNvSpPr>
          <p:nvPr/>
        </p:nvSpPr>
        <p:spPr bwMode="auto">
          <a:xfrm>
            <a:off x="3419872" y="6085301"/>
            <a:ext cx="3386137" cy="523220"/>
          </a:xfrm>
          <a:prstGeom prst="rect">
            <a:avLst/>
          </a:prstGeom>
          <a:noFill/>
          <a:ln w="12700">
            <a:noFill/>
            <a:miter lim="800000"/>
          </a:ln>
        </p:spPr>
        <p:txBody>
          <a:bodyPr wrap="square">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p>
        </p:txBody>
      </p:sp>
      <p:sp>
        <p:nvSpPr>
          <p:cNvPr id="19" name="矩形 18">
            <a:extLst>
              <a:ext uri="{FF2B5EF4-FFF2-40B4-BE49-F238E27FC236}">
                <a16:creationId xmlns:a16="http://schemas.microsoft.com/office/drawing/2014/main" id="{8D37E7DC-4A0C-462A-BE0F-ED799F9C07E1}"/>
              </a:ext>
            </a:extLst>
          </p:cNvPr>
          <p:cNvSpPr/>
          <p:nvPr/>
        </p:nvSpPr>
        <p:spPr>
          <a:xfrm rot="20081667">
            <a:off x="-63152" y="3462481"/>
            <a:ext cx="3175870" cy="830997"/>
          </a:xfrm>
          <a:prstGeom prst="rect">
            <a:avLst/>
          </a:prstGeom>
          <a:noFill/>
        </p:spPr>
        <p:txBody>
          <a:bodyPr wrap="none" lIns="91440" tIns="45720" rIns="91440" bIns="45720">
            <a:spAutoFit/>
          </a:bodyPr>
          <a:lstStyle/>
          <a:p>
            <a:pPr algn="ctr"/>
            <a:r>
              <a:rPr lang="zh-TW" altLang="en-US" sz="4800" dirty="0">
                <a:ln w="1905"/>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a:t>
            </a:r>
            <a:r>
              <a:rPr lang="zh-TW" altLang="en-US" sz="4800" dirty="0">
                <a:ln w="1905"/>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招</a:t>
            </a:r>
            <a:r>
              <a:rPr lang="zh-TW" altLang="en-US" sz="4800" dirty="0">
                <a:ln w="1905"/>
                <a:solidFill>
                  <a:srgbClr val="CC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分離</a:t>
            </a:r>
            <a:r>
              <a:rPr lang="en-US" altLang="zh-TW" sz="4800" dirty="0">
                <a:ln w="1905"/>
                <a:solidFill>
                  <a:srgbClr val="CC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4800"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21" name="向下箭號 3">
            <a:extLst>
              <a:ext uri="{FF2B5EF4-FFF2-40B4-BE49-F238E27FC236}">
                <a16:creationId xmlns:a16="http://schemas.microsoft.com/office/drawing/2014/main" id="{048FFCA1-8C19-435C-BF58-2B6C32A55076}"/>
              </a:ext>
            </a:extLst>
          </p:cNvPr>
          <p:cNvSpPr/>
          <p:nvPr/>
        </p:nvSpPr>
        <p:spPr>
          <a:xfrm rot="21012787">
            <a:off x="539322" y="4674029"/>
            <a:ext cx="396044" cy="945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a:extLst>
              <a:ext uri="{FF2B5EF4-FFF2-40B4-BE49-F238E27FC236}">
                <a16:creationId xmlns:a16="http://schemas.microsoft.com/office/drawing/2014/main" id="{53383295-CCD7-4868-9CC7-59DDB842B8C2}"/>
              </a:ext>
            </a:extLst>
          </p:cNvPr>
          <p:cNvSpPr txBox="1"/>
          <p:nvPr/>
        </p:nvSpPr>
        <p:spPr>
          <a:xfrm>
            <a:off x="188948" y="5646664"/>
            <a:ext cx="4719523" cy="1231106"/>
          </a:xfrm>
          <a:prstGeom prst="rect">
            <a:avLst/>
          </a:prstGeom>
          <a:noFill/>
        </p:spPr>
        <p:txBody>
          <a:bodyPr wrap="square" rtlCol="0">
            <a:spAutoFit/>
          </a:bodyPr>
          <a:lstStyle/>
          <a:p>
            <a:r>
              <a:rPr lang="zh-TW" altLang="en-US" sz="3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教育會考</a:t>
            </a:r>
            <a:r>
              <a:rPr lang="en-US" altLang="zh-TW"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學生主角</a:t>
            </a:r>
            <a:r>
              <a:rPr lang="en-US" altLang="zh-TW"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r>
              <a:rPr lang="en-US" altLang="zh-TW"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400" i="0" dirty="0">
                <a:effectLst/>
                <a:latin typeface="微軟正黑體" panose="020B0604030504040204" pitchFamily="34" charset="-120"/>
                <a:ea typeface="微軟正黑體" panose="020B0604030504040204" pitchFamily="34" charset="-120"/>
              </a:rPr>
              <a:t>臺師大心測中心</a:t>
            </a:r>
            <a:r>
              <a:rPr lang="zh-TW" altLang="en-US" sz="2400" dirty="0">
                <a:latin typeface="微軟正黑體" panose="020B0604030504040204" pitchFamily="34" charset="-120"/>
                <a:ea typeface="微軟正黑體" panose="020B0604030504040204" pitchFamily="34" charset="-120"/>
              </a:rPr>
              <a:t>負責</a:t>
            </a:r>
            <a:r>
              <a:rPr lang="en-US" altLang="zh-TW"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zh-TW" altLang="en-US"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endParaRPr lang="zh-TW" altLang="en-US" dirty="0"/>
          </a:p>
        </p:txBody>
      </p:sp>
      <p:sp>
        <p:nvSpPr>
          <p:cNvPr id="25" name="矩形 24">
            <a:extLst>
              <a:ext uri="{FF2B5EF4-FFF2-40B4-BE49-F238E27FC236}">
                <a16:creationId xmlns:a16="http://schemas.microsoft.com/office/drawing/2014/main" id="{DDC37392-2C66-4C7D-8239-798DE7D17529}"/>
              </a:ext>
            </a:extLst>
          </p:cNvPr>
          <p:cNvSpPr/>
          <p:nvPr/>
        </p:nvSpPr>
        <p:spPr>
          <a:xfrm>
            <a:off x="1524783" y="4645144"/>
            <a:ext cx="6660774" cy="1015663"/>
          </a:xfrm>
          <a:prstGeom prst="rect">
            <a:avLst/>
          </a:prstGeom>
          <a:noFill/>
        </p:spPr>
        <p:txBody>
          <a:bodyPr wrap="square" lIns="91440" tIns="45720" rIns="91440" bIns="45720">
            <a:spAutoFit/>
          </a:bodyPr>
          <a:lstStyle/>
          <a:p>
            <a:r>
              <a:rPr lang="zh-TW" altLang="en-US" sz="3600" dirty="0">
                <a:solidFill>
                  <a:srgbClr val="008000"/>
                </a:solidFill>
                <a:latin typeface="微軟正黑體" panose="020B0604030504040204" pitchFamily="34" charset="-120"/>
                <a:ea typeface="微軟正黑體" panose="020B0604030504040204" pitchFamily="34" charset="-120"/>
              </a:rPr>
              <a:t>高中職、五專招生管道。</a:t>
            </a:r>
            <a:endParaRPr lang="en-US" altLang="zh-TW" sz="3600" dirty="0">
              <a:solidFill>
                <a:srgbClr val="008000"/>
              </a:solidFill>
              <a:latin typeface="微軟正黑體" panose="020B0604030504040204" pitchFamily="34" charset="-120"/>
              <a:ea typeface="微軟正黑體" panose="020B0604030504040204" pitchFamily="34" charset="-120"/>
            </a:endParaRPr>
          </a:p>
          <a:p>
            <a:r>
              <a:rPr lang="en-US" altLang="zh-TW" sz="240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40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高中職、五專學校負責</a:t>
            </a:r>
            <a:r>
              <a:rPr lang="en-US" altLang="zh-TW" sz="240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zh-TW" altLang="en-US" sz="3600" dirty="0">
              <a:ln w="1905"/>
              <a:solidFill>
                <a:srgbClr val="008000"/>
              </a:solidFill>
              <a:effectLst>
                <a:innerShdw blurRad="69850" dist="43180" dir="5400000">
                  <a:srgbClr val="000000">
                    <a:alpha val="65000"/>
                  </a:srgbClr>
                </a:innerShdw>
              </a:effectLst>
              <a:latin typeface="細明體" panose="02020509000000000000" pitchFamily="49" charset="-120"/>
              <a:ea typeface="細明體" panose="02020509000000000000" pitchFamily="49" charset="-120"/>
            </a:endParaRPr>
          </a:p>
        </p:txBody>
      </p:sp>
      <p:sp>
        <p:nvSpPr>
          <p:cNvPr id="26" name="向下箭號 3">
            <a:extLst>
              <a:ext uri="{FF2B5EF4-FFF2-40B4-BE49-F238E27FC236}">
                <a16:creationId xmlns:a16="http://schemas.microsoft.com/office/drawing/2014/main" id="{2A108770-9833-4C85-8C1D-771030B22F4C}"/>
              </a:ext>
            </a:extLst>
          </p:cNvPr>
          <p:cNvSpPr/>
          <p:nvPr/>
        </p:nvSpPr>
        <p:spPr>
          <a:xfrm rot="18783980">
            <a:off x="1239821" y="4456155"/>
            <a:ext cx="396044" cy="424686"/>
          </a:xfrm>
          <a:prstGeom prst="down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橢圓 45">
            <a:extLst>
              <a:ext uri="{FF2B5EF4-FFF2-40B4-BE49-F238E27FC236}">
                <a16:creationId xmlns:a16="http://schemas.microsoft.com/office/drawing/2014/main" id="{A8E7E317-B3CF-4F4E-B7FE-094C1D6ECD36}"/>
              </a:ext>
            </a:extLst>
          </p:cNvPr>
          <p:cNvSpPr/>
          <p:nvPr/>
        </p:nvSpPr>
        <p:spPr>
          <a:xfrm>
            <a:off x="65769" y="3972378"/>
            <a:ext cx="792088" cy="8475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橢圓 46">
            <a:extLst>
              <a:ext uri="{FF2B5EF4-FFF2-40B4-BE49-F238E27FC236}">
                <a16:creationId xmlns:a16="http://schemas.microsoft.com/office/drawing/2014/main" id="{3E2884A6-9F02-4CFF-AD77-B55A3CC7DFBA}"/>
              </a:ext>
            </a:extLst>
          </p:cNvPr>
          <p:cNvSpPr/>
          <p:nvPr/>
        </p:nvSpPr>
        <p:spPr>
          <a:xfrm>
            <a:off x="625515" y="3700677"/>
            <a:ext cx="792088" cy="81270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65807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1857581497"/>
              </p:ext>
            </p:extLst>
          </p:nvPr>
        </p:nvGraphicFramePr>
        <p:xfrm>
          <a:off x="179512" y="1196752"/>
          <a:ext cx="8856984" cy="5469234"/>
        </p:xfrm>
        <a:graphic>
          <a:graphicData uri="http://schemas.openxmlformats.org/drawingml/2006/table">
            <a:tbl>
              <a:tblPr/>
              <a:tblGrid>
                <a:gridCol w="4428493">
                  <a:extLst>
                    <a:ext uri="{9D8B030D-6E8A-4147-A177-3AD203B41FA5}">
                      <a16:colId xmlns:a16="http://schemas.microsoft.com/office/drawing/2014/main" val="20000"/>
                    </a:ext>
                  </a:extLst>
                </a:gridCol>
                <a:gridCol w="4428491">
                  <a:extLst>
                    <a:ext uri="{9D8B030D-6E8A-4147-A177-3AD203B41FA5}">
                      <a16:colId xmlns:a16="http://schemas.microsoft.com/office/drawing/2014/main" val="20001"/>
                    </a:ext>
                  </a:extLst>
                </a:gridCol>
              </a:tblGrid>
              <a:tr h="5218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國中基測</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4566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華康儷中黑"/>
                        </a:rPr>
                        <a:t>按成績排序，</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華康儷中黑"/>
                        </a:rPr>
                        <a:t>入學依據</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489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常模參照測驗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4566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唯一標準</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400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難易適中</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華康儷中黑"/>
                        </a:rPr>
                        <a:t>中等偏易</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8153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免試入學</a:t>
                      </a:r>
                      <a:r>
                        <a:rPr kumimoji="0" lang="zh-TW" altLang="en-US" sz="3600" b="1" i="0" u="none" strike="noStrike" cap="none" normalizeH="0" baseline="0" dirty="0">
                          <a:ln>
                            <a:noFill/>
                          </a:ln>
                          <a:solidFill>
                            <a:srgbClr val="CC00FF"/>
                          </a:solidFill>
                          <a:effectLst/>
                          <a:latin typeface="微軟正黑體" panose="020B0604030504040204" pitchFamily="34" charset="-120"/>
                          <a:ea typeface="微軟正黑體" panose="020B0604030504040204" pitchFamily="34" charset="-120"/>
                        </a:rPr>
                        <a:t>超額比序</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申請入學、甄選入學</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及登記分發入學依據</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5329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精熟Ａ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Ａ</a:t>
                      </a:r>
                      <a:r>
                        <a:rPr lang="zh-TW" altLang="en-US" sz="2400" b="1" dirty="0">
                          <a:latin typeface="微軟正黑體" panose="020B0604030504040204" pitchFamily="34" charset="-120"/>
                          <a:ea typeface="微軟正黑體" panose="020B0604030504040204" pitchFamily="34" charset="-120"/>
                        </a:rPr>
                        <a:t>、</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Ａ</a:t>
                      </a:r>
                      <a:r>
                        <a:rPr kumimoji="0" lang="en-US" altLang="zh-TW" sz="2400" b="0" i="0" u="none" strike="noStrike" cap="none" normalizeH="0" baseline="30000" dirty="0">
                          <a:ln>
                            <a:noFill/>
                          </a:ln>
                          <a:solidFill>
                            <a:schemeClr val="tx1"/>
                          </a:solidFill>
                          <a:effectLst/>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Ａ</a:t>
                      </a:r>
                      <a:r>
                        <a:rPr kumimoji="0" lang="en-US" altLang="zh-TW" sz="2000" b="0" i="0" u="none" strike="noStrike" cap="none" normalizeH="0" baseline="30000" dirty="0">
                          <a:ln>
                            <a:noFill/>
                          </a:ln>
                          <a:solidFill>
                            <a:schemeClr val="tx1"/>
                          </a:solidFill>
                          <a:effectLst/>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基礎Ｂ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待加強Ｃ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每科 </a:t>
                      </a:r>
                      <a:r>
                        <a:rPr kumimoji="0" lang="en-US" altLang="zh-TW"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80</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分</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 </a:t>
                      </a:r>
                      <a:r>
                        <a:rPr kumimoji="0" lang="en-US" altLang="zh-TW"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4566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高壓力（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分分計較</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
        <p:nvSpPr>
          <p:cNvPr id="4" name="矩形 1"/>
          <p:cNvSpPr>
            <a:spLocks noChangeArrowheads="1"/>
          </p:cNvSpPr>
          <p:nvPr/>
        </p:nvSpPr>
        <p:spPr bwMode="auto">
          <a:xfrm>
            <a:off x="2535128" y="476672"/>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u="sng"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教育會考</a:t>
            </a:r>
            <a:r>
              <a:rPr kumimoji="1" lang="zh-TW" altLang="en-US" sz="3200" dirty="0">
                <a:solidFill>
                  <a:srgbClr val="FF0000"/>
                </a:solidFill>
                <a:latin typeface="微軟正黑體" pitchFamily="34" charset="-120"/>
                <a:ea typeface="微軟正黑體" pitchFamily="34" charset="-120"/>
              </a:rPr>
              <a:t>與</a:t>
            </a:r>
            <a:r>
              <a:rPr kumimoji="1" lang="zh-TW" altLang="en-US" sz="3200" u="sng" dirty="0">
                <a:solidFill>
                  <a:srgbClr val="333399"/>
                </a:solidFill>
                <a:effectLst>
                  <a:outerShdw blurRad="38100" dist="38100" dir="2700000" algn="tl">
                    <a:srgbClr val="000000">
                      <a:alpha val="43137"/>
                    </a:srgbClr>
                  </a:outerShdw>
                </a:effectLst>
                <a:latin typeface="微軟正黑體" pitchFamily="34" charset="-120"/>
                <a:ea typeface="微軟正黑體" pitchFamily="34" charset="-120"/>
              </a:rPr>
              <a:t>基測</a:t>
            </a:r>
            <a:r>
              <a:rPr kumimoji="1" lang="zh-TW" altLang="en-US" sz="3200" dirty="0">
                <a:solidFill>
                  <a:srgbClr val="FF0000"/>
                </a:solidFill>
                <a:latin typeface="微軟正黑體" pitchFamily="34" charset="-120"/>
                <a:ea typeface="微軟正黑體" pitchFamily="34" charset="-120"/>
              </a:rPr>
              <a:t>的區別</a:t>
            </a:r>
          </a:p>
        </p:txBody>
      </p:sp>
      <p:sp>
        <p:nvSpPr>
          <p:cNvPr id="5" name="橢圓 4">
            <a:extLst>
              <a:ext uri="{FF2B5EF4-FFF2-40B4-BE49-F238E27FC236}">
                <a16:creationId xmlns:a16="http://schemas.microsoft.com/office/drawing/2014/main" id="{524DE8F9-7DDC-4141-AE6B-42D783E22FB9}"/>
              </a:ext>
            </a:extLst>
          </p:cNvPr>
          <p:cNvSpPr/>
          <p:nvPr/>
        </p:nvSpPr>
        <p:spPr>
          <a:xfrm>
            <a:off x="6444208" y="6134886"/>
            <a:ext cx="1681737" cy="6570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a:extLst>
              <a:ext uri="{FF2B5EF4-FFF2-40B4-BE49-F238E27FC236}">
                <a16:creationId xmlns:a16="http://schemas.microsoft.com/office/drawing/2014/main" id="{D6A54407-0BD9-4D06-8A8D-B74DCFBF6EFC}"/>
              </a:ext>
            </a:extLst>
          </p:cNvPr>
          <p:cNvSpPr/>
          <p:nvPr/>
        </p:nvSpPr>
        <p:spPr>
          <a:xfrm>
            <a:off x="1979712" y="6141250"/>
            <a:ext cx="1681737" cy="6570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B93D24FA-C1A3-43DB-9014-8822F9CC0C20}"/>
              </a:ext>
            </a:extLst>
          </p:cNvPr>
          <p:cNvSpPr/>
          <p:nvPr/>
        </p:nvSpPr>
        <p:spPr>
          <a:xfrm>
            <a:off x="1547664" y="2564904"/>
            <a:ext cx="1681737" cy="648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83175617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4610" name="Picture 2" descr="「屏東縣」的圖片搜尋結果">
            <a:extLst>
              <a:ext uri="{FF2B5EF4-FFF2-40B4-BE49-F238E27FC236}">
                <a16:creationId xmlns:a16="http://schemas.microsoft.com/office/drawing/2014/main" id="{BE37CD30-F2D6-4D69-95D5-D6833E2978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3778" y="4185153"/>
            <a:ext cx="1189154" cy="212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a:extLst>
              <a:ext uri="{FF2B5EF4-FFF2-40B4-BE49-F238E27FC236}">
                <a16:creationId xmlns:a16="http://schemas.microsoft.com/office/drawing/2014/main" id="{59CA2780-6533-4F58-B9BC-BDC052C6A5DA}"/>
              </a:ext>
            </a:extLst>
          </p:cNvPr>
          <p:cNvGrpSpPr/>
          <p:nvPr/>
        </p:nvGrpSpPr>
        <p:grpSpPr>
          <a:xfrm>
            <a:off x="251520" y="188640"/>
            <a:ext cx="8352928" cy="3684166"/>
            <a:chOff x="539552" y="836712"/>
            <a:chExt cx="8352928" cy="3684166"/>
          </a:xfrm>
        </p:grpSpPr>
        <p:sp>
          <p:nvSpPr>
            <p:cNvPr id="2" name="矩形 1"/>
            <p:cNvSpPr/>
            <p:nvPr/>
          </p:nvSpPr>
          <p:spPr>
            <a:xfrm>
              <a:off x="1852777" y="2458656"/>
              <a:ext cx="6552728" cy="1107996"/>
            </a:xfrm>
            <a:prstGeom prst="rect">
              <a:avLst/>
            </a:prstGeom>
            <a:noFill/>
          </p:spPr>
          <p:txBody>
            <a:bodyPr wrap="square" lIns="91440" tIns="45720" rIns="91440" bIns="45720">
              <a:spAutoFit/>
            </a:bodyPr>
            <a:lstStyle/>
            <a:p>
              <a:pPr algn="ctr"/>
              <a:r>
                <a:rPr lang="zh-TW" altLang="en-US" sz="66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適性</a:t>
              </a:r>
              <a:r>
                <a:rPr lang="zh-TW" altLang="en-US" sz="66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入學</a:t>
              </a:r>
              <a:r>
                <a:rPr lang="zh-TW" altLang="en-US" sz="66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宣導</a:t>
              </a:r>
            </a:p>
          </p:txBody>
        </p:sp>
        <p:sp>
          <p:nvSpPr>
            <p:cNvPr id="5" name="圓角矩形圖說文字 4"/>
            <p:cNvSpPr/>
            <p:nvPr/>
          </p:nvSpPr>
          <p:spPr>
            <a:xfrm>
              <a:off x="769447" y="3800798"/>
              <a:ext cx="4608512" cy="720080"/>
            </a:xfrm>
            <a:prstGeom prst="wedgeRoundRectCallout">
              <a:avLst>
                <a:gd name="adj1" fmla="val 8264"/>
                <a:gd name="adj2" fmla="val -996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適合自己的本性</a:t>
              </a:r>
              <a:endParaRPr lang="zh-TW" altLang="en-US" sz="3600" dirty="0"/>
            </a:p>
          </p:txBody>
        </p:sp>
        <p:sp>
          <p:nvSpPr>
            <p:cNvPr id="10" name="圓角矩形圖說文字 9"/>
            <p:cNvSpPr/>
            <p:nvPr/>
          </p:nvSpPr>
          <p:spPr>
            <a:xfrm>
              <a:off x="2195736" y="1455707"/>
              <a:ext cx="6696744" cy="720080"/>
            </a:xfrm>
            <a:prstGeom prst="wedgeRoundRectCallout">
              <a:avLst>
                <a:gd name="adj1" fmla="val -4422"/>
                <a:gd name="adj2" fmla="val 10899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t>國三升高中職、五專升學管道</a:t>
              </a:r>
            </a:p>
          </p:txBody>
        </p:sp>
        <p:sp>
          <p:nvSpPr>
            <p:cNvPr id="8" name="矩形 7">
              <a:extLst>
                <a:ext uri="{FF2B5EF4-FFF2-40B4-BE49-F238E27FC236}">
                  <a16:creationId xmlns:a16="http://schemas.microsoft.com/office/drawing/2014/main" id="{DE6E1B23-7342-4B71-9DFF-25F0D6C19817}"/>
                </a:ext>
              </a:extLst>
            </p:cNvPr>
            <p:cNvSpPr/>
            <p:nvPr/>
          </p:nvSpPr>
          <p:spPr>
            <a:xfrm>
              <a:off x="539552" y="3180902"/>
              <a:ext cx="800219" cy="771500"/>
            </a:xfrm>
            <a:prstGeom prst="rect">
              <a:avLst/>
            </a:prstGeom>
          </p:spPr>
          <p:txBody>
            <a:bodyPr vert="eaVert" wrap="square">
              <a:spAutoFit/>
            </a:bodyPr>
            <a:lstStyle/>
            <a:p>
              <a:r>
                <a:rPr lang="zh-TW" altLang="en-US" sz="4000" dirty="0">
                  <a:solidFill>
                    <a:srgbClr val="CC00FF"/>
                  </a:solidFill>
                  <a:effectLst>
                    <a:outerShdw blurRad="38100" dist="38100" dir="2700000" algn="tl">
                      <a:srgbClr val="000000">
                        <a:alpha val="43137"/>
                      </a:srgbClr>
                    </a:outerShdw>
                  </a:effectLst>
                </a:rPr>
                <a:t>１</a:t>
              </a:r>
              <a:r>
                <a:rPr lang="en-US" altLang="zh-TW" sz="4000" dirty="0">
                  <a:solidFill>
                    <a:srgbClr val="CC00FF"/>
                  </a:solidFill>
                  <a:effectLst>
                    <a:outerShdw blurRad="38100" dist="38100" dir="2700000" algn="tl">
                      <a:srgbClr val="000000">
                        <a:alpha val="43137"/>
                      </a:srgbClr>
                    </a:outerShdw>
                  </a:effectLst>
                </a:rPr>
                <a:t>.</a:t>
              </a:r>
              <a:endParaRPr lang="zh-TW" altLang="en-US" sz="4000" dirty="0">
                <a:solidFill>
                  <a:srgbClr val="CC00FF"/>
                </a:solidFill>
                <a:effectLst>
                  <a:outerShdw blurRad="38100" dist="38100" dir="2700000" algn="tl">
                    <a:srgbClr val="000000">
                      <a:alpha val="43137"/>
                    </a:srgbClr>
                  </a:outerShdw>
                </a:effectLst>
              </a:endParaRPr>
            </a:p>
          </p:txBody>
        </p:sp>
        <p:sp>
          <p:nvSpPr>
            <p:cNvPr id="9" name="矩形 8">
              <a:extLst>
                <a:ext uri="{FF2B5EF4-FFF2-40B4-BE49-F238E27FC236}">
                  <a16:creationId xmlns:a16="http://schemas.microsoft.com/office/drawing/2014/main" id="{E01ADA49-0C06-40E9-AC54-2E1CB0652643}"/>
                </a:ext>
              </a:extLst>
            </p:cNvPr>
            <p:cNvSpPr/>
            <p:nvPr/>
          </p:nvSpPr>
          <p:spPr>
            <a:xfrm>
              <a:off x="2123728" y="836712"/>
              <a:ext cx="800219" cy="771500"/>
            </a:xfrm>
            <a:prstGeom prst="rect">
              <a:avLst/>
            </a:prstGeom>
          </p:spPr>
          <p:txBody>
            <a:bodyPr vert="eaVert" wrap="square">
              <a:spAutoFit/>
            </a:bodyPr>
            <a:lstStyle/>
            <a:p>
              <a:r>
                <a:rPr lang="zh-TW" altLang="en-US" sz="4000" dirty="0">
                  <a:solidFill>
                    <a:srgbClr val="CC00FF"/>
                  </a:solidFill>
                  <a:effectLst>
                    <a:outerShdw blurRad="38100" dist="38100" dir="2700000" algn="tl">
                      <a:srgbClr val="000000">
                        <a:alpha val="43137"/>
                      </a:srgbClr>
                    </a:outerShdw>
                  </a:effectLst>
                </a:rPr>
                <a:t>２</a:t>
              </a:r>
              <a:r>
                <a:rPr lang="en-US" altLang="zh-TW" sz="4000" dirty="0">
                  <a:solidFill>
                    <a:srgbClr val="CC00FF"/>
                  </a:solidFill>
                  <a:effectLst>
                    <a:outerShdw blurRad="38100" dist="38100" dir="2700000" algn="tl">
                      <a:srgbClr val="000000">
                        <a:alpha val="43137"/>
                      </a:srgbClr>
                    </a:outerShdw>
                  </a:effectLst>
                </a:rPr>
                <a:t>.</a:t>
              </a:r>
              <a:endParaRPr lang="zh-TW" altLang="en-US" sz="4000" dirty="0">
                <a:solidFill>
                  <a:srgbClr val="CC00FF"/>
                </a:solidFill>
                <a:effectLst>
                  <a:outerShdw blurRad="38100" dist="38100" dir="2700000" algn="tl">
                    <a:srgbClr val="000000">
                      <a:alpha val="43137"/>
                    </a:srgbClr>
                  </a:outerShdw>
                </a:effectLst>
              </a:endParaRPr>
            </a:p>
          </p:txBody>
        </p:sp>
      </p:grpSp>
      <p:sp>
        <p:nvSpPr>
          <p:cNvPr id="3" name="矩形 2">
            <a:extLst>
              <a:ext uri="{FF2B5EF4-FFF2-40B4-BE49-F238E27FC236}">
                <a16:creationId xmlns:a16="http://schemas.microsoft.com/office/drawing/2014/main" id="{8283976C-6FAE-4889-8CBD-D25B749B846E}"/>
              </a:ext>
            </a:extLst>
          </p:cNvPr>
          <p:cNvSpPr/>
          <p:nvPr/>
        </p:nvSpPr>
        <p:spPr>
          <a:xfrm>
            <a:off x="1403648" y="4171932"/>
            <a:ext cx="6077305" cy="1754326"/>
          </a:xfrm>
          <a:prstGeom prst="rect">
            <a:avLst/>
          </a:prstGeom>
          <a:noFill/>
        </p:spPr>
        <p:txBody>
          <a:bodyPr wrap="none" lIns="91440" tIns="45720" rIns="91440" bIns="45720">
            <a:spAutoFit/>
          </a:bodyPr>
          <a:lstStyle/>
          <a:p>
            <a:pPr algn="ctr"/>
            <a:r>
              <a:rPr lang="zh-TW" altLang="en-US" sz="5400" b="0" cap="none" spc="0" dirty="0">
                <a:ln w="13462">
                  <a:solidFill>
                    <a:schemeClr val="bg1"/>
                  </a:solidFill>
                  <a:prstDash val="solid"/>
                </a:ln>
                <a:effectLst>
                  <a:outerShdw dist="38100" dir="2700000" algn="bl" rotWithShape="0">
                    <a:schemeClr val="accent5"/>
                  </a:outerShdw>
                </a:effectLst>
                <a:ea typeface="全真疊圓體" panose="02010609000101010101" pitchFamily="49" charset="-120"/>
              </a:rPr>
              <a:t>多元試探</a:t>
            </a:r>
            <a:r>
              <a:rPr lang="en-US" altLang="zh-TW" sz="5400" b="0" cap="none" spc="0" dirty="0">
                <a:ln w="13462">
                  <a:solidFill>
                    <a:schemeClr val="bg1"/>
                  </a:solidFill>
                  <a:prstDash val="solid"/>
                </a:ln>
                <a:effectLst>
                  <a:outerShdw dist="38100" dir="2700000" algn="bl" rotWithShape="0">
                    <a:schemeClr val="accent5"/>
                  </a:outerShdw>
                </a:effectLst>
                <a:ea typeface="全真疊圓體" panose="02010609000101010101" pitchFamily="49" charset="-120"/>
              </a:rPr>
              <a:t>‧</a:t>
            </a:r>
            <a:r>
              <a:rPr lang="zh-TW" altLang="en-US" sz="5400" b="0" cap="none" spc="0" dirty="0">
                <a:ln w="13462">
                  <a:solidFill>
                    <a:schemeClr val="bg1"/>
                  </a:solidFill>
                  <a:prstDash val="solid"/>
                </a:ln>
                <a:effectLst>
                  <a:outerShdw dist="38100" dir="2700000" algn="bl" rotWithShape="0">
                    <a:schemeClr val="accent5"/>
                  </a:outerShdw>
                </a:effectLst>
                <a:ea typeface="全真疊圓體" panose="02010609000101010101" pitchFamily="49" charset="-120"/>
              </a:rPr>
              <a:t>適性入學</a:t>
            </a:r>
            <a:r>
              <a:rPr lang="en-US" altLang="zh-TW" sz="5400" b="0" cap="none" spc="0" dirty="0">
                <a:ln w="13462">
                  <a:solidFill>
                    <a:schemeClr val="bg1"/>
                  </a:solidFill>
                  <a:prstDash val="solid"/>
                </a:ln>
                <a:effectLst>
                  <a:outerShdw dist="38100" dir="2700000" algn="bl" rotWithShape="0">
                    <a:schemeClr val="accent5"/>
                  </a:outerShdw>
                </a:effectLst>
                <a:ea typeface="全真疊圓體" panose="02010609000101010101" pitchFamily="49" charset="-120"/>
              </a:rPr>
              <a:t>‧</a:t>
            </a:r>
          </a:p>
          <a:p>
            <a:pPr algn="ctr"/>
            <a:r>
              <a:rPr lang="zh-TW" altLang="en-US" sz="5400" b="0" u="sng" cap="none" spc="0" dirty="0">
                <a:ln w="13462">
                  <a:solidFill>
                    <a:schemeClr val="bg1"/>
                  </a:solidFill>
                  <a:prstDash val="solid"/>
                </a:ln>
                <a:solidFill>
                  <a:srgbClr val="FF0000"/>
                </a:solidFill>
                <a:effectLst>
                  <a:outerShdw dist="38100" dir="2700000" algn="bl" rotWithShape="0">
                    <a:schemeClr val="accent5"/>
                  </a:outerShdw>
                </a:effectLst>
                <a:ea typeface="全真疊圓體" panose="02010609000101010101" pitchFamily="49" charset="-120"/>
              </a:rPr>
              <a:t>成就更好的自己</a:t>
            </a:r>
          </a:p>
        </p:txBody>
      </p:sp>
    </p:spTree>
    <p:extLst>
      <p:ext uri="{BB962C8B-B14F-4D97-AF65-F5344CB8AC3E}">
        <p14:creationId xmlns:p14="http://schemas.microsoft.com/office/powerpoint/2010/main" val="321366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nvGraphicFramePr>
        <p:xfrm>
          <a:off x="179512" y="1196752"/>
          <a:ext cx="8856984" cy="5469234"/>
        </p:xfrm>
        <a:graphic>
          <a:graphicData uri="http://schemas.openxmlformats.org/drawingml/2006/table">
            <a:tbl>
              <a:tblPr/>
              <a:tblGrid>
                <a:gridCol w="4428493">
                  <a:extLst>
                    <a:ext uri="{9D8B030D-6E8A-4147-A177-3AD203B41FA5}">
                      <a16:colId xmlns:a16="http://schemas.microsoft.com/office/drawing/2014/main" val="20000"/>
                    </a:ext>
                  </a:extLst>
                </a:gridCol>
                <a:gridCol w="4428491">
                  <a:extLst>
                    <a:ext uri="{9D8B030D-6E8A-4147-A177-3AD203B41FA5}">
                      <a16:colId xmlns:a16="http://schemas.microsoft.com/office/drawing/2014/main" val="20001"/>
                    </a:ext>
                  </a:extLst>
                </a:gridCol>
              </a:tblGrid>
              <a:tr h="5218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國中基測</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4566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華康儷中黑"/>
                        </a:rPr>
                        <a:t>按成績排序，</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華康儷中黑"/>
                        </a:rPr>
                        <a:t>入學依據</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489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常模參照測驗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4566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唯一標準</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400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難易適中</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華康儷中黑"/>
                        </a:rPr>
                        <a:t>中等偏易</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8153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免試入學</a:t>
                      </a:r>
                      <a:r>
                        <a:rPr kumimoji="0" lang="zh-TW" altLang="en-US" sz="3600" b="1" i="0" u="none" strike="noStrike" cap="none" normalizeH="0" baseline="0" dirty="0">
                          <a:ln>
                            <a:noFill/>
                          </a:ln>
                          <a:solidFill>
                            <a:srgbClr val="CC00FF"/>
                          </a:solidFill>
                          <a:effectLst/>
                          <a:latin typeface="微軟正黑體" panose="020B0604030504040204" pitchFamily="34" charset="-120"/>
                          <a:ea typeface="微軟正黑體" panose="020B0604030504040204" pitchFamily="34" charset="-120"/>
                        </a:rPr>
                        <a:t>超額比序</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申請入學、甄選入學</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及登記分發入學依據</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5329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精熟Ａ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Ａ</a:t>
                      </a:r>
                      <a:r>
                        <a:rPr lang="zh-TW" altLang="en-US" sz="2400" b="1" dirty="0">
                          <a:latin typeface="微軟正黑體" panose="020B0604030504040204" pitchFamily="34" charset="-120"/>
                          <a:ea typeface="微軟正黑體" panose="020B0604030504040204" pitchFamily="34" charset="-120"/>
                        </a:rPr>
                        <a:t>、</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Ａ</a:t>
                      </a:r>
                      <a:r>
                        <a:rPr kumimoji="0" lang="en-US" altLang="zh-TW" sz="2400" b="0" i="0" u="none" strike="noStrike" cap="none" normalizeH="0" baseline="30000" dirty="0">
                          <a:ln>
                            <a:noFill/>
                          </a:ln>
                          <a:solidFill>
                            <a:schemeClr val="tx1"/>
                          </a:solidFill>
                          <a:effectLst/>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Ａ</a:t>
                      </a:r>
                      <a:r>
                        <a:rPr kumimoji="0" lang="en-US" altLang="zh-TW" sz="2000" b="0" i="0" u="none" strike="noStrike" cap="none" normalizeH="0" baseline="30000" dirty="0">
                          <a:ln>
                            <a:noFill/>
                          </a:ln>
                          <a:solidFill>
                            <a:schemeClr val="tx1"/>
                          </a:solidFill>
                          <a:effectLst/>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基礎Ｂ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待加強Ｃ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每科 </a:t>
                      </a:r>
                      <a:r>
                        <a:rPr kumimoji="0" lang="en-US" altLang="zh-TW"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80</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分</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 </a:t>
                      </a:r>
                      <a:r>
                        <a:rPr kumimoji="0" lang="en-US" altLang="zh-TW"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4566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高壓力（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分分計較</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
        <p:nvSpPr>
          <p:cNvPr id="2" name="矩形 1">
            <a:extLst>
              <a:ext uri="{FF2B5EF4-FFF2-40B4-BE49-F238E27FC236}">
                <a16:creationId xmlns:a16="http://schemas.microsoft.com/office/drawing/2014/main" id="{5A419D93-2A95-4FD9-9311-E1AA45563E24}"/>
              </a:ext>
            </a:extLst>
          </p:cNvPr>
          <p:cNvSpPr/>
          <p:nvPr/>
        </p:nvSpPr>
        <p:spPr>
          <a:xfrm>
            <a:off x="4608004" y="1196752"/>
            <a:ext cx="4428492" cy="546923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向下箭號 3">
            <a:extLst>
              <a:ext uri="{FF2B5EF4-FFF2-40B4-BE49-F238E27FC236}">
                <a16:creationId xmlns:a16="http://schemas.microsoft.com/office/drawing/2014/main" id="{039E0F3A-A487-4AE9-BE0F-BAD51B55540B}"/>
              </a:ext>
            </a:extLst>
          </p:cNvPr>
          <p:cNvSpPr/>
          <p:nvPr/>
        </p:nvSpPr>
        <p:spPr>
          <a:xfrm rot="14654157">
            <a:off x="3695782" y="1896314"/>
            <a:ext cx="396044" cy="42195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下箭號 3">
            <a:extLst>
              <a:ext uri="{FF2B5EF4-FFF2-40B4-BE49-F238E27FC236}">
                <a16:creationId xmlns:a16="http://schemas.microsoft.com/office/drawing/2014/main" id="{6A108DC9-656F-41AF-AF0E-BBDA82BB276E}"/>
              </a:ext>
            </a:extLst>
          </p:cNvPr>
          <p:cNvSpPr/>
          <p:nvPr/>
        </p:nvSpPr>
        <p:spPr>
          <a:xfrm rot="14698575">
            <a:off x="5027240" y="2924046"/>
            <a:ext cx="396044" cy="3370575"/>
          </a:xfrm>
          <a:prstGeom prst="downArrow">
            <a:avLst>
              <a:gd name="adj1" fmla="val 50000"/>
              <a:gd name="adj2" fmla="val 463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B1D0A932-ACB8-43AD-B0E9-6E908E487DF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241" t="4834" r="9106" b="6988"/>
          <a:stretch/>
        </p:blipFill>
        <p:spPr>
          <a:xfrm>
            <a:off x="7380312" y="4278170"/>
            <a:ext cx="1584176" cy="2540450"/>
          </a:xfrm>
          <a:prstGeom prst="rect">
            <a:avLst/>
          </a:prstGeom>
        </p:spPr>
      </p:pic>
      <p:sp>
        <p:nvSpPr>
          <p:cNvPr id="11" name="向下箭號 3">
            <a:extLst>
              <a:ext uri="{FF2B5EF4-FFF2-40B4-BE49-F238E27FC236}">
                <a16:creationId xmlns:a16="http://schemas.microsoft.com/office/drawing/2014/main" id="{51CDE7E2-B1D3-45A1-A97C-17412DAE32AB}"/>
              </a:ext>
            </a:extLst>
          </p:cNvPr>
          <p:cNvSpPr/>
          <p:nvPr/>
        </p:nvSpPr>
        <p:spPr>
          <a:xfrm rot="16042104">
            <a:off x="5278787" y="3840289"/>
            <a:ext cx="396044" cy="3379172"/>
          </a:xfrm>
          <a:prstGeom prst="downArrow">
            <a:avLst>
              <a:gd name="adj1" fmla="val 50000"/>
              <a:gd name="adj2" fmla="val 463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a:extLst>
              <a:ext uri="{FF2B5EF4-FFF2-40B4-BE49-F238E27FC236}">
                <a16:creationId xmlns:a16="http://schemas.microsoft.com/office/drawing/2014/main" id="{6344BF78-64F9-47B1-BF28-8D53A3684A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161" t="7331" r="14211" b="10014"/>
          <a:stretch/>
        </p:blipFill>
        <p:spPr>
          <a:xfrm>
            <a:off x="5246027" y="1044118"/>
            <a:ext cx="1990270" cy="2265063"/>
          </a:xfrm>
          <a:prstGeom prst="rect">
            <a:avLst/>
          </a:prstGeom>
        </p:spPr>
      </p:pic>
      <p:pic>
        <p:nvPicPr>
          <p:cNvPr id="18" name="圖片 17">
            <a:extLst>
              <a:ext uri="{FF2B5EF4-FFF2-40B4-BE49-F238E27FC236}">
                <a16:creationId xmlns:a16="http://schemas.microsoft.com/office/drawing/2014/main" id="{F5A3E77D-4877-475E-A8C0-52D7816318F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167" b="97333" l="1389" r="90278">
                        <a14:foregroundMark x1="31111" y1="93167" x2="31111" y2="93167"/>
                        <a14:foregroundMark x1="60278" y1="94667" x2="60278" y2="94667"/>
                        <a14:foregroundMark x1="61111" y1="94167" x2="61111" y2="94167"/>
                        <a14:foregroundMark x1="63333" y1="92333" x2="63333" y2="92333"/>
                        <a14:foregroundMark x1="27500" y1="93667" x2="27500" y2="93667"/>
                        <a14:foregroundMark x1="21944" y1="94667" x2="21944" y2="94667"/>
                        <a14:foregroundMark x1="18333" y1="95500" x2="18333" y2="95500"/>
                        <a14:foregroundMark x1="14444" y1="96000" x2="14444" y2="96000"/>
                        <a14:foregroundMark x1="40556" y1="96833" x2="40556" y2="96833"/>
                        <a14:foregroundMark x1="51944" y1="8167" x2="51944" y2="8167"/>
                        <a14:foregroundMark x1="8333" y1="50500" x2="8333" y2="50500"/>
                        <a14:foregroundMark x1="90278" y1="61000" x2="90278" y2="61000"/>
                        <a14:foregroundMark x1="1389" y1="55500" x2="1389" y2="55500"/>
                        <a14:foregroundMark x1="49722" y1="97333" x2="49722" y2="97333"/>
                      </a14:backgroundRemoval>
                    </a14:imgEffect>
                  </a14:imgLayer>
                </a14:imgProps>
              </a:ext>
              <a:ext uri="{28A0092B-C50C-407E-A947-70E740481C1C}">
                <a14:useLocalDpi xmlns:a14="http://schemas.microsoft.com/office/drawing/2010/main" val="0"/>
              </a:ext>
            </a:extLst>
          </a:blip>
          <a:stretch>
            <a:fillRect/>
          </a:stretch>
        </p:blipFill>
        <p:spPr>
          <a:xfrm>
            <a:off x="6598892" y="2289726"/>
            <a:ext cx="1433184" cy="2388640"/>
          </a:xfrm>
          <a:prstGeom prst="rect">
            <a:avLst/>
          </a:prstGeom>
        </p:spPr>
      </p:pic>
      <p:sp>
        <p:nvSpPr>
          <p:cNvPr id="20" name="矩形 19">
            <a:extLst>
              <a:ext uri="{FF2B5EF4-FFF2-40B4-BE49-F238E27FC236}">
                <a16:creationId xmlns:a16="http://schemas.microsoft.com/office/drawing/2014/main" id="{B19FE439-A0CC-48D9-8F7F-CA503EC343A0}"/>
              </a:ext>
            </a:extLst>
          </p:cNvPr>
          <p:cNvSpPr/>
          <p:nvPr/>
        </p:nvSpPr>
        <p:spPr>
          <a:xfrm>
            <a:off x="2483768" y="395074"/>
            <a:ext cx="5184576" cy="707886"/>
          </a:xfrm>
          <a:prstGeom prst="rect">
            <a:avLst/>
          </a:prstGeom>
        </p:spPr>
        <p:txBody>
          <a:bodyPr wrap="square">
            <a:spAutoFit/>
          </a:bodyPr>
          <a:lstStyle/>
          <a:p>
            <a:pPr eaLnBrk="1" hangingPunct="1">
              <a:defRPr/>
            </a:pPr>
            <a:r>
              <a:rPr lang="zh-TW" altLang="en-US" sz="4000"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40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1" name="橢圓 20">
            <a:extLst>
              <a:ext uri="{FF2B5EF4-FFF2-40B4-BE49-F238E27FC236}">
                <a16:creationId xmlns:a16="http://schemas.microsoft.com/office/drawing/2014/main" id="{1E14342B-E141-4527-942F-12B4156BB17C}"/>
              </a:ext>
            </a:extLst>
          </p:cNvPr>
          <p:cNvSpPr/>
          <p:nvPr/>
        </p:nvSpPr>
        <p:spPr>
          <a:xfrm>
            <a:off x="1547664" y="2564904"/>
            <a:ext cx="1681737" cy="648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87014645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nvGraphicFramePr>
        <p:xfrm>
          <a:off x="179512" y="1196752"/>
          <a:ext cx="8856984" cy="5469234"/>
        </p:xfrm>
        <a:graphic>
          <a:graphicData uri="http://schemas.openxmlformats.org/drawingml/2006/table">
            <a:tbl>
              <a:tblPr/>
              <a:tblGrid>
                <a:gridCol w="4428493">
                  <a:extLst>
                    <a:ext uri="{9D8B030D-6E8A-4147-A177-3AD203B41FA5}">
                      <a16:colId xmlns:a16="http://schemas.microsoft.com/office/drawing/2014/main" val="20000"/>
                    </a:ext>
                  </a:extLst>
                </a:gridCol>
                <a:gridCol w="4428491">
                  <a:extLst>
                    <a:ext uri="{9D8B030D-6E8A-4147-A177-3AD203B41FA5}">
                      <a16:colId xmlns:a16="http://schemas.microsoft.com/office/drawing/2014/main" val="20001"/>
                    </a:ext>
                  </a:extLst>
                </a:gridCol>
              </a:tblGrid>
              <a:tr h="5218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國中基測</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4566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華康儷中黑"/>
                        </a:rPr>
                        <a:t>按成績排序，</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華康儷中黑"/>
                        </a:rPr>
                        <a:t>入學依據</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489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常模參照測驗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4566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唯一標準</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400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難易適中</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華康儷中黑"/>
                        </a:rPr>
                        <a:t>中等偏易</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8153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免試入學</a:t>
                      </a:r>
                      <a:r>
                        <a:rPr kumimoji="0" lang="zh-TW" altLang="en-US" sz="3600" b="1" i="0" u="none" strike="noStrike" cap="none" normalizeH="0" baseline="0" dirty="0">
                          <a:ln>
                            <a:noFill/>
                          </a:ln>
                          <a:solidFill>
                            <a:srgbClr val="CC00FF"/>
                          </a:solidFill>
                          <a:effectLst/>
                          <a:latin typeface="微軟正黑體" panose="020B0604030504040204" pitchFamily="34" charset="-120"/>
                          <a:ea typeface="微軟正黑體" panose="020B0604030504040204" pitchFamily="34" charset="-120"/>
                        </a:rPr>
                        <a:t>超額比序</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申請入學、甄選入學</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及登記分發入學依據</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5329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精熟Ａ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Ａ</a:t>
                      </a:r>
                      <a:r>
                        <a:rPr lang="zh-TW" altLang="en-US" sz="2400" b="1" dirty="0">
                          <a:latin typeface="微軟正黑體" panose="020B0604030504040204" pitchFamily="34" charset="-120"/>
                          <a:ea typeface="微軟正黑體" panose="020B0604030504040204" pitchFamily="34" charset="-120"/>
                        </a:rPr>
                        <a:t>、</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Ａ</a:t>
                      </a:r>
                      <a:r>
                        <a:rPr kumimoji="0" lang="en-US" altLang="zh-TW" sz="2400" b="0" i="0" u="none" strike="noStrike" cap="none" normalizeH="0" baseline="30000" dirty="0">
                          <a:ln>
                            <a:noFill/>
                          </a:ln>
                          <a:solidFill>
                            <a:schemeClr val="tx1"/>
                          </a:solidFill>
                          <a:effectLst/>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Ａ</a:t>
                      </a:r>
                      <a:r>
                        <a:rPr kumimoji="0" lang="en-US" altLang="zh-TW" sz="2000" b="0" i="0" u="none" strike="noStrike" cap="none" normalizeH="0" baseline="30000" dirty="0">
                          <a:ln>
                            <a:noFill/>
                          </a:ln>
                          <a:solidFill>
                            <a:schemeClr val="tx1"/>
                          </a:solidFill>
                          <a:effectLst/>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基礎Ｂ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待加強Ｃ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每科 </a:t>
                      </a:r>
                      <a:r>
                        <a:rPr kumimoji="0" lang="en-US" altLang="zh-TW"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80</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分</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 </a:t>
                      </a:r>
                      <a:r>
                        <a:rPr kumimoji="0" lang="en-US" altLang="zh-TW"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4566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高壓力（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分分計較</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
        <p:nvSpPr>
          <p:cNvPr id="4" name="矩形 1"/>
          <p:cNvSpPr>
            <a:spLocks noChangeArrowheads="1"/>
          </p:cNvSpPr>
          <p:nvPr/>
        </p:nvSpPr>
        <p:spPr bwMode="auto">
          <a:xfrm>
            <a:off x="2535128" y="476672"/>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教育會考與基測的區別</a:t>
            </a:r>
          </a:p>
        </p:txBody>
      </p:sp>
      <p:sp>
        <p:nvSpPr>
          <p:cNvPr id="7" name="橢圓 6">
            <a:extLst>
              <a:ext uri="{FF2B5EF4-FFF2-40B4-BE49-F238E27FC236}">
                <a16:creationId xmlns:a16="http://schemas.microsoft.com/office/drawing/2014/main" id="{B93D24FA-C1A3-43DB-9014-8822F9CC0C20}"/>
              </a:ext>
            </a:extLst>
          </p:cNvPr>
          <p:cNvSpPr/>
          <p:nvPr/>
        </p:nvSpPr>
        <p:spPr>
          <a:xfrm>
            <a:off x="1475656" y="3789040"/>
            <a:ext cx="2448272" cy="9361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標題 1">
            <a:extLst>
              <a:ext uri="{FF2B5EF4-FFF2-40B4-BE49-F238E27FC236}">
                <a16:creationId xmlns:a16="http://schemas.microsoft.com/office/drawing/2014/main" id="{F98BE957-A0F0-492E-B100-2A0F28B05E7C}"/>
              </a:ext>
            </a:extLst>
          </p:cNvPr>
          <p:cNvSpPr txBox="1">
            <a:spLocks/>
          </p:cNvSpPr>
          <p:nvPr/>
        </p:nvSpPr>
        <p:spPr>
          <a:xfrm>
            <a:off x="3203848" y="3264422"/>
            <a:ext cx="840885" cy="104923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54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a:t>
            </a:r>
            <a:endParaRPr lang="zh-TW" altLang="en-US" sz="5400" b="1" dirty="0">
              <a:solidFill>
                <a:srgbClr val="CC00FF"/>
              </a:solidFill>
            </a:endParaRPr>
          </a:p>
        </p:txBody>
      </p:sp>
    </p:spTree>
    <p:extLst>
      <p:ext uri="{BB962C8B-B14F-4D97-AF65-F5344CB8AC3E}">
        <p14:creationId xmlns:p14="http://schemas.microsoft.com/office/powerpoint/2010/main" val="24774821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1619672" y="1124744"/>
            <a:ext cx="8496622" cy="1143000"/>
          </a:xfrm>
        </p:spPr>
        <p:txBody>
          <a:bodyPr rtlCol="0">
            <a:normAutofit/>
          </a:bodyPr>
          <a:lstStyle/>
          <a:p>
            <a:pPr eaLnBrk="1" fontAlgn="auto" hangingPunct="1">
              <a:spcAft>
                <a:spcPts val="0"/>
              </a:spcAft>
              <a:defRPr/>
            </a:pPr>
            <a:r>
              <a:rPr lang="zh-TW" altLang="en-US" b="1" dirty="0">
                <a:solidFill>
                  <a:srgbClr val="0000FF"/>
                </a:solidFill>
                <a:effectLst>
                  <a:outerShdw blurRad="38100" dist="38100" dir="2700000" algn="tl">
                    <a:srgbClr val="000000">
                      <a:alpha val="43137"/>
                    </a:srgbClr>
                  </a:outerShdw>
                </a:effectLst>
              </a:rPr>
              <a:t>屏東區高級中等學校適性入學說明</a:t>
            </a:r>
          </a:p>
        </p:txBody>
      </p:sp>
      <p:sp>
        <p:nvSpPr>
          <p:cNvPr id="3" name="內容版面配置區 2"/>
          <p:cNvSpPr>
            <a:spLocks noGrp="1"/>
          </p:cNvSpPr>
          <p:nvPr>
            <p:ph idx="1"/>
          </p:nvPr>
        </p:nvSpPr>
        <p:spPr>
          <a:xfrm>
            <a:off x="395536" y="2924485"/>
            <a:ext cx="8604250" cy="3933515"/>
          </a:xfrm>
          <a:solidFill>
            <a:srgbClr val="FFFF99"/>
          </a:solidFill>
        </p:spPr>
        <p:txBody>
          <a:bodyPr rtlCol="0">
            <a:normAutofit/>
          </a:bodyPr>
          <a:lstStyle/>
          <a:p>
            <a:pPr eaLnBrk="1" fontAlgn="auto" hangingPunct="1">
              <a:lnSpc>
                <a:spcPts val="5500"/>
              </a:lnSpc>
              <a:spcBef>
                <a:spcPts val="0"/>
              </a:spcBef>
              <a:spcAft>
                <a:spcPts val="0"/>
              </a:spcAft>
              <a:defRPr/>
            </a:pPr>
            <a:r>
              <a:rPr lang="zh-TW" altLang="en-US" sz="3600" b="1" dirty="0">
                <a:latin typeface="微軟正黑體" panose="020B0604030504040204" pitchFamily="34" charset="-120"/>
                <a:ea typeface="微軟正黑體" panose="020B0604030504040204" pitchFamily="34" charset="-120"/>
              </a:rPr>
              <a:t>報名人數</a:t>
            </a:r>
            <a:r>
              <a:rPr lang="zh-TW" altLang="en-US"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招生人數，則</a:t>
            </a:r>
            <a:r>
              <a:rPr lang="zh-TW" altLang="en-US" sz="3600" b="1" u="sng" dirty="0">
                <a:solidFill>
                  <a:srgbClr val="CC00FF"/>
                </a:solidFill>
                <a:latin typeface="微軟正黑體" panose="020B0604030504040204" pitchFamily="34" charset="-120"/>
                <a:ea typeface="微軟正黑體" panose="020B0604030504040204" pitchFamily="34" charset="-120"/>
              </a:rPr>
              <a:t>全部錄取</a:t>
            </a:r>
            <a:endParaRPr lang="en-US" altLang="zh-TW" sz="3600" b="1" u="sng" dirty="0">
              <a:solidFill>
                <a:srgbClr val="CC00FF"/>
              </a:solidFill>
              <a:latin typeface="微軟正黑體" panose="020B0604030504040204" pitchFamily="34" charset="-120"/>
              <a:ea typeface="微軟正黑體" panose="020B0604030504040204" pitchFamily="34" charset="-120"/>
            </a:endParaRPr>
          </a:p>
          <a:p>
            <a:pPr marL="0" indent="0" eaLnBrk="1" fontAlgn="auto" hangingPunct="1">
              <a:lnSpc>
                <a:spcPct val="100000"/>
              </a:lnSpc>
              <a:spcBef>
                <a:spcPts val="0"/>
              </a:spcBef>
              <a:spcAft>
                <a:spcPts val="0"/>
              </a:spcAft>
              <a:buNone/>
              <a:defRPr/>
            </a:pPr>
            <a:endParaRPr lang="en-US" altLang="zh-TW" sz="1200" b="1" dirty="0">
              <a:latin typeface="微軟正黑體" panose="020B0604030504040204" pitchFamily="34" charset="-120"/>
              <a:ea typeface="微軟正黑體" panose="020B0604030504040204" pitchFamily="34" charset="-120"/>
            </a:endParaRPr>
          </a:p>
          <a:p>
            <a:pPr eaLnBrk="1" fontAlgn="auto" hangingPunct="1">
              <a:lnSpc>
                <a:spcPct val="100000"/>
              </a:lnSpc>
              <a:spcBef>
                <a:spcPts val="0"/>
              </a:spcBef>
              <a:spcAft>
                <a:spcPts val="0"/>
              </a:spcAft>
              <a:defRPr/>
            </a:pPr>
            <a:r>
              <a:rPr lang="zh-TW" altLang="en-US" sz="3600" b="1" dirty="0">
                <a:solidFill>
                  <a:schemeClr val="bg1">
                    <a:lumMod val="65000"/>
                  </a:schemeClr>
                </a:solidFill>
                <a:latin typeface="微軟正黑體" panose="020B0604030504040204" pitchFamily="34" charset="-120"/>
                <a:ea typeface="微軟正黑體" panose="020B0604030504040204" pitchFamily="34" charset="-120"/>
              </a:rPr>
              <a:t>報名人數＞招生人數，則進行超額比序</a:t>
            </a:r>
          </a:p>
          <a:p>
            <a:pPr eaLnBrk="1" fontAlgn="auto" hangingPunct="1">
              <a:lnSpc>
                <a:spcPts val="5500"/>
              </a:lnSpc>
              <a:spcBef>
                <a:spcPts val="0"/>
              </a:spcBef>
              <a:spcAft>
                <a:spcPts val="0"/>
              </a:spcAft>
              <a:buNone/>
              <a:defRPr/>
            </a:pPr>
            <a:endParaRPr lang="zh-TW" altLang="en-US" sz="3600" b="1" dirty="0">
              <a:solidFill>
                <a:srgbClr val="0000FF"/>
              </a:solidFill>
              <a:effectLst>
                <a:outerShdw blurRad="38100" dist="38100" dir="2700000" algn="tl">
                  <a:srgbClr val="000000">
                    <a:alpha val="43137"/>
                  </a:srgbClr>
                </a:outerShdw>
              </a:effectLst>
            </a:endParaRPr>
          </a:p>
          <a:p>
            <a:pPr eaLnBrk="1" fontAlgn="auto" hangingPunct="1">
              <a:lnSpc>
                <a:spcPts val="5500"/>
              </a:lnSpc>
              <a:spcBef>
                <a:spcPts val="0"/>
              </a:spcBef>
              <a:spcAft>
                <a:spcPts val="0"/>
              </a:spcAft>
              <a:defRPr/>
            </a:pPr>
            <a:endParaRPr lang="zh-TW" altLang="en-US" sz="3600" b="1" dirty="0"/>
          </a:p>
        </p:txBody>
      </p:sp>
      <p:sp>
        <p:nvSpPr>
          <p:cNvPr id="4" name="矩形 3"/>
          <p:cNvSpPr/>
          <p:nvPr/>
        </p:nvSpPr>
        <p:spPr>
          <a:xfrm>
            <a:off x="611560" y="1832779"/>
            <a:ext cx="3570208" cy="1107996"/>
          </a:xfrm>
          <a:prstGeom prst="rect">
            <a:avLst/>
          </a:prstGeom>
        </p:spPr>
        <p:txBody>
          <a:bodyPr wrap="none">
            <a:spAutoFit/>
          </a:bodyPr>
          <a:lstStyle/>
          <a:p>
            <a:r>
              <a:rPr lang="zh-TW" altLang="en-US" sz="6600" dirty="0">
                <a:solidFill>
                  <a:srgbClr val="CC00FF"/>
                </a:solidFill>
                <a:latin typeface="微軟正黑體" panose="020B0604030504040204" pitchFamily="34" charset="-120"/>
                <a:ea typeface="微軟正黑體" panose="020B0604030504040204" pitchFamily="34" charset="-120"/>
              </a:rPr>
              <a:t>超額比序</a:t>
            </a:r>
            <a:endParaRPr lang="zh-TW" altLang="en-US" sz="6600" dirty="0"/>
          </a:p>
        </p:txBody>
      </p:sp>
      <p:pic>
        <p:nvPicPr>
          <p:cNvPr id="6" name="圖片 5">
            <a:extLst>
              <a:ext uri="{FF2B5EF4-FFF2-40B4-BE49-F238E27FC236}">
                <a16:creationId xmlns:a16="http://schemas.microsoft.com/office/drawing/2014/main" id="{2E133B00-6FCB-4D55-AB10-F86F997560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255"/>
          <a:stretch/>
        </p:blipFill>
        <p:spPr>
          <a:xfrm>
            <a:off x="4427012" y="4685795"/>
            <a:ext cx="3313340" cy="1983565"/>
          </a:xfrm>
          <a:prstGeom prst="rect">
            <a:avLst/>
          </a:prstGeom>
        </p:spPr>
      </p:pic>
      <p:pic>
        <p:nvPicPr>
          <p:cNvPr id="8" name="圖片 7">
            <a:extLst>
              <a:ext uri="{FF2B5EF4-FFF2-40B4-BE49-F238E27FC236}">
                <a16:creationId xmlns:a16="http://schemas.microsoft.com/office/drawing/2014/main" id="{F4B44A02-DE01-43D0-9822-BE4A4B7A3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4685796"/>
            <a:ext cx="3178328" cy="1979620"/>
          </a:xfrm>
          <a:prstGeom prst="rect">
            <a:avLst/>
          </a:prstGeom>
        </p:spPr>
      </p:pic>
      <p:sp>
        <p:nvSpPr>
          <p:cNvPr id="9" name="矩形 8">
            <a:extLst>
              <a:ext uri="{FF2B5EF4-FFF2-40B4-BE49-F238E27FC236}">
                <a16:creationId xmlns:a16="http://schemas.microsoft.com/office/drawing/2014/main" id="{71351F37-501B-4E71-954B-AE63686BF390}"/>
              </a:ext>
            </a:extLst>
          </p:cNvPr>
          <p:cNvSpPr/>
          <p:nvPr/>
        </p:nvSpPr>
        <p:spPr>
          <a:xfrm>
            <a:off x="6227212" y="4337228"/>
            <a:ext cx="3313340" cy="1107996"/>
          </a:xfrm>
          <a:prstGeom prst="rect">
            <a:avLst/>
          </a:prstGeom>
        </p:spPr>
        <p:txBody>
          <a:bodyPr wrap="square">
            <a:spAutoFit/>
          </a:bodyPr>
          <a:lstStyle/>
          <a:p>
            <a:r>
              <a:rPr lang="zh-TW" altLang="en-US" sz="2000" dirty="0">
                <a:solidFill>
                  <a:srgbClr val="CC00FF"/>
                </a:solidFill>
                <a:latin typeface="微軟正黑體" pitchFamily="34" charset="-120"/>
                <a:ea typeface="微軟正黑體" pitchFamily="34" charset="-120"/>
              </a:rPr>
              <a:t>我</a:t>
            </a:r>
            <a:r>
              <a:rPr lang="zh-TW" altLang="en-US" sz="3200" dirty="0">
                <a:solidFill>
                  <a:srgbClr val="CC00FF"/>
                </a:solidFill>
                <a:latin typeface="微軟正黑體" pitchFamily="34" charset="-120"/>
                <a:ea typeface="微軟正黑體" pitchFamily="34" charset="-120"/>
              </a:rPr>
              <a:t>要</a:t>
            </a:r>
            <a:r>
              <a:rPr lang="en-US" altLang="zh-TW" sz="4800" dirty="0">
                <a:solidFill>
                  <a:srgbClr val="FF0000"/>
                </a:solidFill>
                <a:latin typeface="微軟正黑體" pitchFamily="34" charset="-120"/>
                <a:ea typeface="微軟正黑體" pitchFamily="34" charset="-120"/>
              </a:rPr>
              <a:t>10</a:t>
            </a:r>
            <a:r>
              <a:rPr lang="zh-TW" altLang="en-US" sz="6600" dirty="0">
                <a:solidFill>
                  <a:srgbClr val="CC00FF"/>
                </a:solidFill>
                <a:latin typeface="微軟正黑體" pitchFamily="34" charset="-120"/>
                <a:ea typeface="微軟正黑體" pitchFamily="34" charset="-120"/>
              </a:rPr>
              <a:t>個</a:t>
            </a:r>
            <a:r>
              <a:rPr lang="en-US" altLang="zh-TW" sz="6600" dirty="0">
                <a:solidFill>
                  <a:srgbClr val="CC00FF"/>
                </a:solidFill>
                <a:latin typeface="微軟正黑體" pitchFamily="34" charset="-120"/>
                <a:ea typeface="微軟正黑體" pitchFamily="34" charset="-120"/>
              </a:rPr>
              <a:t>…</a:t>
            </a:r>
            <a:endParaRPr lang="zh-TW" altLang="en-US" sz="6600" dirty="0">
              <a:solidFill>
                <a:srgbClr val="CC00FF"/>
              </a:solidFill>
            </a:endParaRPr>
          </a:p>
        </p:txBody>
      </p:sp>
      <p:sp>
        <p:nvSpPr>
          <p:cNvPr id="10" name="矩形 9">
            <a:extLst>
              <a:ext uri="{FF2B5EF4-FFF2-40B4-BE49-F238E27FC236}">
                <a16:creationId xmlns:a16="http://schemas.microsoft.com/office/drawing/2014/main" id="{71351F37-501B-4E71-954B-AE63686BF390}"/>
              </a:ext>
            </a:extLst>
          </p:cNvPr>
          <p:cNvSpPr/>
          <p:nvPr/>
        </p:nvSpPr>
        <p:spPr>
          <a:xfrm>
            <a:off x="348882" y="4437112"/>
            <a:ext cx="3313340" cy="1077218"/>
          </a:xfrm>
          <a:prstGeom prst="rect">
            <a:avLst/>
          </a:prstGeom>
        </p:spPr>
        <p:txBody>
          <a:bodyPr wrap="square">
            <a:spAutoFit/>
          </a:bodyPr>
          <a:lstStyle/>
          <a:p>
            <a:r>
              <a:rPr lang="zh-TW" altLang="en-US" sz="3200" dirty="0">
                <a:solidFill>
                  <a:srgbClr val="FF0000"/>
                </a:solidFill>
                <a:latin typeface="微軟正黑體" pitchFamily="34" charset="-120"/>
                <a:ea typeface="微軟正黑體" pitchFamily="34" charset="-120"/>
              </a:rPr>
              <a:t>報名</a:t>
            </a:r>
            <a:br>
              <a:rPr lang="en-US" altLang="zh-TW" sz="3200" dirty="0">
                <a:solidFill>
                  <a:srgbClr val="FF0000"/>
                </a:solidFill>
                <a:latin typeface="微軟正黑體" pitchFamily="34" charset="-120"/>
                <a:ea typeface="微軟正黑體" pitchFamily="34" charset="-120"/>
              </a:rPr>
            </a:br>
            <a:r>
              <a:rPr lang="en-US" altLang="zh-TW" sz="3200" dirty="0">
                <a:solidFill>
                  <a:srgbClr val="FF0000"/>
                </a:solidFill>
                <a:latin typeface="微軟正黑體" pitchFamily="34" charset="-120"/>
                <a:ea typeface="微軟正黑體" pitchFamily="34" charset="-120"/>
              </a:rPr>
              <a:t>8</a:t>
            </a:r>
            <a:r>
              <a:rPr lang="zh-TW" altLang="en-US" sz="3200" dirty="0">
                <a:solidFill>
                  <a:srgbClr val="FF0000"/>
                </a:solidFill>
                <a:latin typeface="微軟正黑體" pitchFamily="34" charset="-120"/>
                <a:ea typeface="微軟正黑體" pitchFamily="34" charset="-120"/>
              </a:rPr>
              <a:t>人</a:t>
            </a:r>
            <a:r>
              <a:rPr lang="en-US" altLang="zh-TW" sz="3200" dirty="0">
                <a:solidFill>
                  <a:srgbClr val="FF0000"/>
                </a:solidFill>
                <a:latin typeface="微軟正黑體" pitchFamily="34" charset="-120"/>
                <a:ea typeface="微軟正黑體" pitchFamily="34" charset="-120"/>
              </a:rPr>
              <a:t>…</a:t>
            </a:r>
            <a:endParaRPr lang="zh-TW" altLang="en-US" sz="3200" dirty="0">
              <a:solidFill>
                <a:srgbClr val="CC00FF"/>
              </a:solidFill>
            </a:endParaRPr>
          </a:p>
        </p:txBody>
      </p:sp>
    </p:spTree>
    <p:extLst>
      <p:ext uri="{BB962C8B-B14F-4D97-AF65-F5344CB8AC3E}">
        <p14:creationId xmlns:p14="http://schemas.microsoft.com/office/powerpoint/2010/main" val="797426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1619672" y="1124744"/>
            <a:ext cx="8496622" cy="1143000"/>
          </a:xfrm>
        </p:spPr>
        <p:txBody>
          <a:bodyPr rtlCol="0">
            <a:normAutofit/>
          </a:bodyPr>
          <a:lstStyle/>
          <a:p>
            <a:pPr eaLnBrk="1" fontAlgn="auto" hangingPunct="1">
              <a:spcAft>
                <a:spcPts val="0"/>
              </a:spcAft>
              <a:defRPr/>
            </a:pPr>
            <a:r>
              <a:rPr lang="zh-TW" altLang="en-US" b="1" dirty="0">
                <a:solidFill>
                  <a:srgbClr val="0000FF"/>
                </a:solidFill>
                <a:effectLst>
                  <a:outerShdw blurRad="38100" dist="38100" dir="2700000" algn="tl">
                    <a:srgbClr val="000000">
                      <a:alpha val="43137"/>
                    </a:srgbClr>
                  </a:outerShdw>
                </a:effectLst>
              </a:rPr>
              <a:t>屏東區高級中等學校適性入學說明</a:t>
            </a:r>
          </a:p>
        </p:txBody>
      </p:sp>
      <p:sp>
        <p:nvSpPr>
          <p:cNvPr id="3" name="內容版面配置區 2"/>
          <p:cNvSpPr>
            <a:spLocks noGrp="1"/>
          </p:cNvSpPr>
          <p:nvPr>
            <p:ph idx="1"/>
          </p:nvPr>
        </p:nvSpPr>
        <p:spPr>
          <a:xfrm>
            <a:off x="395536" y="2924485"/>
            <a:ext cx="8604250" cy="3933515"/>
          </a:xfrm>
          <a:solidFill>
            <a:srgbClr val="FFFF99"/>
          </a:solidFill>
        </p:spPr>
        <p:txBody>
          <a:bodyPr rtlCol="0">
            <a:normAutofit/>
          </a:bodyPr>
          <a:lstStyle/>
          <a:p>
            <a:pPr eaLnBrk="1" fontAlgn="auto" hangingPunct="1">
              <a:lnSpc>
                <a:spcPts val="5500"/>
              </a:lnSpc>
              <a:spcBef>
                <a:spcPts val="0"/>
              </a:spcBef>
              <a:spcAft>
                <a:spcPts val="0"/>
              </a:spcAft>
              <a:defRPr/>
            </a:pPr>
            <a:r>
              <a:rPr lang="zh-TW" altLang="en-US" sz="3600" b="1" dirty="0">
                <a:solidFill>
                  <a:schemeClr val="bg1">
                    <a:lumMod val="85000"/>
                  </a:schemeClr>
                </a:solidFill>
                <a:latin typeface="微軟正黑體" panose="020B0604030504040204" pitchFamily="34" charset="-120"/>
                <a:ea typeface="微軟正黑體" panose="020B0604030504040204" pitchFamily="34" charset="-120"/>
              </a:rPr>
              <a:t>報名人數≦招生人數，則全部錄取</a:t>
            </a:r>
            <a:endParaRPr lang="en-US" altLang="zh-TW" sz="3600" b="1" dirty="0">
              <a:solidFill>
                <a:schemeClr val="bg1">
                  <a:lumMod val="85000"/>
                </a:schemeClr>
              </a:solidFill>
              <a:latin typeface="微軟正黑體" panose="020B0604030504040204" pitchFamily="34" charset="-120"/>
              <a:ea typeface="微軟正黑體" panose="020B0604030504040204" pitchFamily="34" charset="-120"/>
            </a:endParaRPr>
          </a:p>
          <a:p>
            <a:pPr marL="0" indent="0" eaLnBrk="1" fontAlgn="auto" hangingPunct="1">
              <a:lnSpc>
                <a:spcPct val="100000"/>
              </a:lnSpc>
              <a:spcBef>
                <a:spcPts val="0"/>
              </a:spcBef>
              <a:spcAft>
                <a:spcPts val="0"/>
              </a:spcAft>
              <a:buNone/>
              <a:defRPr/>
            </a:pPr>
            <a:endParaRPr lang="en-US" altLang="zh-TW" sz="1200" b="1" dirty="0">
              <a:latin typeface="微軟正黑體" panose="020B0604030504040204" pitchFamily="34" charset="-120"/>
              <a:ea typeface="微軟正黑體" panose="020B0604030504040204" pitchFamily="34" charset="-120"/>
            </a:endParaRPr>
          </a:p>
          <a:p>
            <a:pPr eaLnBrk="1" fontAlgn="auto" hangingPunct="1">
              <a:lnSpc>
                <a:spcPts val="5500"/>
              </a:lnSpc>
              <a:spcBef>
                <a:spcPts val="0"/>
              </a:spcBef>
              <a:spcAft>
                <a:spcPts val="0"/>
              </a:spcAft>
              <a:defRPr/>
            </a:pPr>
            <a:r>
              <a:rPr lang="zh-TW" altLang="en-US" sz="3600" b="1" dirty="0">
                <a:latin typeface="微軟正黑體" panose="020B0604030504040204" pitchFamily="34" charset="-120"/>
                <a:ea typeface="微軟正黑體" panose="020B0604030504040204" pitchFamily="34" charset="-120"/>
              </a:rPr>
              <a:t>報名人數</a:t>
            </a:r>
            <a:r>
              <a:rPr lang="zh-TW" altLang="en-US"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招生人數，則進行</a:t>
            </a:r>
            <a:r>
              <a:rPr lang="zh-TW" altLang="en-US" sz="3600" b="1" u="sng" dirty="0">
                <a:solidFill>
                  <a:srgbClr val="CC00FF"/>
                </a:solidFill>
                <a:latin typeface="微軟正黑體" panose="020B0604030504040204" pitchFamily="34" charset="-120"/>
                <a:ea typeface="微軟正黑體" panose="020B0604030504040204" pitchFamily="34" charset="-120"/>
              </a:rPr>
              <a:t>超額比序</a:t>
            </a:r>
          </a:p>
          <a:p>
            <a:pPr eaLnBrk="1" fontAlgn="auto" hangingPunct="1">
              <a:lnSpc>
                <a:spcPts val="5500"/>
              </a:lnSpc>
              <a:spcBef>
                <a:spcPts val="0"/>
              </a:spcBef>
              <a:spcAft>
                <a:spcPts val="0"/>
              </a:spcAft>
              <a:buNone/>
              <a:defRPr/>
            </a:pPr>
            <a:endParaRPr lang="zh-TW" altLang="en-US" sz="3600" b="1" dirty="0">
              <a:solidFill>
                <a:srgbClr val="0000FF"/>
              </a:solidFill>
              <a:effectLst>
                <a:outerShdw blurRad="38100" dist="38100" dir="2700000" algn="tl">
                  <a:srgbClr val="000000">
                    <a:alpha val="43137"/>
                  </a:srgbClr>
                </a:outerShdw>
              </a:effectLst>
            </a:endParaRPr>
          </a:p>
          <a:p>
            <a:pPr eaLnBrk="1" fontAlgn="auto" hangingPunct="1">
              <a:lnSpc>
                <a:spcPts val="5500"/>
              </a:lnSpc>
              <a:spcBef>
                <a:spcPts val="0"/>
              </a:spcBef>
              <a:spcAft>
                <a:spcPts val="0"/>
              </a:spcAft>
              <a:defRPr/>
            </a:pPr>
            <a:endParaRPr lang="zh-TW" altLang="en-US" sz="3600" b="1" dirty="0"/>
          </a:p>
        </p:txBody>
      </p:sp>
      <p:sp>
        <p:nvSpPr>
          <p:cNvPr id="4" name="矩形 3"/>
          <p:cNvSpPr/>
          <p:nvPr/>
        </p:nvSpPr>
        <p:spPr>
          <a:xfrm>
            <a:off x="611560" y="1832779"/>
            <a:ext cx="3570208" cy="1107996"/>
          </a:xfrm>
          <a:prstGeom prst="rect">
            <a:avLst/>
          </a:prstGeom>
        </p:spPr>
        <p:txBody>
          <a:bodyPr wrap="none">
            <a:spAutoFit/>
          </a:bodyPr>
          <a:lstStyle/>
          <a:p>
            <a:r>
              <a:rPr lang="zh-TW" altLang="en-US" sz="6600" dirty="0">
                <a:solidFill>
                  <a:srgbClr val="CC00FF"/>
                </a:solidFill>
                <a:latin typeface="微軟正黑體" panose="020B0604030504040204" pitchFamily="34" charset="-120"/>
                <a:ea typeface="微軟正黑體" panose="020B0604030504040204" pitchFamily="34" charset="-120"/>
              </a:rPr>
              <a:t>超額比序</a:t>
            </a:r>
            <a:endParaRPr lang="zh-TW" altLang="en-US" sz="6600" dirty="0"/>
          </a:p>
        </p:txBody>
      </p:sp>
      <p:pic>
        <p:nvPicPr>
          <p:cNvPr id="6" name="圖片 5">
            <a:extLst>
              <a:ext uri="{FF2B5EF4-FFF2-40B4-BE49-F238E27FC236}">
                <a16:creationId xmlns:a16="http://schemas.microsoft.com/office/drawing/2014/main" id="{2E133B00-6FCB-4D55-AB10-F86F997560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255"/>
          <a:stretch/>
        </p:blipFill>
        <p:spPr>
          <a:xfrm>
            <a:off x="4355004" y="4725144"/>
            <a:ext cx="3313340" cy="1983565"/>
          </a:xfrm>
          <a:prstGeom prst="rect">
            <a:avLst/>
          </a:prstGeom>
        </p:spPr>
      </p:pic>
      <p:pic>
        <p:nvPicPr>
          <p:cNvPr id="8" name="圖片 7">
            <a:extLst>
              <a:ext uri="{FF2B5EF4-FFF2-40B4-BE49-F238E27FC236}">
                <a16:creationId xmlns:a16="http://schemas.microsoft.com/office/drawing/2014/main" id="{F4B44A02-DE01-43D0-9822-BE4A4B7A3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892" y="4725144"/>
            <a:ext cx="3080060" cy="2016224"/>
          </a:xfrm>
          <a:prstGeom prst="rect">
            <a:avLst/>
          </a:prstGeom>
        </p:spPr>
      </p:pic>
      <p:sp>
        <p:nvSpPr>
          <p:cNvPr id="9" name="矩形 8">
            <a:extLst>
              <a:ext uri="{FF2B5EF4-FFF2-40B4-BE49-F238E27FC236}">
                <a16:creationId xmlns:a16="http://schemas.microsoft.com/office/drawing/2014/main" id="{71351F37-501B-4E71-954B-AE63686BF390}"/>
              </a:ext>
            </a:extLst>
          </p:cNvPr>
          <p:cNvSpPr/>
          <p:nvPr/>
        </p:nvSpPr>
        <p:spPr>
          <a:xfrm>
            <a:off x="6372200" y="4409236"/>
            <a:ext cx="3313340" cy="1107996"/>
          </a:xfrm>
          <a:prstGeom prst="rect">
            <a:avLst/>
          </a:prstGeom>
        </p:spPr>
        <p:txBody>
          <a:bodyPr wrap="square">
            <a:spAutoFit/>
          </a:bodyPr>
          <a:lstStyle/>
          <a:p>
            <a:r>
              <a:rPr lang="zh-TW" altLang="en-US" sz="2000" dirty="0">
                <a:solidFill>
                  <a:srgbClr val="CC00FF"/>
                </a:solidFill>
                <a:latin typeface="微軟正黑體" pitchFamily="34" charset="-120"/>
                <a:ea typeface="微軟正黑體" pitchFamily="34" charset="-120"/>
              </a:rPr>
              <a:t>我</a:t>
            </a:r>
            <a:r>
              <a:rPr lang="zh-TW" altLang="en-US" sz="3200" dirty="0">
                <a:solidFill>
                  <a:srgbClr val="CC00FF"/>
                </a:solidFill>
                <a:latin typeface="微軟正黑體" pitchFamily="34" charset="-120"/>
                <a:ea typeface="微軟正黑體" pitchFamily="34" charset="-120"/>
              </a:rPr>
              <a:t>要</a:t>
            </a:r>
            <a:r>
              <a:rPr lang="en-US" altLang="zh-TW" sz="4800" dirty="0">
                <a:solidFill>
                  <a:srgbClr val="FF0000"/>
                </a:solidFill>
                <a:latin typeface="微軟正黑體" pitchFamily="34" charset="-120"/>
                <a:ea typeface="微軟正黑體" pitchFamily="34" charset="-120"/>
              </a:rPr>
              <a:t>7</a:t>
            </a:r>
            <a:r>
              <a:rPr lang="zh-TW" altLang="en-US" sz="6600" dirty="0">
                <a:solidFill>
                  <a:srgbClr val="CC00FF"/>
                </a:solidFill>
                <a:latin typeface="微軟正黑體" pitchFamily="34" charset="-120"/>
                <a:ea typeface="微軟正黑體" pitchFamily="34" charset="-120"/>
              </a:rPr>
              <a:t>個</a:t>
            </a:r>
            <a:r>
              <a:rPr lang="en-US" altLang="zh-TW" sz="6600" dirty="0">
                <a:solidFill>
                  <a:srgbClr val="CC00FF"/>
                </a:solidFill>
                <a:latin typeface="微軟正黑體" pitchFamily="34" charset="-120"/>
                <a:ea typeface="微軟正黑體" pitchFamily="34" charset="-120"/>
              </a:rPr>
              <a:t>…</a:t>
            </a:r>
            <a:endParaRPr lang="zh-TW" altLang="en-US" sz="6600" dirty="0">
              <a:solidFill>
                <a:srgbClr val="CC00FF"/>
              </a:solidFill>
            </a:endParaRPr>
          </a:p>
        </p:txBody>
      </p:sp>
      <p:sp>
        <p:nvSpPr>
          <p:cNvPr id="10" name="矩形 9">
            <a:extLst>
              <a:ext uri="{FF2B5EF4-FFF2-40B4-BE49-F238E27FC236}">
                <a16:creationId xmlns:a16="http://schemas.microsoft.com/office/drawing/2014/main" id="{71351F37-501B-4E71-954B-AE63686BF390}"/>
              </a:ext>
            </a:extLst>
          </p:cNvPr>
          <p:cNvSpPr/>
          <p:nvPr/>
        </p:nvSpPr>
        <p:spPr>
          <a:xfrm>
            <a:off x="395536" y="4584030"/>
            <a:ext cx="3313340" cy="1077218"/>
          </a:xfrm>
          <a:prstGeom prst="rect">
            <a:avLst/>
          </a:prstGeom>
        </p:spPr>
        <p:txBody>
          <a:bodyPr wrap="square">
            <a:spAutoFit/>
          </a:bodyPr>
          <a:lstStyle/>
          <a:p>
            <a:r>
              <a:rPr lang="zh-TW" altLang="en-US" sz="3200" dirty="0">
                <a:solidFill>
                  <a:srgbClr val="FF0000"/>
                </a:solidFill>
                <a:latin typeface="微軟正黑體" pitchFamily="34" charset="-120"/>
                <a:ea typeface="微軟正黑體" pitchFamily="34" charset="-120"/>
              </a:rPr>
              <a:t>報名</a:t>
            </a:r>
            <a:br>
              <a:rPr lang="en-US" altLang="zh-TW" sz="3200" dirty="0">
                <a:solidFill>
                  <a:srgbClr val="FF0000"/>
                </a:solidFill>
                <a:latin typeface="微軟正黑體" pitchFamily="34" charset="-120"/>
                <a:ea typeface="微軟正黑體" pitchFamily="34" charset="-120"/>
              </a:rPr>
            </a:br>
            <a:r>
              <a:rPr lang="en-US" altLang="zh-TW" sz="3200" dirty="0">
                <a:solidFill>
                  <a:srgbClr val="FF0000"/>
                </a:solidFill>
                <a:latin typeface="微軟正黑體" pitchFamily="34" charset="-120"/>
                <a:ea typeface="微軟正黑體" pitchFamily="34" charset="-120"/>
              </a:rPr>
              <a:t>8</a:t>
            </a:r>
            <a:r>
              <a:rPr lang="zh-TW" altLang="en-US" sz="3200" dirty="0">
                <a:solidFill>
                  <a:srgbClr val="FF0000"/>
                </a:solidFill>
                <a:latin typeface="微軟正黑體" pitchFamily="34" charset="-120"/>
                <a:ea typeface="微軟正黑體" pitchFamily="34" charset="-120"/>
              </a:rPr>
              <a:t>人</a:t>
            </a:r>
            <a:r>
              <a:rPr lang="en-US" altLang="zh-TW" sz="3200" dirty="0">
                <a:solidFill>
                  <a:srgbClr val="FF0000"/>
                </a:solidFill>
                <a:latin typeface="微軟正黑體" pitchFamily="34" charset="-120"/>
                <a:ea typeface="微軟正黑體" pitchFamily="34" charset="-120"/>
              </a:rPr>
              <a:t>…</a:t>
            </a:r>
            <a:endParaRPr lang="zh-TW" altLang="en-US" sz="3200" dirty="0">
              <a:solidFill>
                <a:srgbClr val="CC00FF"/>
              </a:solidFill>
            </a:endParaRPr>
          </a:p>
        </p:txBody>
      </p:sp>
    </p:spTree>
    <p:extLst>
      <p:ext uri="{BB962C8B-B14F-4D97-AF65-F5344CB8AC3E}">
        <p14:creationId xmlns:p14="http://schemas.microsoft.com/office/powerpoint/2010/main" val="4118836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2051720" y="2780928"/>
            <a:ext cx="4896544" cy="1656184"/>
          </a:xfrm>
        </p:spPr>
        <p:txBody>
          <a:bodyPr>
            <a:normAutofit/>
          </a:bodyPr>
          <a:lstStyle/>
          <a:p>
            <a:r>
              <a:rPr kumimoji="1" lang="zh-TW" altLang="zh-TW" sz="5400" dirty="0">
                <a:solidFill>
                  <a:srgbClr val="FF0000"/>
                </a:solidFill>
                <a:latin typeface="微軟正黑體" pitchFamily="34" charset="-120"/>
                <a:ea typeface="微軟正黑體" pitchFamily="34" charset="-120"/>
              </a:rPr>
              <a:t>超額比序</a:t>
            </a:r>
            <a:r>
              <a:rPr kumimoji="1" lang="zh-TW" altLang="en-US" sz="5400" b="1" dirty="0">
                <a:solidFill>
                  <a:srgbClr val="333399"/>
                </a:solidFill>
                <a:latin typeface="微軟正黑體" pitchFamily="34" charset="-120"/>
                <a:ea typeface="微軟正黑體" pitchFamily="34" charset="-120"/>
              </a:rPr>
              <a:t>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3CA2A86E-A1C7-49FF-8996-4D03A23630D6}"/>
              </a:ext>
            </a:extLst>
          </p:cNvPr>
          <p:cNvSpPr txBox="1">
            <a:spLocks/>
          </p:cNvSpPr>
          <p:nvPr/>
        </p:nvSpPr>
        <p:spPr>
          <a:xfrm>
            <a:off x="1511660" y="897533"/>
            <a:ext cx="6120680" cy="185862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52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怎</a:t>
            </a:r>
            <a:r>
              <a:rPr lang="zh-TW" altLang="en-US" sz="80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麼</a:t>
            </a:r>
            <a:r>
              <a:rPr lang="zh-TW" altLang="en-US" sz="115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比？</a:t>
            </a:r>
            <a:endParaRPr lang="zh-TW" altLang="en-US" sz="5400" b="1" dirty="0">
              <a:solidFill>
                <a:srgbClr val="CC00FF"/>
              </a:solidFill>
            </a:endParaRPr>
          </a:p>
        </p:txBody>
      </p:sp>
    </p:spTree>
    <p:extLst>
      <p:ext uri="{BB962C8B-B14F-4D97-AF65-F5344CB8AC3E}">
        <p14:creationId xmlns:p14="http://schemas.microsoft.com/office/powerpoint/2010/main" val="2026219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val="20000"/>
                    </a:ext>
                  </a:extLst>
                </a:gridCol>
                <a:gridCol w="1427777">
                  <a:extLst>
                    <a:ext uri="{9D8B030D-6E8A-4147-A177-3AD203B41FA5}">
                      <a16:colId xmlns:a16="http://schemas.microsoft.com/office/drawing/2014/main" val="20001"/>
                    </a:ext>
                  </a:extLst>
                </a:gridCol>
                <a:gridCol w="2348714">
                  <a:extLst>
                    <a:ext uri="{9D8B030D-6E8A-4147-A177-3AD203B41FA5}">
                      <a16:colId xmlns:a16="http://schemas.microsoft.com/office/drawing/2014/main" val="20002"/>
                    </a:ext>
                  </a:extLst>
                </a:gridCol>
                <a:gridCol w="4242836">
                  <a:extLst>
                    <a:ext uri="{9D8B030D-6E8A-4147-A177-3AD203B41FA5}">
                      <a16:colId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5" name="標題 1">
            <a:extLst>
              <a:ext uri="{FF2B5EF4-FFF2-40B4-BE49-F238E27FC236}">
                <a16:creationId xmlns:a16="http://schemas.microsoft.com/office/drawing/2014/main" id="{2E0BD6B9-8FAC-4F2B-B68D-9852F1DF3BE5}"/>
              </a:ext>
            </a:extLst>
          </p:cNvPr>
          <p:cNvSpPr txBox="1">
            <a:spLocks/>
          </p:cNvSpPr>
          <p:nvPr/>
        </p:nvSpPr>
        <p:spPr>
          <a:xfrm>
            <a:off x="1619672" y="6277645"/>
            <a:ext cx="2259429" cy="526485"/>
          </a:xfrm>
          <a:prstGeom prst="rect">
            <a:avLst/>
          </a:prstGeom>
          <a:solidFill>
            <a:srgbClr val="008000"/>
          </a:solidFill>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b="1" dirty="0">
                <a:ln w="1905"/>
                <a:solidFill>
                  <a:srgbClr val="FFFF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高中、高職</a:t>
            </a:r>
            <a:endParaRPr lang="zh-TW" altLang="en-US" b="1" dirty="0">
              <a:solidFill>
                <a:srgbClr val="FFFF00"/>
              </a:solidFill>
            </a:endParaRPr>
          </a:p>
        </p:txBody>
      </p:sp>
      <p:sp>
        <p:nvSpPr>
          <p:cNvPr id="7" name="橢圓 6">
            <a:extLst>
              <a:ext uri="{FF2B5EF4-FFF2-40B4-BE49-F238E27FC236}">
                <a16:creationId xmlns:a16="http://schemas.microsoft.com/office/drawing/2014/main" id="{2FF4718F-3AFC-4FF1-8480-F8FBCC93E84F}"/>
              </a:ext>
            </a:extLst>
          </p:cNvPr>
          <p:cNvSpPr/>
          <p:nvPr/>
        </p:nvSpPr>
        <p:spPr>
          <a:xfrm>
            <a:off x="3789157" y="6199388"/>
            <a:ext cx="1681737" cy="6570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五專聯合免試入學</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15"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超額比序項目積分採計原則</a:t>
            </a:r>
          </a:p>
        </p:txBody>
      </p:sp>
      <p:graphicFrame>
        <p:nvGraphicFramePr>
          <p:cNvPr id="3" name="表格 2"/>
          <p:cNvGraphicFramePr>
            <a:graphicFrameLocks noGrp="1"/>
          </p:cNvGraphicFramePr>
          <p:nvPr/>
        </p:nvGraphicFramePr>
        <p:xfrm>
          <a:off x="107504" y="1505780"/>
          <a:ext cx="8856985" cy="5292580"/>
        </p:xfrm>
        <a:graphic>
          <a:graphicData uri="http://schemas.openxmlformats.org/drawingml/2006/table">
            <a:tbl>
              <a:tblPr firstRow="1" bandRow="1">
                <a:tableStyleId>{7DF18680-E054-41AD-8BC1-D1AEF772440D}</a:tableStyleId>
              </a:tblPr>
              <a:tblGrid>
                <a:gridCol w="360040">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6264697">
                  <a:extLst>
                    <a:ext uri="{9D8B030D-6E8A-4147-A177-3AD203B41FA5}">
                      <a16:colId xmlns:a16="http://schemas.microsoft.com/office/drawing/2014/main" val="20004"/>
                    </a:ext>
                  </a:extLst>
                </a:gridCol>
              </a:tblGrid>
              <a:tr h="330855">
                <a:tc gridSpan="2">
                  <a:txBody>
                    <a:bodyPr/>
                    <a:lstStyle/>
                    <a:p>
                      <a:pPr algn="ctr"/>
                      <a:r>
                        <a:rPr lang="zh-TW" altLang="en-US" b="1" dirty="0">
                          <a:latin typeface="微軟正黑體" panose="020B0604030504040204" pitchFamily="34" charset="-120"/>
                          <a:ea typeface="微軟正黑體" panose="020B0604030504040204" pitchFamily="34" charset="-120"/>
                        </a:rPr>
                        <a:t>積分採計項目</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dirty="0"/>
                    </a:p>
                  </a:txBody>
                  <a:tcPr/>
                </a:tc>
                <a:tc gridSpan="2">
                  <a:txBody>
                    <a:bodyPr/>
                    <a:lstStyle/>
                    <a:p>
                      <a:pPr algn="ctr"/>
                      <a:r>
                        <a:rPr lang="zh-TW" altLang="en-US" sz="1600" b="1" dirty="0">
                          <a:latin typeface="微軟正黑體" panose="020B0604030504040204" pitchFamily="34" charset="-120"/>
                          <a:ea typeface="微軟正黑體" panose="020B0604030504040204" pitchFamily="34" charset="-120"/>
                        </a:rPr>
                        <a:t>積分上限</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dirty="0"/>
                    </a:p>
                  </a:txBody>
                  <a:tcPr/>
                </a:tc>
                <a:tc>
                  <a:txBody>
                    <a:bodyPr/>
                    <a:lstStyle/>
                    <a:p>
                      <a:pPr algn="ctr"/>
                      <a:r>
                        <a:rPr lang="zh-TW" altLang="en-US" b="1" dirty="0">
                          <a:latin typeface="微軟正黑體" panose="020B0604030504040204" pitchFamily="34" charset="-120"/>
                          <a:ea typeface="微軟正黑體" panose="020B0604030504040204" pitchFamily="34" charset="-120"/>
                        </a:rPr>
                        <a:t>積分採計項目說明</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0"/>
                  </a:ext>
                </a:extLst>
              </a:tr>
              <a:tr h="468711">
                <a:tc rowSpan="4">
                  <a:txBody>
                    <a:bodyPr/>
                    <a:lstStyle/>
                    <a:p>
                      <a:pPr algn="ctr"/>
                      <a:r>
                        <a:rPr lang="zh-TW" altLang="en-US" b="1" dirty="0">
                          <a:latin typeface="微軟正黑體" panose="020B0604030504040204" pitchFamily="34" charset="-120"/>
                          <a:ea typeface="微軟正黑體" panose="020B0604030504040204" pitchFamily="34" charset="-120"/>
                        </a:rPr>
                        <a:t>多元學習表現</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競賽</a:t>
                      </a:r>
                    </a:p>
                  </a:txBody>
                  <a:tcPr anchor="ctr"/>
                </a:tc>
                <a:tc>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7</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solidFill>
                            <a:srgbClr val="C00000"/>
                          </a:solidFill>
                          <a:latin typeface="微軟正黑體" panose="020B0604030504040204" pitchFamily="34" charset="-120"/>
                          <a:ea typeface="微軟正黑體" panose="020B0604030504040204" pitchFamily="34" charset="-120"/>
                        </a:rPr>
                        <a:t>16</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簡章「國際、全國、區域及縣市」競賽項目：</a:t>
                      </a:r>
                      <a:r>
                        <a:rPr lang="en-US" altLang="zh-TW" sz="1400" b="0" dirty="0">
                          <a:latin typeface="微軟正黑體" panose="020B0604030504040204" pitchFamily="34" charset="-120"/>
                          <a:ea typeface="微軟正黑體" panose="020B0604030504040204" pitchFamily="34" charset="-120"/>
                        </a:rPr>
                        <a:t>7~1</a:t>
                      </a:r>
                      <a:r>
                        <a:rPr lang="zh-TW" altLang="en-US" sz="1400" b="0" dirty="0">
                          <a:latin typeface="微軟正黑體" panose="020B0604030504040204" pitchFamily="34" charset="-120"/>
                          <a:ea typeface="微軟正黑體" panose="020B0604030504040204" pitchFamily="34" charset="-120"/>
                        </a:rPr>
                        <a:t>分</a:t>
                      </a:r>
                      <a:r>
                        <a:rPr lang="en-US" altLang="zh-TW" sz="1100" b="0" dirty="0">
                          <a:latin typeface="微軟正黑體" panose="020B0604030504040204" pitchFamily="34" charset="-120"/>
                          <a:ea typeface="微軟正黑體" panose="020B0604030504040204" pitchFamily="34" charset="-120"/>
                        </a:rPr>
                        <a:t>(</a:t>
                      </a:r>
                      <a:r>
                        <a:rPr lang="zh-TW" altLang="en-US" sz="1100" b="0" dirty="0">
                          <a:latin typeface="微軟正黑體" panose="020B0604030504040204" pitchFamily="34" charset="-120"/>
                          <a:ea typeface="微軟正黑體" panose="020B0604030504040204" pitchFamily="34" charset="-120"/>
                        </a:rPr>
                        <a:t>同學年度同項競賽擇優</a:t>
                      </a:r>
                      <a:r>
                        <a:rPr lang="en-US" altLang="zh-TW" sz="1100" b="0" dirty="0">
                          <a:latin typeface="微軟正黑體" panose="020B0604030504040204" pitchFamily="34" charset="-120"/>
                          <a:ea typeface="微軟正黑體" panose="020B0604030504040204" pitchFamily="34" charset="-120"/>
                        </a:rPr>
                        <a:t>1</a:t>
                      </a:r>
                      <a:r>
                        <a:rPr lang="zh-TW" altLang="en-US" sz="1100" b="0" dirty="0">
                          <a:latin typeface="微軟正黑體" panose="020B0604030504040204" pitchFamily="34" charset="-120"/>
                          <a:ea typeface="微軟正黑體" panose="020B0604030504040204" pitchFamily="34" charset="-120"/>
                        </a:rPr>
                        <a:t>次採計</a:t>
                      </a:r>
                      <a:r>
                        <a:rPr lang="en-US" altLang="zh-TW" sz="11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採計日期：國中就學期間至</a:t>
                      </a:r>
                      <a:r>
                        <a:rPr lang="en-US" altLang="zh-TW" sz="1400" b="0" dirty="0">
                          <a:latin typeface="微軟正黑體" panose="020B0604030504040204" pitchFamily="34" charset="-120"/>
                          <a:ea typeface="微軟正黑體" panose="020B0604030504040204" pitchFamily="34" charset="-120"/>
                        </a:rPr>
                        <a:t>111.5.14(</a:t>
                      </a:r>
                      <a:r>
                        <a:rPr lang="zh-TW" altLang="en-US" sz="1400" b="0" dirty="0">
                          <a:latin typeface="微軟正黑體" panose="020B0604030504040204" pitchFamily="34" charset="-120"/>
                          <a:ea typeface="微軟正黑體" panose="020B0604030504040204" pitchFamily="34" charset="-120"/>
                        </a:rPr>
                        <a:t>含</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前為限</a:t>
                      </a:r>
                    </a:p>
                  </a:txBody>
                  <a:tcPr anchor="ctr"/>
                </a:tc>
                <a:extLst>
                  <a:ext uri="{0D108BD9-81ED-4DB2-BD59-A6C34878D82A}">
                    <a16:rowId xmlns:a16="http://schemas.microsoft.com/office/drawing/2014/main" val="10001"/>
                  </a:ext>
                </a:extLst>
              </a:tr>
              <a:tr h="718970">
                <a:tc vMerge="1">
                  <a:txBody>
                    <a:bodyPr/>
                    <a:lstStyle/>
                    <a:p>
                      <a:endParaRPr lang="zh-TW" altLang="en-US"/>
                    </a:p>
                  </a:txBody>
                  <a:tcPr/>
                </a:tc>
                <a:tc>
                  <a:txBody>
                    <a:bodyPr/>
                    <a:lstStyle/>
                    <a:p>
                      <a:pPr algn="ctr"/>
                      <a:r>
                        <a:rPr lang="zh-TW" altLang="en-US" b="1" dirty="0">
                          <a:latin typeface="微軟正黑體" panose="020B0604030504040204" pitchFamily="34" charset="-120"/>
                          <a:ea typeface="微軟正黑體" panose="020B0604030504040204" pitchFamily="34" charset="-120"/>
                        </a:rPr>
                        <a:t>服務學習</a:t>
                      </a:r>
                    </a:p>
                  </a:txBody>
                  <a:tcPr anchor="ctr"/>
                </a:tc>
                <a:tc>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7</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vMerge="1">
                  <a:txBody>
                    <a:bodyPr/>
                    <a:lstStyle/>
                    <a:p>
                      <a:pPr algn="ct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tc>
                  <a:txBody>
                    <a:bodyPr/>
                    <a:lstStyle/>
                    <a:p>
                      <a:pPr algn="l"/>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擔任班級幹部、小老師或社團幹部任滿一學期得</a:t>
                      </a:r>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分，同一學期同時擔</a:t>
                      </a:r>
                      <a:br>
                        <a:rPr lang="en-US" altLang="zh-TW" sz="1400" b="0" dirty="0">
                          <a:latin typeface="微軟正黑體" panose="020B0604030504040204" pitchFamily="34" charset="-120"/>
                          <a:ea typeface="微軟正黑體" panose="020B0604030504040204" pitchFamily="34" charset="-120"/>
                        </a:rPr>
                      </a:br>
                      <a:r>
                        <a:rPr lang="zh-TW" altLang="en-US" sz="1400" b="0" dirty="0">
                          <a:latin typeface="微軟正黑體" panose="020B0604030504040204" pitchFamily="34" charset="-120"/>
                          <a:ea typeface="微軟正黑體" panose="020B0604030504040204" pitchFamily="34" charset="-120"/>
                        </a:rPr>
                        <a:t>   任班級幹部、小老師或社團幹部，仍以</a:t>
                      </a:r>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分採計。</a:t>
                      </a:r>
                      <a:endParaRPr lang="en-US" altLang="zh-TW" sz="1400" b="0" dirty="0">
                        <a:latin typeface="微軟正黑體" panose="020B0604030504040204" pitchFamily="34" charset="-120"/>
                        <a:ea typeface="微軟正黑體" panose="020B0604030504040204" pitchFamily="34" charset="-120"/>
                      </a:endParaRPr>
                    </a:p>
                    <a:p>
                      <a:pPr algn="l"/>
                      <a:r>
                        <a:rPr lang="en-US" altLang="zh-TW" sz="1400" b="0" dirty="0">
                          <a:latin typeface="微軟正黑體" panose="020B0604030504040204" pitchFamily="34" charset="-120"/>
                          <a:ea typeface="微軟正黑體" panose="020B0604030504040204" pitchFamily="34" charset="-120"/>
                        </a:rPr>
                        <a:t>2.</a:t>
                      </a:r>
                      <a:r>
                        <a:rPr lang="zh-TW" altLang="en-US" sz="1400" b="0" dirty="0">
                          <a:latin typeface="微軟正黑體" panose="020B0604030504040204" pitchFamily="34" charset="-120"/>
                          <a:ea typeface="微軟正黑體" panose="020B0604030504040204" pitchFamily="34" charset="-120"/>
                        </a:rPr>
                        <a:t>參加校內服務學習課程及活動，或於校外參加志工或社區服務滿</a:t>
                      </a:r>
                      <a:r>
                        <a:rPr lang="en-US" altLang="zh-TW" sz="1400" b="0" dirty="0">
                          <a:solidFill>
                            <a:srgbClr val="FF0000"/>
                          </a:solidFill>
                          <a:latin typeface="微軟正黑體" panose="020B0604030504040204" pitchFamily="34" charset="-120"/>
                          <a:ea typeface="微軟正黑體" panose="020B0604030504040204" pitchFamily="34" charset="-120"/>
                        </a:rPr>
                        <a:t>4</a:t>
                      </a:r>
                      <a:r>
                        <a:rPr lang="zh-TW" altLang="en-US" sz="1400" b="0" dirty="0">
                          <a:solidFill>
                            <a:srgbClr val="FF0000"/>
                          </a:solidFill>
                          <a:latin typeface="微軟正黑體" panose="020B0604030504040204" pitchFamily="34" charset="-120"/>
                          <a:ea typeface="微軟正黑體" panose="020B0604030504040204" pitchFamily="34" charset="-120"/>
                        </a:rPr>
                        <a:t>小時</a:t>
                      </a:r>
                      <a:r>
                        <a:rPr lang="zh-TW" altLang="en-US" sz="1400" b="0" dirty="0">
                          <a:latin typeface="微軟正黑體" panose="020B0604030504040204" pitchFamily="34" charset="-120"/>
                          <a:ea typeface="微軟正黑體" panose="020B0604030504040204" pitchFamily="34" charset="-120"/>
                        </a:rPr>
                        <a:t>得</a:t>
                      </a:r>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2"/>
                  </a:ext>
                </a:extLst>
              </a:tr>
              <a:tr h="578996">
                <a:tc vMerge="1">
                  <a:txBody>
                    <a:bodyPr/>
                    <a:lstStyle/>
                    <a:p>
                      <a:pPr algn="ct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日常生活表現評量</a:t>
                      </a:r>
                    </a:p>
                  </a:txBody>
                  <a:tcPr anchor="ctr"/>
                </a:tc>
                <a:tc>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4</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無記小過以上處分紀錄，並經獎懲相抵後得 </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次大功</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含以上</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者得 </a:t>
                      </a:r>
                      <a:r>
                        <a:rPr lang="en-US" altLang="zh-TW" sz="1400" b="0" dirty="0">
                          <a:latin typeface="微軟正黑體" panose="020B0604030504040204" pitchFamily="34" charset="-120"/>
                          <a:ea typeface="微軟正黑體" panose="020B0604030504040204" pitchFamily="34" charset="-120"/>
                        </a:rPr>
                        <a:t>4 </a:t>
                      </a:r>
                      <a:r>
                        <a:rPr lang="zh-TW" altLang="en-US" sz="1400" b="0" dirty="0">
                          <a:latin typeface="微軟正黑體" panose="020B0604030504040204" pitchFamily="34" charset="-120"/>
                          <a:ea typeface="微軟正黑體" panose="020B0604030504040204" pitchFamily="34" charset="-120"/>
                        </a:rPr>
                        <a:t>分；得 </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次小功</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含以上</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者得</a:t>
                      </a:r>
                      <a:r>
                        <a:rPr lang="en-US" altLang="zh-TW" sz="1400" b="0" dirty="0">
                          <a:latin typeface="微軟正黑體" panose="020B0604030504040204" pitchFamily="34" charset="-120"/>
                          <a:ea typeface="微軟正黑體" panose="020B0604030504040204" pitchFamily="34" charset="-120"/>
                        </a:rPr>
                        <a:t>3 </a:t>
                      </a:r>
                      <a:r>
                        <a:rPr lang="zh-TW" altLang="en-US" sz="1400" b="0" dirty="0">
                          <a:latin typeface="微軟正黑體" panose="020B0604030504040204" pitchFamily="34" charset="-120"/>
                          <a:ea typeface="微軟正黑體" panose="020B0604030504040204" pitchFamily="34" charset="-120"/>
                        </a:rPr>
                        <a:t>分；得 </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次嘉獎</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含以上</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者得</a:t>
                      </a:r>
                      <a:r>
                        <a:rPr lang="en-US" altLang="zh-TW" sz="1400" b="0" dirty="0">
                          <a:latin typeface="微軟正黑體" panose="020B0604030504040204" pitchFamily="34" charset="-120"/>
                          <a:ea typeface="微軟正黑體" panose="020B0604030504040204" pitchFamily="34" charset="-120"/>
                        </a:rPr>
                        <a:t>2</a:t>
                      </a:r>
                      <a:r>
                        <a:rPr lang="zh-TW" altLang="en-US" sz="1400" b="0" dirty="0">
                          <a:latin typeface="微軟正黑體" panose="020B0604030504040204" pitchFamily="34" charset="-120"/>
                          <a:ea typeface="微軟正黑體" panose="020B0604030504040204" pitchFamily="34" charset="-120"/>
                        </a:rPr>
                        <a:t>分。無懲處紀錄者得</a:t>
                      </a:r>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3"/>
                  </a:ext>
                </a:extLst>
              </a:tr>
              <a:tr h="468711">
                <a:tc vMerge="1">
                  <a:txBody>
                    <a:bodyPr/>
                    <a:lstStyle/>
                    <a:p>
                      <a:pPr algn="ct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體適能</a:t>
                      </a:r>
                    </a:p>
                  </a:txBody>
                  <a:tcPr anchor="ctr"/>
                </a:tc>
                <a:tc>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6</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體適能檢測成績 </a:t>
                      </a:r>
                      <a:r>
                        <a:rPr lang="en-US" altLang="zh-TW" sz="1400" b="0" dirty="0">
                          <a:latin typeface="微軟正黑體" panose="020B0604030504040204" pitchFamily="34" charset="-120"/>
                          <a:ea typeface="微軟正黑體" panose="020B0604030504040204" pitchFamily="34" charset="-120"/>
                        </a:rPr>
                        <a:t>3 </a:t>
                      </a:r>
                      <a:r>
                        <a:rPr lang="zh-TW" altLang="en-US" sz="1400" b="0" dirty="0">
                          <a:latin typeface="微軟正黑體" panose="020B0604030504040204" pitchFamily="34" charset="-120"/>
                          <a:ea typeface="微軟正黑體" panose="020B0604030504040204" pitchFamily="34" charset="-120"/>
                        </a:rPr>
                        <a:t>項達門檻標準者得 </a:t>
                      </a:r>
                      <a:r>
                        <a:rPr lang="en-US" altLang="zh-TW" sz="1400" b="0" dirty="0">
                          <a:latin typeface="微軟正黑體" panose="020B0604030504040204" pitchFamily="34" charset="-120"/>
                          <a:ea typeface="微軟正黑體" panose="020B0604030504040204" pitchFamily="34" charset="-120"/>
                        </a:rPr>
                        <a:t>6 </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2 </a:t>
                      </a:r>
                      <a:r>
                        <a:rPr lang="zh-TW" altLang="en-US" sz="1400" b="0" dirty="0">
                          <a:latin typeface="微軟正黑體" panose="020B0604030504040204" pitchFamily="34" charset="-120"/>
                          <a:ea typeface="微軟正黑體" panose="020B0604030504040204" pitchFamily="34" charset="-120"/>
                        </a:rPr>
                        <a:t>項達門檻標準者得</a:t>
                      </a:r>
                      <a:r>
                        <a:rPr lang="en-US" altLang="zh-TW" sz="1400" b="0" dirty="0">
                          <a:latin typeface="微軟正黑體" panose="020B0604030504040204" pitchFamily="34" charset="-120"/>
                          <a:ea typeface="微軟正黑體" panose="020B0604030504040204" pitchFamily="34" charset="-120"/>
                        </a:rPr>
                        <a:t>4 </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項達門檻標準者得 </a:t>
                      </a:r>
                      <a:r>
                        <a:rPr lang="en-US" altLang="zh-TW" sz="1400" b="0" dirty="0">
                          <a:latin typeface="微軟正黑體" panose="020B0604030504040204" pitchFamily="34" charset="-120"/>
                          <a:ea typeface="微軟正黑體" panose="020B0604030504040204" pitchFamily="34" charset="-120"/>
                        </a:rPr>
                        <a:t>2 </a:t>
                      </a:r>
                      <a:r>
                        <a:rPr lang="zh-TW" altLang="en-US" sz="1400" b="0" dirty="0">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4"/>
                  </a:ext>
                </a:extLst>
              </a:tr>
              <a:tr h="468711">
                <a:tc gridSpan="2">
                  <a:txBody>
                    <a:bodyPr/>
                    <a:lstStyle/>
                    <a:p>
                      <a:pPr algn="ctr"/>
                      <a:r>
                        <a:rPr lang="zh-TW" altLang="en-US" b="1" dirty="0">
                          <a:latin typeface="微軟正黑體" panose="020B0604030504040204" pitchFamily="34" charset="-120"/>
                          <a:ea typeface="微軟正黑體" panose="020B0604030504040204" pitchFamily="34" charset="-120"/>
                        </a:rPr>
                        <a:t>技藝優良</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3</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採計技藝教育課程平均總成績，</a:t>
                      </a:r>
                      <a:r>
                        <a:rPr lang="en-US" altLang="zh-TW" sz="1400" b="0" dirty="0">
                          <a:latin typeface="微軟正黑體" panose="020B0604030504040204" pitchFamily="34" charset="-120"/>
                          <a:ea typeface="微軟正黑體" panose="020B0604030504040204" pitchFamily="34" charset="-120"/>
                        </a:rPr>
                        <a:t>90</a:t>
                      </a:r>
                      <a:r>
                        <a:rPr lang="zh-TW" altLang="en-US" sz="1400" b="0" dirty="0">
                          <a:latin typeface="微軟正黑體" panose="020B0604030504040204" pitchFamily="34" charset="-120"/>
                          <a:ea typeface="微軟正黑體" panose="020B0604030504040204" pitchFamily="34" charset="-120"/>
                        </a:rPr>
                        <a:t>分以上：</a:t>
                      </a:r>
                      <a:r>
                        <a:rPr lang="en-US" altLang="zh-TW" sz="1400" b="0" dirty="0">
                          <a:latin typeface="微軟正黑體" panose="020B0604030504040204" pitchFamily="34" charset="-120"/>
                          <a:ea typeface="微軟正黑體" panose="020B0604030504040204" pitchFamily="34" charset="-120"/>
                        </a:rPr>
                        <a:t>3</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80</a:t>
                      </a:r>
                      <a:r>
                        <a:rPr lang="zh-TW" altLang="en-US" sz="1400" b="0" dirty="0">
                          <a:latin typeface="微軟正黑體" panose="020B0604030504040204" pitchFamily="34" charset="-120"/>
                          <a:ea typeface="微軟正黑體" panose="020B0604030504040204" pitchFamily="34" charset="-120"/>
                        </a:rPr>
                        <a:t>分以上未滿</a:t>
                      </a:r>
                      <a:r>
                        <a:rPr lang="en-US" altLang="zh-TW" sz="1400" b="0" dirty="0">
                          <a:latin typeface="微軟正黑體" panose="020B0604030504040204" pitchFamily="34" charset="-120"/>
                          <a:ea typeface="微軟正黑體" panose="020B0604030504040204" pitchFamily="34" charset="-120"/>
                        </a:rPr>
                        <a:t>90</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2</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60</a:t>
                      </a:r>
                      <a:r>
                        <a:rPr lang="zh-TW" altLang="en-US" sz="1400" b="0" dirty="0">
                          <a:latin typeface="微軟正黑體" panose="020B0604030504040204" pitchFamily="34" charset="-120"/>
                          <a:ea typeface="微軟正黑體" panose="020B0604030504040204" pitchFamily="34" charset="-120"/>
                        </a:rPr>
                        <a:t>以上未滿</a:t>
                      </a:r>
                      <a:r>
                        <a:rPr lang="en-US" altLang="zh-TW" sz="1400" b="0" dirty="0">
                          <a:latin typeface="微軟正黑體" panose="020B0604030504040204" pitchFamily="34" charset="-120"/>
                          <a:ea typeface="微軟正黑體" panose="020B0604030504040204" pitchFamily="34" charset="-120"/>
                        </a:rPr>
                        <a:t>80</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分</a:t>
                      </a:r>
                      <a:endParaRPr lang="zh-TW" altLang="en-US" sz="1400" b="0"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5"/>
                  </a:ext>
                </a:extLst>
              </a:tr>
              <a:tr h="330855">
                <a:tc gridSpan="2">
                  <a:txBody>
                    <a:bodyPr/>
                    <a:lstStyle/>
                    <a:p>
                      <a:pPr algn="ctr"/>
                      <a:r>
                        <a:rPr lang="zh-TW" altLang="en-US" b="1" dirty="0">
                          <a:latin typeface="微軟正黑體" panose="020B0604030504040204" pitchFamily="34" charset="-120"/>
                          <a:ea typeface="微軟正黑體" panose="020B0604030504040204" pitchFamily="34" charset="-120"/>
                        </a:rPr>
                        <a:t>弱勢身分</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2</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低收入戶、中低收入戶、支領失業給付、特殊境遇家庭：</a:t>
                      </a:r>
                      <a:r>
                        <a:rPr lang="en-US" altLang="zh-TW" sz="1400" b="0" dirty="0">
                          <a:latin typeface="微軟正黑體" panose="020B0604030504040204" pitchFamily="34" charset="-120"/>
                          <a:ea typeface="微軟正黑體" panose="020B0604030504040204" pitchFamily="34" charset="-120"/>
                        </a:rPr>
                        <a:t>2</a:t>
                      </a:r>
                      <a:r>
                        <a:rPr lang="zh-TW" altLang="en-US" sz="1400" b="0" dirty="0">
                          <a:latin typeface="微軟正黑體" panose="020B0604030504040204" pitchFamily="34" charset="-120"/>
                          <a:ea typeface="微軟正黑體" panose="020B0604030504040204" pitchFamily="34" charset="-120"/>
                        </a:rPr>
                        <a:t>分</a:t>
                      </a:r>
                      <a:endParaRPr lang="zh-TW" altLang="en-US" sz="1400" b="0"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6"/>
                  </a:ext>
                </a:extLst>
              </a:tr>
              <a:tr h="330855">
                <a:tc gridSpan="2">
                  <a:txBody>
                    <a:bodyPr/>
                    <a:lstStyle/>
                    <a:p>
                      <a:pPr algn="ctr"/>
                      <a:r>
                        <a:rPr lang="zh-TW" altLang="en-US" b="1" dirty="0">
                          <a:latin typeface="微軟正黑體" panose="020B0604030504040204" pitchFamily="34" charset="-120"/>
                          <a:ea typeface="微軟正黑體" panose="020B0604030504040204" pitchFamily="34" charset="-120"/>
                        </a:rPr>
                        <a:t>均衡學習</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6</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四領域學習：健康與體育、藝術人文、綜合活動、科技：</a:t>
                      </a:r>
                      <a:r>
                        <a:rPr lang="en-US" altLang="zh-TW" sz="1400" b="0" dirty="0">
                          <a:latin typeface="微軟正黑體" panose="020B0604030504040204" pitchFamily="34" charset="-120"/>
                          <a:ea typeface="微軟正黑體" panose="020B0604030504040204" pitchFamily="34" charset="-120"/>
                        </a:rPr>
                        <a:t>2</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領域</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五學期平均成績及格</a:t>
                      </a:r>
                      <a:r>
                        <a:rPr lang="en-US" altLang="zh-TW" sz="1400" b="0" dirty="0">
                          <a:latin typeface="微軟正黑體" panose="020B0604030504040204" pitchFamily="34" charset="-120"/>
                          <a:ea typeface="微軟正黑體" panose="020B0604030504040204" pitchFamily="34" charset="-120"/>
                        </a:rPr>
                        <a:t>))</a:t>
                      </a:r>
                      <a:endParaRPr lang="zh-TW" altLang="en-US" sz="14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7"/>
                  </a:ext>
                </a:extLst>
              </a:tr>
              <a:tr h="468711">
                <a:tc gridSpan="2">
                  <a:txBody>
                    <a:bodyPr/>
                    <a:lstStyle/>
                    <a:p>
                      <a:pPr algn="ctr"/>
                      <a:r>
                        <a:rPr lang="zh-TW" altLang="en-US" b="1" dirty="0">
                          <a:latin typeface="微軟正黑體" panose="020B0604030504040204" pitchFamily="34" charset="-120"/>
                          <a:ea typeface="微軟正黑體" panose="020B0604030504040204" pitchFamily="34" charset="-120"/>
                        </a:rPr>
                        <a:t>適性輔導</a:t>
                      </a:r>
                    </a:p>
                  </a:txBody>
                  <a:tcPr anchor="ctr"/>
                </a:tc>
                <a:tc hMerge="1">
                  <a:txBody>
                    <a:bodyPr/>
                    <a:lstStyle/>
                    <a:p>
                      <a:endParaRPr lang="zh-TW" altLang="en-US"/>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3</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a:p>
                  </a:txBody>
                  <a:tcPr/>
                </a:tc>
                <a:tc>
                  <a:txBody>
                    <a:bodyPr/>
                    <a:lstStyle/>
                    <a:p>
                      <a:pPr algn="l"/>
                      <a:r>
                        <a:rPr lang="zh-TW" altLang="en-US" sz="1400" b="0" dirty="0">
                          <a:latin typeface="微軟正黑體" panose="020B0604030504040204" pitchFamily="34" charset="-120"/>
                          <a:ea typeface="微軟正黑體" panose="020B0604030504040204" pitchFamily="34" charset="-120"/>
                        </a:rPr>
                        <a:t>依「生涯發展規劃書」中家長、導師、輔導教師三者意見，皆勾選五專者得 </a:t>
                      </a:r>
                      <a:r>
                        <a:rPr lang="en-US" altLang="zh-TW" sz="1400" b="0" dirty="0">
                          <a:latin typeface="微軟正黑體" panose="020B0604030504040204" pitchFamily="34" charset="-120"/>
                          <a:ea typeface="微軟正黑體" panose="020B0604030504040204" pitchFamily="34" charset="-120"/>
                        </a:rPr>
                        <a:t>3 </a:t>
                      </a:r>
                      <a:r>
                        <a:rPr lang="zh-TW" altLang="en-US" sz="1400" b="0" dirty="0">
                          <a:latin typeface="微軟正黑體" panose="020B0604030504040204" pitchFamily="34" charset="-120"/>
                          <a:ea typeface="微軟正黑體" panose="020B0604030504040204" pitchFamily="34" charset="-120"/>
                        </a:rPr>
                        <a:t>分、任 </a:t>
                      </a:r>
                      <a:r>
                        <a:rPr lang="en-US" altLang="zh-TW" sz="1400" b="0" dirty="0">
                          <a:latin typeface="微軟正黑體" panose="020B0604030504040204" pitchFamily="34" charset="-120"/>
                          <a:ea typeface="微軟正黑體" panose="020B0604030504040204" pitchFamily="34" charset="-120"/>
                        </a:rPr>
                        <a:t>2 </a:t>
                      </a:r>
                      <a:r>
                        <a:rPr lang="zh-TW" altLang="en-US" sz="1400" b="0" dirty="0">
                          <a:latin typeface="微軟正黑體" panose="020B0604030504040204" pitchFamily="34" charset="-120"/>
                          <a:ea typeface="微軟正黑體" panose="020B0604030504040204" pitchFamily="34" charset="-120"/>
                        </a:rPr>
                        <a:t>者勾選五專者得 </a:t>
                      </a:r>
                      <a:r>
                        <a:rPr lang="en-US" altLang="zh-TW" sz="1400" b="0" dirty="0">
                          <a:latin typeface="微軟正黑體" panose="020B0604030504040204" pitchFamily="34" charset="-120"/>
                          <a:ea typeface="微軟正黑體" panose="020B0604030504040204" pitchFamily="34" charset="-120"/>
                        </a:rPr>
                        <a:t>2 </a:t>
                      </a:r>
                      <a:r>
                        <a:rPr lang="zh-TW" altLang="en-US" sz="1400" b="0" dirty="0">
                          <a:latin typeface="微軟正黑體" panose="020B0604030504040204" pitchFamily="34" charset="-120"/>
                          <a:ea typeface="微軟正黑體" panose="020B0604030504040204" pitchFamily="34" charset="-120"/>
                        </a:rPr>
                        <a:t>分、任 </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者勾選五專者得 </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8"/>
                  </a:ext>
                </a:extLst>
              </a:tr>
              <a:tr h="394274">
                <a:tc gridSpan="2">
                  <a:txBody>
                    <a:bodyPr/>
                    <a:lstStyle/>
                    <a:p>
                      <a:pPr algn="ctr"/>
                      <a:r>
                        <a:rPr lang="zh-TW" altLang="en-US" b="1" dirty="0">
                          <a:latin typeface="微軟正黑體" panose="020B0604030504040204" pitchFamily="34" charset="-120"/>
                          <a:ea typeface="微軟正黑體" panose="020B0604030504040204" pitchFamily="34" charset="-120"/>
                        </a:rPr>
                        <a:t>國中教育會考</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15</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國文、數學、英語、自然、社會：</a:t>
                      </a:r>
                      <a:r>
                        <a:rPr lang="en-US" altLang="zh-TW" sz="1400" b="0" dirty="0">
                          <a:latin typeface="微軟正黑體" panose="020B0604030504040204" pitchFamily="34" charset="-120"/>
                          <a:ea typeface="微軟正黑體" panose="020B0604030504040204" pitchFamily="34" charset="-120"/>
                        </a:rPr>
                        <a:t>A(3</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a:t>
                      </a:r>
                      <a:r>
                        <a:rPr lang="en-US" altLang="zh-TW" sz="1400" b="0" dirty="0">
                          <a:latin typeface="微軟正黑體" panose="020B0604030504040204" pitchFamily="34" charset="-120"/>
                          <a:ea typeface="微軟正黑體" panose="020B0604030504040204" pitchFamily="34" charset="-120"/>
                        </a:rPr>
                        <a:t>B(2</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a:t>
                      </a:r>
                      <a:r>
                        <a:rPr lang="en-US" altLang="zh-TW" sz="1400" b="0" dirty="0">
                          <a:latin typeface="微軟正黑體" panose="020B0604030504040204" pitchFamily="34" charset="-120"/>
                          <a:ea typeface="微軟正黑體" panose="020B0604030504040204" pitchFamily="34" charset="-120"/>
                        </a:rPr>
                        <a:t>C(1</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a:t>
                      </a:r>
                      <a:endParaRPr lang="zh-TW" altLang="en-US" sz="1300" b="0"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9"/>
                  </a:ext>
                </a:extLst>
              </a:tr>
              <a:tr h="330855">
                <a:tc gridSpan="2">
                  <a:txBody>
                    <a:bodyPr/>
                    <a:lstStyle/>
                    <a:p>
                      <a:pPr algn="ctr"/>
                      <a:r>
                        <a:rPr lang="zh-TW" altLang="en-US" b="1" dirty="0">
                          <a:latin typeface="微軟正黑體" panose="020B0604030504040204" pitchFamily="34" charset="-120"/>
                          <a:ea typeface="微軟正黑體" panose="020B0604030504040204" pitchFamily="34" charset="-120"/>
                        </a:rPr>
                        <a:t>其他</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5</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solidFill>
                            <a:srgbClr val="C00000"/>
                          </a:solidFill>
                          <a:latin typeface="微軟正黑體" panose="020B0604030504040204" pitchFamily="34" charset="-120"/>
                          <a:ea typeface="微軟正黑體" panose="020B0604030504040204" pitchFamily="34" charset="-120"/>
                        </a:rPr>
                        <a:t>招生學校自訂</a:t>
                      </a:r>
                    </a:p>
                  </a:txBody>
                  <a:tcPr anchor="ctr"/>
                </a:tc>
                <a:extLst>
                  <a:ext uri="{0D108BD9-81ED-4DB2-BD59-A6C34878D82A}">
                    <a16:rowId xmlns:a16="http://schemas.microsoft.com/office/drawing/2014/main" val="10010"/>
                  </a:ext>
                </a:extLst>
              </a:tr>
            </a:tbl>
          </a:graphicData>
        </a:graphic>
      </p:graphicFrame>
      <p:sp>
        <p:nvSpPr>
          <p:cNvPr id="6" name="標題 1">
            <a:extLst>
              <a:ext uri="{FF2B5EF4-FFF2-40B4-BE49-F238E27FC236}">
                <a16:creationId xmlns:a16="http://schemas.microsoft.com/office/drawing/2014/main" id="{3741A5AC-86CA-4F8A-9B98-0A2B2CA4F5B7}"/>
              </a:ext>
            </a:extLst>
          </p:cNvPr>
          <p:cNvSpPr txBox="1">
            <a:spLocks/>
          </p:cNvSpPr>
          <p:nvPr/>
        </p:nvSpPr>
        <p:spPr>
          <a:xfrm>
            <a:off x="6728121" y="6209963"/>
            <a:ext cx="959356" cy="522992"/>
          </a:xfrm>
          <a:prstGeom prst="rect">
            <a:avLst/>
          </a:prstGeom>
          <a:solidFill>
            <a:srgbClr val="008000"/>
          </a:solidFill>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b="1" dirty="0">
                <a:ln w="1905"/>
                <a:solidFill>
                  <a:srgbClr val="FFFF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五專</a:t>
            </a:r>
            <a:endParaRPr lang="zh-TW" altLang="en-US" b="1" dirty="0">
              <a:solidFill>
                <a:srgbClr val="FFFF00"/>
              </a:solidFill>
            </a:endParaRPr>
          </a:p>
        </p:txBody>
      </p:sp>
      <p:sp>
        <p:nvSpPr>
          <p:cNvPr id="8" name="橢圓 7">
            <a:extLst>
              <a:ext uri="{FF2B5EF4-FFF2-40B4-BE49-F238E27FC236}">
                <a16:creationId xmlns:a16="http://schemas.microsoft.com/office/drawing/2014/main" id="{FE810C67-1DD1-468F-A1D5-0A0D58F382D8}"/>
              </a:ext>
            </a:extLst>
          </p:cNvPr>
          <p:cNvSpPr/>
          <p:nvPr/>
        </p:nvSpPr>
        <p:spPr>
          <a:xfrm>
            <a:off x="7668344" y="6080100"/>
            <a:ext cx="1209328" cy="63495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TW" altLang="en-US" sz="2000" dirty="0">
                <a:solidFill>
                  <a:srgbClr val="FF0000"/>
                </a:solidFill>
              </a:rPr>
              <a:t>共</a:t>
            </a:r>
            <a:r>
              <a:rPr lang="en-US" altLang="zh-TW" sz="2000" dirty="0">
                <a:solidFill>
                  <a:srgbClr val="FF0000"/>
                </a:solidFill>
              </a:rPr>
              <a:t>50</a:t>
            </a:r>
            <a:r>
              <a:rPr lang="zh-TW" altLang="en-US" sz="2000" dirty="0">
                <a:solidFill>
                  <a:srgbClr val="FF0000"/>
                </a:solidFill>
              </a:rPr>
              <a:t>分</a:t>
            </a:r>
          </a:p>
        </p:txBody>
      </p:sp>
      <p:sp>
        <p:nvSpPr>
          <p:cNvPr id="2" name="矩形: 圓角 1">
            <a:extLst>
              <a:ext uri="{FF2B5EF4-FFF2-40B4-BE49-F238E27FC236}">
                <a16:creationId xmlns:a16="http://schemas.microsoft.com/office/drawing/2014/main" id="{D3A0D4F1-876A-48C0-A53B-03A2F9B65B53}"/>
              </a:ext>
            </a:extLst>
          </p:cNvPr>
          <p:cNvSpPr/>
          <p:nvPr/>
        </p:nvSpPr>
        <p:spPr>
          <a:xfrm>
            <a:off x="1634480" y="1505780"/>
            <a:ext cx="1209328" cy="5352220"/>
          </a:xfrm>
          <a:prstGeom prst="roundRect">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26153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0" y="1361065"/>
            <a:ext cx="8784976" cy="627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111</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學年度起</a:t>
            </a:r>
            <a:r>
              <a:rPr lang="zh-TW" altLang="en-US" sz="2400" dirty="0">
                <a:latin typeface="微軟正黑體" panose="020B0604030504040204" pitchFamily="34" charset="-120"/>
                <a:ea typeface="微軟正黑體" panose="020B0604030504040204" pitchFamily="34" charset="-120"/>
                <a:cs typeface="華康儷粗圓"/>
              </a:rPr>
              <a:t>入學高級中等學校學生適用之屏東區高級中等學校免試入學作業要點修正：「</a:t>
            </a:r>
            <a:r>
              <a:rPr lang="zh-TW" altLang="en-US" sz="2400" u="sng" dirty="0">
                <a:latin typeface="微軟正黑體" panose="020B0604030504040204" pitchFamily="34" charset="-120"/>
                <a:ea typeface="微軟正黑體" panose="020B0604030504040204" pitchFamily="34" charset="-120"/>
                <a:cs typeface="華康儷粗圓"/>
              </a:rPr>
              <a:t>均衡學習</a:t>
            </a:r>
            <a:r>
              <a:rPr lang="zh-TW" altLang="en-US" sz="2400" dirty="0">
                <a:latin typeface="微軟正黑體" panose="020B0604030504040204" pitchFamily="34" charset="-120"/>
                <a:ea typeface="微軟正黑體" panose="020B0604030504040204" pitchFamily="34" charset="-120"/>
                <a:cs typeface="華康儷粗圓"/>
              </a:rPr>
              <a:t>」計算標準；</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體適能</a:t>
            </a:r>
            <a:r>
              <a:rPr lang="zh-TW" altLang="en-US" sz="2400" dirty="0">
                <a:latin typeface="微軟正黑體" panose="020B0604030504040204" pitchFamily="34" charset="-120"/>
                <a:ea typeface="微軟正黑體" panose="020B0604030504040204" pitchFamily="34" charset="-120"/>
                <a:cs typeface="華康儷粗圓"/>
              </a:rPr>
              <a:t>成績證明須以</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同一次完成之檢測結果為原則</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四項成績在同一張表單上</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，不同時間之檢測結果不得交叉採計。</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競賽表現成績計分方式一覽表納入 </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sym typeface="Wingdings" panose="05000000000000000000" pitchFamily="2" charset="2"/>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sym typeface="Wingdings" panose="05000000000000000000" pitchFamily="2" charset="2"/>
              </a:rPr>
              <a:t>詳見簡章</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sym typeface="Wingdings" panose="05000000000000000000" pitchFamily="2" charset="2"/>
              </a:rPr>
              <a:t>)</a:t>
            </a:r>
            <a:endParaRPr lang="en-US" altLang="zh-TW" sz="2400" dirty="0">
              <a:solidFill>
                <a:srgbClr val="FF0000"/>
              </a:solidFill>
              <a:latin typeface="微軟正黑體" panose="020B0604030504040204" pitchFamily="34" charset="-120"/>
              <a:ea typeface="微軟正黑體" panose="020B0604030504040204" pitchFamily="34" charset="-120"/>
              <a:cs typeface="華康儷粗圓"/>
            </a:endParaRPr>
          </a:p>
          <a:p>
            <a:pPr lvl="1" algn="just" eaLnBrk="1" hangingPunct="1">
              <a:spcAft>
                <a:spcPts val="0"/>
              </a:spcAft>
              <a:buClr>
                <a:schemeClr val="accent2"/>
              </a:buClr>
              <a:buSzPct val="85000"/>
              <a:buFont typeface="Wingdings" panose="05000000000000000000" pitchFamily="2" charset="2"/>
              <a:buChar char="l"/>
            </a:pPr>
            <a:r>
              <a:rPr lang="zh-TW" altLang="en-US" sz="1600" dirty="0">
                <a:latin typeface="微軟正黑體" panose="020B0604030504040204" pitchFamily="34" charset="-120"/>
                <a:ea typeface="微軟正黑體" panose="020B0604030504040204" pitchFamily="34" charset="-120"/>
                <a:cs typeface="華康儷粗圓"/>
              </a:rPr>
              <a:t>美術類</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全國性</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「全國綠建築繪畫徵圖比賽」、</a:t>
            </a:r>
            <a:endParaRPr lang="en-US" altLang="zh-TW" sz="1600" dirty="0">
              <a:latin typeface="微軟正黑體" panose="020B0604030504040204" pitchFamily="34" charset="-120"/>
              <a:ea typeface="微軟正黑體" panose="020B0604030504040204" pitchFamily="34" charset="-120"/>
              <a:cs typeface="華康儷粗圓"/>
            </a:endParaRPr>
          </a:p>
          <a:p>
            <a:pPr marL="457200" lvl="1" indent="0" algn="just" eaLnBrk="1" hangingPunct="1">
              <a:spcAft>
                <a:spcPts val="0"/>
              </a:spcAft>
              <a:buClr>
                <a:schemeClr val="accent2"/>
              </a:buClr>
              <a:buSzPct val="85000"/>
            </a:pPr>
            <a:r>
              <a:rPr lang="zh-TW" altLang="en-US" sz="1600" dirty="0">
                <a:latin typeface="微軟正黑體" panose="020B0604030504040204" pitchFamily="34" charset="-120"/>
                <a:ea typeface="微軟正黑體" panose="020B0604030504040204" pitchFamily="34" charset="-120"/>
                <a:cs typeface="華康儷粗圓"/>
              </a:rPr>
              <a:t>      科學類</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全國性</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「臺灣</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能</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潔能科技創意實作競賽</a:t>
            </a:r>
            <a:r>
              <a:rPr lang="en-US" altLang="zh-TW" sz="12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1200" dirty="0">
                <a:solidFill>
                  <a:srgbClr val="FF0000"/>
                </a:solidFill>
                <a:latin typeface="微軟正黑體" panose="020B0604030504040204" pitchFamily="34" charset="-120"/>
                <a:ea typeface="微軟正黑體" panose="020B0604030504040204" pitchFamily="34" charset="-120"/>
                <a:cs typeface="華康儷粗圓"/>
              </a:rPr>
              <a:t>更名為</a:t>
            </a:r>
            <a:r>
              <a:rPr lang="en-US" altLang="zh-TW" sz="12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1200" dirty="0">
                <a:solidFill>
                  <a:srgbClr val="FF0000"/>
                </a:solidFill>
                <a:latin typeface="微軟正黑體" panose="020B0604030504040204" pitchFamily="34" charset="-120"/>
                <a:ea typeface="微軟正黑體" panose="020B0604030504040204" pitchFamily="34" charset="-120"/>
                <a:cs typeface="華康儷粗圓"/>
              </a:rPr>
              <a:t>臺灣能</a:t>
            </a:r>
            <a:r>
              <a:rPr lang="en-US" altLang="zh-TW" sz="12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1200" dirty="0">
                <a:solidFill>
                  <a:srgbClr val="FF0000"/>
                </a:solidFill>
                <a:latin typeface="微軟正黑體" panose="020B0604030504040204" pitchFamily="34" charset="-120"/>
                <a:ea typeface="微軟正黑體" panose="020B0604030504040204" pitchFamily="34" charset="-120"/>
                <a:cs typeface="華康儷粗圓"/>
              </a:rPr>
              <a:t>永續能源創意實作競賽</a:t>
            </a:r>
            <a:r>
              <a:rPr lang="en-US" altLang="zh-TW" sz="12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   </a:t>
            </a:r>
            <a:endParaRPr lang="en-US" altLang="zh-TW" sz="1600" dirty="0">
              <a:latin typeface="微軟正黑體" panose="020B0604030504040204" pitchFamily="34" charset="-120"/>
              <a:ea typeface="微軟正黑體" panose="020B0604030504040204" pitchFamily="34" charset="-120"/>
              <a:cs typeface="華康儷粗圓"/>
            </a:endParaRPr>
          </a:p>
          <a:p>
            <a:pPr marL="457200" lvl="1" indent="0" algn="just" eaLnBrk="1" hangingPunct="1">
              <a:spcAft>
                <a:spcPts val="0"/>
              </a:spcAft>
              <a:buClr>
                <a:schemeClr val="accent2"/>
              </a:buClr>
              <a:buSzPct val="85000"/>
            </a:pPr>
            <a:r>
              <a:rPr lang="en-US" altLang="zh-TW" sz="1600" dirty="0">
                <a:latin typeface="微軟正黑體" panose="020B0604030504040204" pitchFamily="34" charset="-120"/>
                <a:ea typeface="微軟正黑體" panose="020B0604030504040204" pitchFamily="34" charset="-120"/>
                <a:cs typeface="華康儷粗圓"/>
              </a:rPr>
              <a:t>      </a:t>
            </a:r>
            <a:r>
              <a:rPr lang="zh-TW" altLang="en-US" sz="1600" dirty="0">
                <a:latin typeface="微軟正黑體" panose="020B0604030504040204" pitchFamily="34" charset="-120"/>
                <a:ea typeface="微軟正黑體" panose="020B0604030504040204" pitchFamily="34" charset="-120"/>
                <a:cs typeface="華康儷粗圓"/>
              </a:rPr>
              <a:t>科學類</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全國性</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「全國手擲機飛行競賽」、</a:t>
            </a:r>
            <a:endParaRPr lang="en-US" altLang="zh-TW" sz="1600" dirty="0">
              <a:latin typeface="微軟正黑體" panose="020B0604030504040204" pitchFamily="34" charset="-120"/>
              <a:ea typeface="微軟正黑體" panose="020B0604030504040204" pitchFamily="34" charset="-120"/>
              <a:cs typeface="華康儷粗圓"/>
            </a:endParaRPr>
          </a:p>
          <a:p>
            <a:pPr marL="457200" lvl="1" indent="0" algn="just" eaLnBrk="1" hangingPunct="1">
              <a:spcAft>
                <a:spcPts val="0"/>
              </a:spcAft>
              <a:buClr>
                <a:schemeClr val="accent2"/>
              </a:buClr>
              <a:buSzPct val="85000"/>
            </a:pPr>
            <a:r>
              <a:rPr lang="zh-TW" altLang="en-US" sz="1600" dirty="0">
                <a:latin typeface="微軟正黑體" panose="020B0604030504040204" pitchFamily="34" charset="-120"/>
                <a:ea typeface="微軟正黑體" panose="020B0604030504040204" pitchFamily="34" charset="-120"/>
                <a:cs typeface="華康儷粗圓"/>
              </a:rPr>
              <a:t>      技藝教育類</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全國性</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「全國技能競賽暨國際技能競賽國手選拔」、</a:t>
            </a:r>
            <a:endParaRPr lang="en-US" altLang="zh-TW" sz="1600" dirty="0">
              <a:latin typeface="微軟正黑體" panose="020B0604030504040204" pitchFamily="34" charset="-120"/>
              <a:ea typeface="微軟正黑體" panose="020B0604030504040204" pitchFamily="34" charset="-120"/>
              <a:cs typeface="華康儷粗圓"/>
            </a:endParaRPr>
          </a:p>
          <a:p>
            <a:pPr marL="457200" lvl="1" indent="0" algn="just" eaLnBrk="1" hangingPunct="1">
              <a:spcAft>
                <a:spcPts val="0"/>
              </a:spcAft>
              <a:buClr>
                <a:schemeClr val="accent2"/>
              </a:buClr>
              <a:buSzPct val="85000"/>
            </a:pPr>
            <a:r>
              <a:rPr lang="zh-TW" altLang="en-US" sz="1600" dirty="0">
                <a:latin typeface="微軟正黑體" panose="020B0604030504040204" pitchFamily="34" charset="-120"/>
                <a:ea typeface="微軟正黑體" panose="020B0604030504040204" pitchFamily="34" charset="-120"/>
                <a:cs typeface="華康儷粗圓"/>
              </a:rPr>
              <a:t>      科學類</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全國性</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「全國貓咪盃</a:t>
            </a:r>
            <a:r>
              <a:rPr lang="en-US" altLang="zh-TW" sz="1600" dirty="0">
                <a:latin typeface="微軟正黑體" panose="020B0604030504040204" pitchFamily="34" charset="-120"/>
                <a:ea typeface="微軟正黑體" panose="020B0604030504040204" pitchFamily="34" charset="-120"/>
                <a:cs typeface="華康儷粗圓"/>
              </a:rPr>
              <a:t>SCRATCH</a:t>
            </a:r>
            <a:r>
              <a:rPr lang="zh-TW" altLang="en-US" sz="1600" dirty="0">
                <a:latin typeface="微軟正黑體" panose="020B0604030504040204" pitchFamily="34" charset="-120"/>
                <a:ea typeface="微軟正黑體" panose="020B0604030504040204" pitchFamily="34" charset="-120"/>
                <a:cs typeface="華康儷粗圓"/>
              </a:rPr>
              <a:t>競賽」、</a:t>
            </a:r>
            <a:endParaRPr lang="en-US" altLang="zh-TW" sz="1600" dirty="0">
              <a:latin typeface="微軟正黑體" panose="020B0604030504040204" pitchFamily="34" charset="-120"/>
              <a:ea typeface="微軟正黑體" panose="020B0604030504040204" pitchFamily="34" charset="-120"/>
              <a:cs typeface="華康儷粗圓"/>
            </a:endParaRPr>
          </a:p>
          <a:p>
            <a:pPr marL="457200" lvl="1" indent="0" algn="just" eaLnBrk="1" hangingPunct="1">
              <a:spcAft>
                <a:spcPts val="0"/>
              </a:spcAft>
              <a:buClr>
                <a:schemeClr val="accent2"/>
              </a:buClr>
              <a:buSzPct val="85000"/>
            </a:pPr>
            <a:r>
              <a:rPr lang="zh-TW" altLang="en-US" sz="1600" dirty="0">
                <a:latin typeface="微軟正黑體" panose="020B0604030504040204" pitchFamily="34" charset="-120"/>
                <a:ea typeface="微軟正黑體" panose="020B0604030504040204" pitchFamily="34" charset="-120"/>
                <a:cs typeface="華康儷粗圓"/>
              </a:rPr>
              <a:t>      科學類</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全縣性</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「全國貓咪盃</a:t>
            </a:r>
            <a:r>
              <a:rPr lang="en-US" altLang="zh-TW" sz="1600" dirty="0">
                <a:latin typeface="微軟正黑體" panose="020B0604030504040204" pitchFamily="34" charset="-120"/>
                <a:ea typeface="微軟正黑體" panose="020B0604030504040204" pitchFamily="34" charset="-120"/>
                <a:cs typeface="華康儷粗圓"/>
              </a:rPr>
              <a:t>SCRATCH</a:t>
            </a:r>
            <a:r>
              <a:rPr lang="zh-TW" altLang="en-US" sz="1600" dirty="0">
                <a:latin typeface="微軟正黑體" panose="020B0604030504040204" pitchFamily="34" charset="-120"/>
                <a:ea typeface="微軟正黑體" panose="020B0604030504040204" pitchFamily="34" charset="-120"/>
                <a:cs typeface="華康儷粗圓"/>
              </a:rPr>
              <a:t>競賽縣</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市</a:t>
            </a:r>
            <a:r>
              <a:rPr lang="en-US" altLang="zh-TW" sz="1600" dirty="0">
                <a:latin typeface="微軟正黑體" panose="020B0604030504040204" pitchFamily="34" charset="-120"/>
                <a:ea typeface="微軟正黑體" panose="020B0604030504040204" pitchFamily="34" charset="-120"/>
                <a:cs typeface="華康儷粗圓"/>
              </a:rPr>
              <a:t>)</a:t>
            </a:r>
            <a:r>
              <a:rPr lang="zh-TW" altLang="en-US" sz="1600" dirty="0">
                <a:latin typeface="微軟正黑體" panose="020B0604030504040204" pitchFamily="34" charset="-120"/>
                <a:ea typeface="微軟正黑體" panose="020B0604030504040204" pitchFamily="34" charset="-120"/>
                <a:cs typeface="華康儷粗圓"/>
              </a:rPr>
              <a:t>初賽」；</a:t>
            </a:r>
            <a:endParaRPr lang="en-US" altLang="zh-TW" sz="1600" dirty="0">
              <a:latin typeface="微軟正黑體" panose="020B0604030504040204" pitchFamily="34" charset="-120"/>
              <a:ea typeface="微軟正黑體" panose="020B0604030504040204" pitchFamily="34" charset="-120"/>
              <a:cs typeface="華康儷粗圓"/>
            </a:endParaRPr>
          </a:p>
          <a:p>
            <a:pPr marL="457200" lvl="1" indent="0" algn="just" eaLnBrk="1" hangingPunct="1">
              <a:spcAft>
                <a:spcPts val="0"/>
              </a:spcAft>
              <a:buClr>
                <a:schemeClr val="accent2"/>
              </a:buClr>
              <a:buSzPct val="85000"/>
            </a:pPr>
            <a:r>
              <a:rPr lang="zh-TW" altLang="en-US" sz="1600" dirty="0">
                <a:latin typeface="微軟正黑體" panose="020B0604030504040204" pitchFamily="34" charset="-120"/>
                <a:ea typeface="微軟正黑體" panose="020B0604030504040204" pitchFamily="34" charset="-120"/>
                <a:cs typeface="華康儷粗圓"/>
              </a:rPr>
              <a:t>                                 「全國國鼎盃機器人大賽」競賽名稱變更為</a:t>
            </a:r>
            <a:r>
              <a:rPr lang="zh-TW" altLang="en-US" sz="1050" dirty="0">
                <a:solidFill>
                  <a:srgbClr val="FF0000"/>
                </a:solidFill>
                <a:latin typeface="微軟正黑體" panose="020B0604030504040204" pitchFamily="34" charset="-120"/>
                <a:ea typeface="微軟正黑體" panose="020B0604030504040204" pitchFamily="34" charset="-120"/>
                <a:cs typeface="華康儷粗圓"/>
              </a:rPr>
              <a:t>「屏東縣長盃</a:t>
            </a:r>
            <a:r>
              <a:rPr lang="en-US" altLang="zh-TW" sz="105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1050" dirty="0">
                <a:solidFill>
                  <a:srgbClr val="FF0000"/>
                </a:solidFill>
                <a:latin typeface="微軟正黑體" panose="020B0604030504040204" pitchFamily="34" charset="-120"/>
                <a:ea typeface="微軟正黑體" panose="020B0604030504040204" pitchFamily="34" charset="-120"/>
                <a:cs typeface="華康儷粗圓"/>
              </a:rPr>
              <a:t>全國工程創意競賽」</a:t>
            </a:r>
            <a:r>
              <a:rPr lang="en-US" altLang="zh-TW" sz="105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1050" dirty="0">
                <a:solidFill>
                  <a:srgbClr val="FF0000"/>
                </a:solidFill>
                <a:latin typeface="微軟正黑體" panose="020B0604030504040204" pitchFamily="34" charset="-120"/>
                <a:ea typeface="微軟正黑體" panose="020B0604030504040204" pitchFamily="34" charset="-120"/>
                <a:cs typeface="華康儷粗圓"/>
              </a:rPr>
              <a:t>全國賽</a:t>
            </a:r>
            <a:r>
              <a:rPr lang="en-US" altLang="zh-TW" sz="105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1050" dirty="0">
                <a:solidFill>
                  <a:srgbClr val="FF0000"/>
                </a:solidFill>
                <a:latin typeface="微軟正黑體" panose="020B0604030504040204" pitchFamily="34" charset="-120"/>
                <a:ea typeface="微軟正黑體" panose="020B0604030504040204" pitchFamily="34" charset="-120"/>
                <a:cs typeface="華康儷粗圓"/>
              </a:rPr>
              <a:t>。</a:t>
            </a:r>
          </a:p>
          <a:p>
            <a:pPr lvl="1" algn="just" eaLnBrk="1" hangingPunct="1">
              <a:spcAft>
                <a:spcPts val="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111</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306385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970665767"/>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val="20000"/>
                    </a:ext>
                  </a:extLst>
                </a:gridCol>
                <a:gridCol w="2849679">
                  <a:extLst>
                    <a:ext uri="{9D8B030D-6E8A-4147-A177-3AD203B41FA5}">
                      <a16:colId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rgbClr val="FFFF00"/>
                          </a:solidFill>
                          <a:latin typeface="微軟正黑體" pitchFamily="34" charset="-120"/>
                          <a:ea typeface="微軟正黑體" pitchFamily="34" charset="-120"/>
                          <a:cs typeface="+mn-cs"/>
                        </a:rPr>
                        <a:t>銷過或功過相抵後</a:t>
                      </a:r>
                      <a:r>
                        <a:rPr lang="zh-TW" altLang="zh-TW" sz="1200" b="1" kern="1200" dirty="0">
                          <a:solidFill>
                            <a:schemeClr val="bg1"/>
                          </a:solidFill>
                          <a:latin typeface="微軟正黑體" pitchFamily="34" charset="-120"/>
                          <a:ea typeface="微軟正黑體" pitchFamily="34" charset="-120"/>
                          <a:cs typeface="+mn-cs"/>
                        </a:rPr>
                        <a:t>，無任何懲處紀錄者得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rgbClr val="FFFF00"/>
                          </a:solidFill>
                          <a:latin typeface="微軟正黑體" pitchFamily="34" charset="-120"/>
                          <a:ea typeface="微軟正黑體" pitchFamily="34" charset="-120"/>
                          <a:cs typeface="+mn-cs"/>
                        </a:rPr>
                        <a:t>未達小過</a:t>
                      </a:r>
                      <a:r>
                        <a:rPr lang="en-US" altLang="zh-TW" sz="1200" b="1" kern="1200" dirty="0">
                          <a:solidFill>
                            <a:srgbClr val="FFFF00"/>
                          </a:solidFill>
                          <a:latin typeface="微軟正黑體" pitchFamily="34" charset="-120"/>
                          <a:ea typeface="微軟正黑體" pitchFamily="34" charset="-120"/>
                          <a:cs typeface="+mn-cs"/>
                        </a:rPr>
                        <a:t>3</a:t>
                      </a:r>
                      <a:r>
                        <a:rPr lang="zh-TW" altLang="zh-TW" sz="1200" b="1" kern="1200" dirty="0">
                          <a:solidFill>
                            <a:srgbClr val="FFFF00"/>
                          </a:solidFill>
                          <a:latin typeface="微軟正黑體" pitchFamily="34" charset="-120"/>
                          <a:ea typeface="微軟正黑體" pitchFamily="34" charset="-120"/>
                          <a:cs typeface="+mn-cs"/>
                        </a:rPr>
                        <a:t>次紀錄者得</a:t>
                      </a:r>
                      <a:r>
                        <a:rPr lang="en-US" altLang="zh-TW" sz="1200" b="1" kern="1200" dirty="0">
                          <a:solidFill>
                            <a:srgbClr val="FFFF00"/>
                          </a:solidFill>
                          <a:latin typeface="微軟正黑體" pitchFamily="34" charset="-120"/>
                          <a:ea typeface="微軟正黑體" pitchFamily="34" charset="-120"/>
                          <a:cs typeface="+mn-cs"/>
                        </a:rPr>
                        <a:t>1</a:t>
                      </a:r>
                      <a:r>
                        <a:rPr lang="zh-TW" altLang="zh-TW" sz="1200" b="1" kern="1200" dirty="0">
                          <a:solidFill>
                            <a:srgbClr val="FFFF00"/>
                          </a:solidFill>
                          <a:latin typeface="微軟正黑體" pitchFamily="34" charset="-120"/>
                          <a:ea typeface="微軟正黑體" pitchFamily="34" charset="-120"/>
                          <a:cs typeface="+mn-cs"/>
                        </a:rPr>
                        <a:t>分。</a:t>
                      </a:r>
                      <a:endParaRPr lang="zh-TW" altLang="en-US" sz="1200" b="1" kern="1200" dirty="0">
                        <a:solidFill>
                          <a:srgbClr val="FFFF00"/>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608124139"/>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矩形: 圓角 1">
            <a:extLst>
              <a:ext uri="{FF2B5EF4-FFF2-40B4-BE49-F238E27FC236}">
                <a16:creationId xmlns:a16="http://schemas.microsoft.com/office/drawing/2014/main" id="{C070AE9F-D130-4494-870E-C4231F59643D}"/>
              </a:ext>
            </a:extLst>
          </p:cNvPr>
          <p:cNvSpPr/>
          <p:nvPr/>
        </p:nvSpPr>
        <p:spPr>
          <a:xfrm>
            <a:off x="1691680" y="2852936"/>
            <a:ext cx="2407834" cy="612040"/>
          </a:xfrm>
          <a:prstGeom prst="roundRect">
            <a:avLst/>
          </a:prstGeom>
          <a:noFill/>
          <a:ln w="762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圓角 1">
            <a:extLst>
              <a:ext uri="{FF2B5EF4-FFF2-40B4-BE49-F238E27FC236}">
                <a16:creationId xmlns:a16="http://schemas.microsoft.com/office/drawing/2014/main" id="{EC816F0D-9A4A-4F5F-808F-6E7FCE1DC459}"/>
              </a:ext>
            </a:extLst>
          </p:cNvPr>
          <p:cNvSpPr/>
          <p:nvPr/>
        </p:nvSpPr>
        <p:spPr>
          <a:xfrm>
            <a:off x="1691680" y="4599158"/>
            <a:ext cx="2407834" cy="612040"/>
          </a:xfrm>
          <a:prstGeom prst="roundRect">
            <a:avLst/>
          </a:prstGeom>
          <a:noFill/>
          <a:ln w="762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28479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val="20000"/>
                    </a:ext>
                  </a:extLst>
                </a:gridCol>
                <a:gridCol w="292546">
                  <a:extLst>
                    <a:ext uri="{9D8B030D-6E8A-4147-A177-3AD203B41FA5}">
                      <a16:colId xmlns:a16="http://schemas.microsoft.com/office/drawing/2014/main" val="20001"/>
                    </a:ext>
                  </a:extLst>
                </a:gridCol>
                <a:gridCol w="968700">
                  <a:extLst>
                    <a:ext uri="{9D8B030D-6E8A-4147-A177-3AD203B41FA5}">
                      <a16:colId xmlns:a16="http://schemas.microsoft.com/office/drawing/2014/main" val="20003"/>
                    </a:ext>
                  </a:extLst>
                </a:gridCol>
                <a:gridCol w="1446976">
                  <a:extLst>
                    <a:ext uri="{9D8B030D-6E8A-4147-A177-3AD203B41FA5}">
                      <a16:colId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1683171277"/>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矩形: 圓角 1">
            <a:extLst>
              <a:ext uri="{FF2B5EF4-FFF2-40B4-BE49-F238E27FC236}">
                <a16:creationId xmlns:a16="http://schemas.microsoft.com/office/drawing/2014/main" id="{BF4296AC-C1C7-467A-A3ED-153AC2475DE4}"/>
              </a:ext>
            </a:extLst>
          </p:cNvPr>
          <p:cNvSpPr/>
          <p:nvPr/>
        </p:nvSpPr>
        <p:spPr>
          <a:xfrm>
            <a:off x="1921626" y="4730117"/>
            <a:ext cx="2794390" cy="612040"/>
          </a:xfrm>
          <a:prstGeom prst="roundRect">
            <a:avLst/>
          </a:prstGeom>
          <a:noFill/>
          <a:ln w="762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星形: 七角 2">
            <a:extLst>
              <a:ext uri="{FF2B5EF4-FFF2-40B4-BE49-F238E27FC236}">
                <a16:creationId xmlns:a16="http://schemas.microsoft.com/office/drawing/2014/main" id="{8A0781BE-52BF-4DF2-A054-79EB2E158C04}"/>
              </a:ext>
            </a:extLst>
          </p:cNvPr>
          <p:cNvSpPr/>
          <p:nvPr/>
        </p:nvSpPr>
        <p:spPr>
          <a:xfrm>
            <a:off x="251521" y="4730117"/>
            <a:ext cx="1800200" cy="756057"/>
          </a:xfrm>
          <a:prstGeom prst="star7">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FF0000"/>
                </a:solidFill>
                <a:effectLst>
                  <a:outerShdw blurRad="38100" dist="38100" dir="2700000" algn="tl">
                    <a:srgbClr val="000000">
                      <a:alpha val="43137"/>
                    </a:srgbClr>
                  </a:outerShdw>
                </a:effectLst>
              </a:rPr>
              <a:t>決勝</a:t>
            </a:r>
            <a:endParaRPr lang="en-US" altLang="zh-TW" dirty="0">
              <a:solidFill>
                <a:srgbClr val="FF0000"/>
              </a:solidFill>
              <a:effectLst>
                <a:outerShdw blurRad="38100" dist="38100" dir="2700000" algn="tl">
                  <a:srgbClr val="000000">
                    <a:alpha val="43137"/>
                  </a:srgbClr>
                </a:outerShdw>
              </a:effectLst>
            </a:endParaRPr>
          </a:p>
          <a:p>
            <a:pPr algn="ctr"/>
            <a:r>
              <a:rPr lang="zh-TW" altLang="en-US" dirty="0">
                <a:solidFill>
                  <a:srgbClr val="FF0000"/>
                </a:solidFill>
                <a:effectLst>
                  <a:outerShdw blurRad="38100" dist="38100" dir="2700000" algn="tl">
                    <a:srgbClr val="000000">
                      <a:alpha val="43137"/>
                    </a:srgbClr>
                  </a:outerShdw>
                </a:effectLst>
              </a:rPr>
              <a:t>關鍵</a:t>
            </a:r>
          </a:p>
        </p:txBody>
      </p:sp>
      <p:sp>
        <p:nvSpPr>
          <p:cNvPr id="16" name="矩形: 圓角 1">
            <a:extLst>
              <a:ext uri="{FF2B5EF4-FFF2-40B4-BE49-F238E27FC236}">
                <a16:creationId xmlns:a16="http://schemas.microsoft.com/office/drawing/2014/main" id="{5358CED5-44E1-44E7-93AE-F63870188C17}"/>
              </a:ext>
            </a:extLst>
          </p:cNvPr>
          <p:cNvSpPr/>
          <p:nvPr/>
        </p:nvSpPr>
        <p:spPr>
          <a:xfrm>
            <a:off x="5142043" y="4467696"/>
            <a:ext cx="3518485" cy="1615768"/>
          </a:xfrm>
          <a:prstGeom prst="roundRect">
            <a:avLst/>
          </a:prstGeom>
          <a:noFill/>
          <a:ln w="762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25567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08909" y="1063357"/>
            <a:ext cx="6571343" cy="1049235"/>
          </a:xfrm>
        </p:spPr>
        <p:txBody>
          <a:bodyPr>
            <a:normAutofit/>
          </a:bodyPr>
          <a:lstStyle/>
          <a:p>
            <a:r>
              <a:rPr lang="zh-TW" altLang="en-US" sz="5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何謂適性？</a:t>
            </a:r>
            <a:endParaRPr lang="zh-TW" altLang="en-US" sz="5400" dirty="0"/>
          </a:p>
        </p:txBody>
      </p:sp>
      <p:sp>
        <p:nvSpPr>
          <p:cNvPr id="4" name="日期版面配置區 3"/>
          <p:cNvSpPr>
            <a:spLocks noGrp="1"/>
          </p:cNvSpPr>
          <p:nvPr>
            <p:ph type="dt" sz="half" idx="10"/>
          </p:nvPr>
        </p:nvSpPr>
        <p:spPr/>
        <p:txBody>
          <a:bodyPr/>
          <a:lstStyle/>
          <a:p>
            <a:fld id="{504C6701-DC24-4025-BEB1-0F02C79DC63B}" type="datetime1">
              <a:rPr lang="en-US" altLang="zh-TW" smtClean="0"/>
              <a:pPr/>
              <a:t>2/18/2022</a:t>
            </a:fld>
            <a:endParaRPr lang="en-US" dirty="0"/>
          </a:p>
        </p:txBody>
      </p:sp>
      <p:sp>
        <p:nvSpPr>
          <p:cNvPr id="6" name="標題 1"/>
          <p:cNvSpPr txBox="1">
            <a:spLocks/>
          </p:cNvSpPr>
          <p:nvPr/>
        </p:nvSpPr>
        <p:spPr>
          <a:xfrm>
            <a:off x="608909" y="1969532"/>
            <a:ext cx="6571343" cy="114300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36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適合自己的本性</a:t>
            </a:r>
            <a:r>
              <a:rPr lang="zh-TW" altLang="en-US" sz="3600" b="1" dirty="0">
                <a:latin typeface="微軟正黑體" panose="020B0604030504040204" pitchFamily="34" charset="-120"/>
                <a:ea typeface="微軟正黑體" panose="020B0604030504040204" pitchFamily="34" charset="-120"/>
              </a:rPr>
              <a:t>、</a:t>
            </a:r>
            <a:endParaRPr lang="en-US" altLang="zh-TW" sz="3600" b="1" dirty="0">
              <a:latin typeface="微軟正黑體" panose="020B0604030504040204" pitchFamily="34" charset="-120"/>
              <a:ea typeface="微軟正黑體" panose="020B0604030504040204" pitchFamily="34" charset="-120"/>
            </a:endParaRPr>
          </a:p>
          <a:p>
            <a:pPr fontAlgn="auto">
              <a:spcAft>
                <a:spcPts val="0"/>
              </a:spcAft>
            </a:pPr>
            <a:r>
              <a:rPr lang="zh-TW" altLang="en-US" sz="36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適合自己的特性。</a:t>
            </a:r>
            <a:endParaRPr lang="zh-TW" altLang="en-US" sz="3600" dirty="0"/>
          </a:p>
        </p:txBody>
      </p:sp>
      <p:pic>
        <p:nvPicPr>
          <p:cNvPr id="3246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50" t="17708" r="12884" b="27344"/>
          <a:stretch/>
        </p:blipFill>
        <p:spPr bwMode="auto">
          <a:xfrm>
            <a:off x="611560" y="3311066"/>
            <a:ext cx="8064896" cy="328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1750" y="0"/>
            <a:ext cx="2762250" cy="1143000"/>
          </a:xfrm>
          <a:prstGeom prst="rect">
            <a:avLst/>
          </a:prstGeom>
        </p:spPr>
      </p:pic>
      <p:sp>
        <p:nvSpPr>
          <p:cNvPr id="5" name="橢圓 4"/>
          <p:cNvSpPr/>
          <p:nvPr/>
        </p:nvSpPr>
        <p:spPr>
          <a:xfrm>
            <a:off x="2987824" y="2996952"/>
            <a:ext cx="936104" cy="936104"/>
          </a:xfrm>
          <a:prstGeom prst="ellipse">
            <a:avLst/>
          </a:prstGeom>
          <a:noFill/>
          <a:ln w="793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5292080" y="2996952"/>
            <a:ext cx="1080120" cy="936104"/>
          </a:xfrm>
          <a:prstGeom prst="ellipse">
            <a:avLst/>
          </a:prstGeom>
          <a:noFill/>
          <a:ln w="79375">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D1FE3B14-78A6-413D-8685-1A45772B793C}"/>
              </a:ext>
            </a:extLst>
          </p:cNvPr>
          <p:cNvSpPr txBox="1">
            <a:spLocks/>
          </p:cNvSpPr>
          <p:nvPr/>
        </p:nvSpPr>
        <p:spPr>
          <a:xfrm>
            <a:off x="5649900" y="1321198"/>
            <a:ext cx="3297997" cy="717800"/>
          </a:xfrm>
          <a:prstGeom prst="rect">
            <a:avLst/>
          </a:prstGeom>
          <a:solidFill>
            <a:srgbClr val="FFFF99"/>
          </a:solidFill>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lnSpc>
                <a:spcPct val="110000"/>
              </a:lnSpc>
              <a:spcAft>
                <a:spcPts val="0"/>
              </a:spcAft>
            </a:pPr>
            <a:r>
              <a:rPr lang="zh-TW" altLang="en-US" sz="5400"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戰士 </a:t>
            </a:r>
            <a:r>
              <a:rPr lang="en-US" altLang="zh-TW" sz="5400"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V.S </a:t>
            </a:r>
            <a:r>
              <a:rPr lang="zh-TW" altLang="en-US" sz="5400"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法師</a:t>
            </a:r>
            <a:endParaRPr lang="zh-TW" altLang="en-US" sz="5400" b="1" dirty="0">
              <a:solidFill>
                <a:srgbClr val="333399"/>
              </a:solidFill>
            </a:endParaRPr>
          </a:p>
        </p:txBody>
      </p:sp>
      <p:sp>
        <p:nvSpPr>
          <p:cNvPr id="10" name="標題 1">
            <a:extLst>
              <a:ext uri="{FF2B5EF4-FFF2-40B4-BE49-F238E27FC236}">
                <a16:creationId xmlns:a16="http://schemas.microsoft.com/office/drawing/2014/main" id="{61F0A539-2435-484D-999B-C752A404F4DE}"/>
              </a:ext>
            </a:extLst>
          </p:cNvPr>
          <p:cNvSpPr txBox="1">
            <a:spLocks/>
          </p:cNvSpPr>
          <p:nvPr/>
        </p:nvSpPr>
        <p:spPr>
          <a:xfrm>
            <a:off x="5649900" y="2156293"/>
            <a:ext cx="3297997" cy="717800"/>
          </a:xfrm>
          <a:prstGeom prst="rect">
            <a:avLst/>
          </a:prstGeom>
          <a:solidFill>
            <a:srgbClr val="FFFF99"/>
          </a:solidFill>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lnSpc>
                <a:spcPct val="120000"/>
              </a:lnSpc>
              <a:spcAft>
                <a:spcPts val="0"/>
              </a:spcAft>
            </a:pPr>
            <a:r>
              <a:rPr lang="zh-TW" altLang="en-US" sz="54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坦克 </a:t>
            </a:r>
            <a:r>
              <a:rPr lang="en-US" altLang="zh-TW" sz="54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V.S </a:t>
            </a:r>
            <a:r>
              <a:rPr lang="zh-TW" altLang="en-US" sz="54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射手</a:t>
            </a:r>
            <a:endParaRPr lang="zh-TW" altLang="en-US" sz="5400" b="1" dirty="0">
              <a:solidFill>
                <a:srgbClr val="CC00FF"/>
              </a:solidFill>
            </a:endParaRPr>
          </a:p>
        </p:txBody>
      </p:sp>
      <p:sp>
        <p:nvSpPr>
          <p:cNvPr id="11" name="標題 1">
            <a:extLst>
              <a:ext uri="{FF2B5EF4-FFF2-40B4-BE49-F238E27FC236}">
                <a16:creationId xmlns:a16="http://schemas.microsoft.com/office/drawing/2014/main" id="{70042E1E-09E4-4F1A-A4AC-4B0900018C5B}"/>
              </a:ext>
            </a:extLst>
          </p:cNvPr>
          <p:cNvSpPr txBox="1">
            <a:spLocks/>
          </p:cNvSpPr>
          <p:nvPr/>
        </p:nvSpPr>
        <p:spPr>
          <a:xfrm>
            <a:off x="233608" y="226499"/>
            <a:ext cx="6571343" cy="104923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5400" b="1" dirty="0">
                <a:ln w="1905"/>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以遊戲設計為例</a:t>
            </a:r>
            <a:r>
              <a:rPr lang="zh-TW" altLang="en-US" sz="5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a:t>
            </a:r>
            <a:endParaRPr lang="zh-TW" altLang="en-US" sz="5400" dirty="0"/>
          </a:p>
        </p:txBody>
      </p:sp>
    </p:spTree>
    <p:extLst>
      <p:ext uri="{BB962C8B-B14F-4D97-AF65-F5344CB8AC3E}">
        <p14:creationId xmlns:p14="http://schemas.microsoft.com/office/powerpoint/2010/main" val="1708220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1988841"/>
            <a:ext cx="8604250" cy="4869160"/>
          </a:xfrm>
          <a:solidFill>
            <a:srgbClr val="FFFF99"/>
          </a:solidFill>
        </p:spPr>
        <p:txBody>
          <a:bodyPr rtlCol="0">
            <a:normAutofit/>
          </a:bodyPr>
          <a:lstStyle/>
          <a:p>
            <a:pPr marL="0" indent="0" eaLnBrk="1" fontAlgn="auto" hangingPunct="1">
              <a:lnSpc>
                <a:spcPct val="100000"/>
              </a:lnSpc>
              <a:spcBef>
                <a:spcPts val="0"/>
              </a:spcBef>
              <a:spcAft>
                <a:spcPts val="0"/>
              </a:spcAft>
              <a:buNone/>
              <a:defRPr/>
            </a:pPr>
            <a:endParaRPr lang="en-US" altLang="zh-TW" sz="1200" b="1" dirty="0">
              <a:latin typeface="微軟正黑體" panose="020B0604030504040204" pitchFamily="34" charset="-120"/>
              <a:ea typeface="微軟正黑體" panose="020B0604030504040204" pitchFamily="34" charset="-120"/>
            </a:endParaRPr>
          </a:p>
          <a:p>
            <a:pPr eaLnBrk="1" fontAlgn="auto" hangingPunct="1">
              <a:lnSpc>
                <a:spcPts val="5500"/>
              </a:lnSpc>
              <a:spcBef>
                <a:spcPts val="0"/>
              </a:spcBef>
              <a:spcAft>
                <a:spcPts val="0"/>
              </a:spcAft>
              <a:defRPr/>
            </a:pPr>
            <a:r>
              <a:rPr lang="zh-TW" altLang="en-US" sz="3600" b="1" dirty="0">
                <a:latin typeface="微軟正黑體" panose="020B0604030504040204" pitchFamily="34" charset="-120"/>
                <a:ea typeface="微軟正黑體" panose="020B0604030504040204" pitchFamily="34" charset="-120"/>
              </a:rPr>
              <a:t>報名人數</a:t>
            </a:r>
            <a:r>
              <a:rPr lang="zh-TW" altLang="en-US"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招生人數，則進行</a:t>
            </a:r>
            <a:r>
              <a:rPr lang="zh-TW" altLang="en-US" sz="3600" b="1" u="sng" dirty="0">
                <a:solidFill>
                  <a:srgbClr val="CC00FF"/>
                </a:solidFill>
                <a:latin typeface="微軟正黑體" panose="020B0604030504040204" pitchFamily="34" charset="-120"/>
                <a:ea typeface="微軟正黑體" panose="020B0604030504040204" pitchFamily="34" charset="-120"/>
              </a:rPr>
              <a:t>超額比序</a:t>
            </a:r>
          </a:p>
          <a:p>
            <a:pPr eaLnBrk="1" fontAlgn="auto" hangingPunct="1">
              <a:lnSpc>
                <a:spcPts val="5500"/>
              </a:lnSpc>
              <a:spcBef>
                <a:spcPts val="0"/>
              </a:spcBef>
              <a:spcAft>
                <a:spcPts val="0"/>
              </a:spcAft>
              <a:buNone/>
              <a:defRPr/>
            </a:pPr>
            <a:endParaRPr lang="zh-TW" altLang="en-US" sz="3600" b="1" dirty="0">
              <a:solidFill>
                <a:srgbClr val="0000FF"/>
              </a:solidFill>
              <a:effectLst>
                <a:outerShdw blurRad="38100" dist="38100" dir="2700000" algn="tl">
                  <a:srgbClr val="000000">
                    <a:alpha val="43137"/>
                  </a:srgbClr>
                </a:outerShdw>
              </a:effectLst>
            </a:endParaRPr>
          </a:p>
          <a:p>
            <a:pPr eaLnBrk="1" fontAlgn="auto" hangingPunct="1">
              <a:lnSpc>
                <a:spcPts val="5500"/>
              </a:lnSpc>
              <a:spcBef>
                <a:spcPts val="0"/>
              </a:spcBef>
              <a:spcAft>
                <a:spcPts val="0"/>
              </a:spcAft>
              <a:defRPr/>
            </a:pPr>
            <a:endParaRPr lang="zh-TW" altLang="en-US" sz="3600" b="1" dirty="0"/>
          </a:p>
        </p:txBody>
      </p:sp>
      <p:sp>
        <p:nvSpPr>
          <p:cNvPr id="4" name="矩形 3"/>
          <p:cNvSpPr/>
          <p:nvPr/>
        </p:nvSpPr>
        <p:spPr>
          <a:xfrm>
            <a:off x="1403648" y="778946"/>
            <a:ext cx="3570208" cy="1107996"/>
          </a:xfrm>
          <a:prstGeom prst="rect">
            <a:avLst/>
          </a:prstGeom>
        </p:spPr>
        <p:txBody>
          <a:bodyPr wrap="none">
            <a:spAutoFit/>
          </a:bodyPr>
          <a:lstStyle/>
          <a:p>
            <a:r>
              <a:rPr lang="zh-TW" altLang="en-US" sz="6600" dirty="0">
                <a:solidFill>
                  <a:srgbClr val="CC00FF"/>
                </a:solidFill>
                <a:latin typeface="微軟正黑體" panose="020B0604030504040204" pitchFamily="34" charset="-120"/>
                <a:ea typeface="微軟正黑體" panose="020B0604030504040204" pitchFamily="34" charset="-120"/>
              </a:rPr>
              <a:t>超額比序</a:t>
            </a:r>
            <a:endParaRPr lang="zh-TW" altLang="en-US" sz="6600" dirty="0"/>
          </a:p>
        </p:txBody>
      </p:sp>
      <p:pic>
        <p:nvPicPr>
          <p:cNvPr id="6" name="圖片 5">
            <a:extLst>
              <a:ext uri="{FF2B5EF4-FFF2-40B4-BE49-F238E27FC236}">
                <a16:creationId xmlns:a16="http://schemas.microsoft.com/office/drawing/2014/main" id="{2E133B00-6FCB-4D55-AB10-F86F997560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255"/>
          <a:stretch/>
        </p:blipFill>
        <p:spPr>
          <a:xfrm>
            <a:off x="611560" y="3362998"/>
            <a:ext cx="3313340" cy="1983565"/>
          </a:xfrm>
          <a:prstGeom prst="rect">
            <a:avLst/>
          </a:prstGeom>
        </p:spPr>
      </p:pic>
      <p:pic>
        <p:nvPicPr>
          <p:cNvPr id="8" name="圖片 7">
            <a:extLst>
              <a:ext uri="{FF2B5EF4-FFF2-40B4-BE49-F238E27FC236}">
                <a16:creationId xmlns:a16="http://schemas.microsoft.com/office/drawing/2014/main" id="{F4B44A02-DE01-43D0-9822-BE4A4B7A3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4261180"/>
            <a:ext cx="4420878" cy="2552195"/>
          </a:xfrm>
          <a:prstGeom prst="rect">
            <a:avLst/>
          </a:prstGeom>
        </p:spPr>
      </p:pic>
      <p:sp>
        <p:nvSpPr>
          <p:cNvPr id="9" name="矩形 8">
            <a:extLst>
              <a:ext uri="{FF2B5EF4-FFF2-40B4-BE49-F238E27FC236}">
                <a16:creationId xmlns:a16="http://schemas.microsoft.com/office/drawing/2014/main" id="{71351F37-501B-4E71-954B-AE63686BF390}"/>
              </a:ext>
            </a:extLst>
          </p:cNvPr>
          <p:cNvSpPr/>
          <p:nvPr/>
        </p:nvSpPr>
        <p:spPr>
          <a:xfrm>
            <a:off x="2631814" y="2924944"/>
            <a:ext cx="3313340" cy="1107996"/>
          </a:xfrm>
          <a:prstGeom prst="rect">
            <a:avLst/>
          </a:prstGeom>
        </p:spPr>
        <p:txBody>
          <a:bodyPr wrap="square">
            <a:spAutoFit/>
          </a:bodyPr>
          <a:lstStyle/>
          <a:p>
            <a:r>
              <a:rPr lang="zh-TW" altLang="en-US" sz="2000" dirty="0">
                <a:solidFill>
                  <a:srgbClr val="CC00FF"/>
                </a:solidFill>
                <a:latin typeface="微軟正黑體" pitchFamily="34" charset="-120"/>
                <a:ea typeface="微軟正黑體" pitchFamily="34" charset="-120"/>
              </a:rPr>
              <a:t>我</a:t>
            </a:r>
            <a:r>
              <a:rPr lang="zh-TW" altLang="en-US" sz="3200" dirty="0">
                <a:solidFill>
                  <a:srgbClr val="CC00FF"/>
                </a:solidFill>
                <a:latin typeface="微軟正黑體" pitchFamily="34" charset="-120"/>
                <a:ea typeface="微軟正黑體" pitchFamily="34" charset="-120"/>
              </a:rPr>
              <a:t>要</a:t>
            </a:r>
            <a:r>
              <a:rPr lang="en-US" altLang="zh-TW" sz="4800" dirty="0">
                <a:solidFill>
                  <a:srgbClr val="FF0000"/>
                </a:solidFill>
                <a:latin typeface="微軟正黑體" pitchFamily="34" charset="-120"/>
                <a:ea typeface="微軟正黑體" pitchFamily="34" charset="-120"/>
              </a:rPr>
              <a:t>7</a:t>
            </a:r>
            <a:r>
              <a:rPr lang="zh-TW" altLang="en-US" sz="6600" dirty="0">
                <a:solidFill>
                  <a:srgbClr val="CC00FF"/>
                </a:solidFill>
                <a:latin typeface="微軟正黑體" pitchFamily="34" charset="-120"/>
                <a:ea typeface="微軟正黑體" pitchFamily="34" charset="-120"/>
              </a:rPr>
              <a:t>個</a:t>
            </a:r>
            <a:r>
              <a:rPr lang="en-US" altLang="zh-TW" sz="6600" dirty="0">
                <a:solidFill>
                  <a:srgbClr val="CC00FF"/>
                </a:solidFill>
                <a:latin typeface="微軟正黑體" pitchFamily="34" charset="-120"/>
                <a:ea typeface="微軟正黑體" pitchFamily="34" charset="-120"/>
              </a:rPr>
              <a:t>…</a:t>
            </a:r>
            <a:endParaRPr lang="zh-TW" altLang="en-US" sz="6600" dirty="0">
              <a:solidFill>
                <a:srgbClr val="CC00FF"/>
              </a:solidFill>
            </a:endParaRPr>
          </a:p>
        </p:txBody>
      </p:sp>
      <p:sp>
        <p:nvSpPr>
          <p:cNvPr id="10" name="標題 1">
            <a:extLst>
              <a:ext uri="{FF2B5EF4-FFF2-40B4-BE49-F238E27FC236}">
                <a16:creationId xmlns:a16="http://schemas.microsoft.com/office/drawing/2014/main" id="{20D90779-4902-4532-92DB-EF85414AD181}"/>
              </a:ext>
            </a:extLst>
          </p:cNvPr>
          <p:cNvSpPr txBox="1">
            <a:spLocks/>
          </p:cNvSpPr>
          <p:nvPr/>
        </p:nvSpPr>
        <p:spPr>
          <a:xfrm>
            <a:off x="7164288" y="3858911"/>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79</a:t>
            </a:r>
            <a:endParaRPr lang="zh-TW" altLang="en-US" b="1" dirty="0">
              <a:solidFill>
                <a:srgbClr val="333399"/>
              </a:solidFill>
            </a:endParaRPr>
          </a:p>
        </p:txBody>
      </p:sp>
      <p:sp>
        <p:nvSpPr>
          <p:cNvPr id="11" name="標題 1">
            <a:extLst>
              <a:ext uri="{FF2B5EF4-FFF2-40B4-BE49-F238E27FC236}">
                <a16:creationId xmlns:a16="http://schemas.microsoft.com/office/drawing/2014/main" id="{0FDC7910-E722-4EF8-9651-F4F5B9A43871}"/>
              </a:ext>
            </a:extLst>
          </p:cNvPr>
          <p:cNvSpPr txBox="1">
            <a:spLocks/>
          </p:cNvSpPr>
          <p:nvPr/>
        </p:nvSpPr>
        <p:spPr>
          <a:xfrm>
            <a:off x="8173372" y="3842292"/>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70</a:t>
            </a:r>
            <a:endParaRPr lang="zh-TW" altLang="en-US" b="1" dirty="0">
              <a:solidFill>
                <a:srgbClr val="333399"/>
              </a:solidFill>
            </a:endParaRPr>
          </a:p>
        </p:txBody>
      </p:sp>
      <p:sp>
        <p:nvSpPr>
          <p:cNvPr id="12" name="標題 1">
            <a:extLst>
              <a:ext uri="{FF2B5EF4-FFF2-40B4-BE49-F238E27FC236}">
                <a16:creationId xmlns:a16="http://schemas.microsoft.com/office/drawing/2014/main" id="{4F401E58-A835-48CD-803F-78EA84FC674F}"/>
              </a:ext>
            </a:extLst>
          </p:cNvPr>
          <p:cNvSpPr txBox="1">
            <a:spLocks/>
          </p:cNvSpPr>
          <p:nvPr/>
        </p:nvSpPr>
        <p:spPr>
          <a:xfrm>
            <a:off x="5329172" y="3861956"/>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69</a:t>
            </a:r>
            <a:endParaRPr lang="zh-TW" altLang="en-US" b="1" dirty="0">
              <a:solidFill>
                <a:srgbClr val="333399"/>
              </a:solidFill>
            </a:endParaRPr>
          </a:p>
        </p:txBody>
      </p:sp>
      <p:sp>
        <p:nvSpPr>
          <p:cNvPr id="13" name="標題 1">
            <a:extLst>
              <a:ext uri="{FF2B5EF4-FFF2-40B4-BE49-F238E27FC236}">
                <a16:creationId xmlns:a16="http://schemas.microsoft.com/office/drawing/2014/main" id="{FDC33548-37EF-4305-8524-B6C53FB4C571}"/>
              </a:ext>
            </a:extLst>
          </p:cNvPr>
          <p:cNvSpPr txBox="1">
            <a:spLocks/>
          </p:cNvSpPr>
          <p:nvPr/>
        </p:nvSpPr>
        <p:spPr>
          <a:xfrm>
            <a:off x="4973856" y="5221838"/>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72</a:t>
            </a:r>
            <a:endParaRPr lang="zh-TW" altLang="en-US" b="1" dirty="0">
              <a:solidFill>
                <a:srgbClr val="333399"/>
              </a:solidFill>
            </a:endParaRPr>
          </a:p>
        </p:txBody>
      </p:sp>
      <p:sp>
        <p:nvSpPr>
          <p:cNvPr id="14" name="標題 1">
            <a:extLst>
              <a:ext uri="{FF2B5EF4-FFF2-40B4-BE49-F238E27FC236}">
                <a16:creationId xmlns:a16="http://schemas.microsoft.com/office/drawing/2014/main" id="{2AFEBCA7-CEA2-43A2-8466-D2153FB2802F}"/>
              </a:ext>
            </a:extLst>
          </p:cNvPr>
          <p:cNvSpPr txBox="1">
            <a:spLocks/>
          </p:cNvSpPr>
          <p:nvPr/>
        </p:nvSpPr>
        <p:spPr>
          <a:xfrm>
            <a:off x="7668344" y="5301208"/>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75</a:t>
            </a:r>
            <a:endParaRPr lang="zh-TW" altLang="en-US" b="1" dirty="0">
              <a:solidFill>
                <a:srgbClr val="333399"/>
              </a:solidFill>
            </a:endParaRPr>
          </a:p>
        </p:txBody>
      </p:sp>
      <p:sp>
        <p:nvSpPr>
          <p:cNvPr id="15" name="標題 1">
            <a:extLst>
              <a:ext uri="{FF2B5EF4-FFF2-40B4-BE49-F238E27FC236}">
                <a16:creationId xmlns:a16="http://schemas.microsoft.com/office/drawing/2014/main" id="{4E3C36FD-D2D0-4871-BFA5-C9E444563F7F}"/>
              </a:ext>
            </a:extLst>
          </p:cNvPr>
          <p:cNvSpPr txBox="1">
            <a:spLocks/>
          </p:cNvSpPr>
          <p:nvPr/>
        </p:nvSpPr>
        <p:spPr>
          <a:xfrm>
            <a:off x="6810896" y="5261880"/>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69</a:t>
            </a:r>
            <a:endParaRPr lang="zh-TW" altLang="en-US" b="1" dirty="0">
              <a:solidFill>
                <a:srgbClr val="333399"/>
              </a:solidFill>
            </a:endParaRPr>
          </a:p>
        </p:txBody>
      </p:sp>
      <p:sp>
        <p:nvSpPr>
          <p:cNvPr id="16" name="標題 1">
            <a:extLst>
              <a:ext uri="{FF2B5EF4-FFF2-40B4-BE49-F238E27FC236}">
                <a16:creationId xmlns:a16="http://schemas.microsoft.com/office/drawing/2014/main" id="{11D5BED5-BB6F-433F-BF35-EDD3AC0938C9}"/>
              </a:ext>
            </a:extLst>
          </p:cNvPr>
          <p:cNvSpPr txBox="1">
            <a:spLocks/>
          </p:cNvSpPr>
          <p:nvPr/>
        </p:nvSpPr>
        <p:spPr>
          <a:xfrm>
            <a:off x="5805968" y="5298738"/>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65</a:t>
            </a:r>
            <a:endParaRPr lang="zh-TW" altLang="en-US" b="1" dirty="0">
              <a:solidFill>
                <a:srgbClr val="333399"/>
              </a:solidFill>
            </a:endParaRPr>
          </a:p>
        </p:txBody>
      </p:sp>
      <p:sp>
        <p:nvSpPr>
          <p:cNvPr id="17" name="標題 1">
            <a:extLst>
              <a:ext uri="{FF2B5EF4-FFF2-40B4-BE49-F238E27FC236}">
                <a16:creationId xmlns:a16="http://schemas.microsoft.com/office/drawing/2014/main" id="{BEC57C4B-EADD-4651-B4D8-31DE9D8E0E88}"/>
              </a:ext>
            </a:extLst>
          </p:cNvPr>
          <p:cNvSpPr txBox="1">
            <a:spLocks/>
          </p:cNvSpPr>
          <p:nvPr/>
        </p:nvSpPr>
        <p:spPr>
          <a:xfrm>
            <a:off x="6228184" y="3878242"/>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50</a:t>
            </a:r>
            <a:endParaRPr lang="zh-TW" altLang="en-US" b="1" dirty="0">
              <a:solidFill>
                <a:srgbClr val="FF0000"/>
              </a:solidFill>
            </a:endParaRPr>
          </a:p>
        </p:txBody>
      </p:sp>
    </p:spTree>
    <p:extLst>
      <p:ext uri="{BB962C8B-B14F-4D97-AF65-F5344CB8AC3E}">
        <p14:creationId xmlns:p14="http://schemas.microsoft.com/office/powerpoint/2010/main" val="419111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1916832"/>
            <a:ext cx="8604250" cy="4869160"/>
          </a:xfrm>
          <a:solidFill>
            <a:srgbClr val="FFFF99"/>
          </a:solidFill>
        </p:spPr>
        <p:txBody>
          <a:bodyPr rtlCol="0">
            <a:normAutofit/>
          </a:bodyPr>
          <a:lstStyle/>
          <a:p>
            <a:pPr marL="0" indent="0" eaLnBrk="1" fontAlgn="auto" hangingPunct="1">
              <a:lnSpc>
                <a:spcPct val="100000"/>
              </a:lnSpc>
              <a:spcBef>
                <a:spcPts val="0"/>
              </a:spcBef>
              <a:spcAft>
                <a:spcPts val="0"/>
              </a:spcAft>
              <a:buNone/>
              <a:defRPr/>
            </a:pPr>
            <a:endParaRPr lang="en-US" altLang="zh-TW" sz="1200" b="1" dirty="0">
              <a:latin typeface="微軟正黑體" panose="020B0604030504040204" pitchFamily="34" charset="-120"/>
              <a:ea typeface="微軟正黑體" panose="020B0604030504040204" pitchFamily="34" charset="-120"/>
            </a:endParaRPr>
          </a:p>
          <a:p>
            <a:pPr eaLnBrk="1" fontAlgn="auto" hangingPunct="1">
              <a:lnSpc>
                <a:spcPts val="5500"/>
              </a:lnSpc>
              <a:spcBef>
                <a:spcPts val="0"/>
              </a:spcBef>
              <a:spcAft>
                <a:spcPts val="0"/>
              </a:spcAft>
              <a:defRPr/>
            </a:pPr>
            <a:r>
              <a:rPr lang="zh-TW" altLang="en-US" sz="3600" b="1" dirty="0">
                <a:latin typeface="微軟正黑體" panose="020B0604030504040204" pitchFamily="34" charset="-120"/>
                <a:ea typeface="微軟正黑體" panose="020B0604030504040204" pitchFamily="34" charset="-120"/>
              </a:rPr>
              <a:t>報名人數</a:t>
            </a:r>
            <a:r>
              <a:rPr lang="zh-TW" altLang="en-US"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招生人數，則進行</a:t>
            </a:r>
            <a:r>
              <a:rPr lang="zh-TW" altLang="en-US" sz="3600" b="1" u="sng" dirty="0">
                <a:solidFill>
                  <a:srgbClr val="CC00FF"/>
                </a:solidFill>
                <a:latin typeface="微軟正黑體" panose="020B0604030504040204" pitchFamily="34" charset="-120"/>
                <a:ea typeface="微軟正黑體" panose="020B0604030504040204" pitchFamily="34" charset="-120"/>
              </a:rPr>
              <a:t>超額比序</a:t>
            </a:r>
          </a:p>
          <a:p>
            <a:pPr eaLnBrk="1" fontAlgn="auto" hangingPunct="1">
              <a:lnSpc>
                <a:spcPts val="5500"/>
              </a:lnSpc>
              <a:spcBef>
                <a:spcPts val="0"/>
              </a:spcBef>
              <a:spcAft>
                <a:spcPts val="0"/>
              </a:spcAft>
              <a:buNone/>
              <a:defRPr/>
            </a:pPr>
            <a:endParaRPr lang="zh-TW" altLang="en-US" sz="3600" b="1" dirty="0">
              <a:solidFill>
                <a:srgbClr val="0000FF"/>
              </a:solidFill>
              <a:effectLst>
                <a:outerShdw blurRad="38100" dist="38100" dir="2700000" algn="tl">
                  <a:srgbClr val="000000">
                    <a:alpha val="43137"/>
                  </a:srgbClr>
                </a:outerShdw>
              </a:effectLst>
            </a:endParaRPr>
          </a:p>
          <a:p>
            <a:pPr eaLnBrk="1" fontAlgn="auto" hangingPunct="1">
              <a:lnSpc>
                <a:spcPts val="5500"/>
              </a:lnSpc>
              <a:spcBef>
                <a:spcPts val="0"/>
              </a:spcBef>
              <a:spcAft>
                <a:spcPts val="0"/>
              </a:spcAft>
              <a:defRPr/>
            </a:pPr>
            <a:endParaRPr lang="zh-TW" altLang="en-US" sz="3600" b="1" dirty="0"/>
          </a:p>
        </p:txBody>
      </p:sp>
      <p:sp>
        <p:nvSpPr>
          <p:cNvPr id="4" name="矩形 3"/>
          <p:cNvSpPr/>
          <p:nvPr/>
        </p:nvSpPr>
        <p:spPr>
          <a:xfrm>
            <a:off x="1403648" y="778946"/>
            <a:ext cx="3570208" cy="1107996"/>
          </a:xfrm>
          <a:prstGeom prst="rect">
            <a:avLst/>
          </a:prstGeom>
        </p:spPr>
        <p:txBody>
          <a:bodyPr wrap="none">
            <a:spAutoFit/>
          </a:bodyPr>
          <a:lstStyle/>
          <a:p>
            <a:r>
              <a:rPr lang="zh-TW" altLang="en-US" sz="6600" dirty="0">
                <a:solidFill>
                  <a:srgbClr val="CC00FF"/>
                </a:solidFill>
                <a:latin typeface="微軟正黑體" panose="020B0604030504040204" pitchFamily="34" charset="-120"/>
                <a:ea typeface="微軟正黑體" panose="020B0604030504040204" pitchFamily="34" charset="-120"/>
              </a:rPr>
              <a:t>超額比序</a:t>
            </a:r>
            <a:endParaRPr lang="zh-TW" altLang="en-US" sz="6600" dirty="0"/>
          </a:p>
        </p:txBody>
      </p:sp>
      <p:pic>
        <p:nvPicPr>
          <p:cNvPr id="6" name="圖片 5">
            <a:extLst>
              <a:ext uri="{FF2B5EF4-FFF2-40B4-BE49-F238E27FC236}">
                <a16:creationId xmlns:a16="http://schemas.microsoft.com/office/drawing/2014/main" id="{2E133B00-6FCB-4D55-AB10-F86F997560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255"/>
          <a:stretch/>
        </p:blipFill>
        <p:spPr>
          <a:xfrm>
            <a:off x="539552" y="2987493"/>
            <a:ext cx="3313340" cy="1983565"/>
          </a:xfrm>
          <a:prstGeom prst="rect">
            <a:avLst/>
          </a:prstGeom>
        </p:spPr>
      </p:pic>
      <p:pic>
        <p:nvPicPr>
          <p:cNvPr id="8" name="圖片 7">
            <a:extLst>
              <a:ext uri="{FF2B5EF4-FFF2-40B4-BE49-F238E27FC236}">
                <a16:creationId xmlns:a16="http://schemas.microsoft.com/office/drawing/2014/main" id="{F4B44A02-DE01-43D0-9822-BE4A4B7A3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4261180"/>
            <a:ext cx="4420878" cy="2552195"/>
          </a:xfrm>
          <a:prstGeom prst="rect">
            <a:avLst/>
          </a:prstGeom>
        </p:spPr>
      </p:pic>
      <p:sp>
        <p:nvSpPr>
          <p:cNvPr id="9" name="矩形 8">
            <a:extLst>
              <a:ext uri="{FF2B5EF4-FFF2-40B4-BE49-F238E27FC236}">
                <a16:creationId xmlns:a16="http://schemas.microsoft.com/office/drawing/2014/main" id="{71351F37-501B-4E71-954B-AE63686BF390}"/>
              </a:ext>
            </a:extLst>
          </p:cNvPr>
          <p:cNvSpPr/>
          <p:nvPr/>
        </p:nvSpPr>
        <p:spPr>
          <a:xfrm>
            <a:off x="2627784" y="2734296"/>
            <a:ext cx="3313340" cy="1107996"/>
          </a:xfrm>
          <a:prstGeom prst="rect">
            <a:avLst/>
          </a:prstGeom>
        </p:spPr>
        <p:txBody>
          <a:bodyPr wrap="square">
            <a:spAutoFit/>
          </a:bodyPr>
          <a:lstStyle/>
          <a:p>
            <a:r>
              <a:rPr lang="zh-TW" altLang="en-US" sz="2000" dirty="0">
                <a:solidFill>
                  <a:srgbClr val="CC00FF"/>
                </a:solidFill>
                <a:latin typeface="微軟正黑體" pitchFamily="34" charset="-120"/>
                <a:ea typeface="微軟正黑體" pitchFamily="34" charset="-120"/>
              </a:rPr>
              <a:t>我</a:t>
            </a:r>
            <a:r>
              <a:rPr lang="zh-TW" altLang="en-US" sz="3200" dirty="0">
                <a:solidFill>
                  <a:srgbClr val="CC00FF"/>
                </a:solidFill>
                <a:latin typeface="微軟正黑體" pitchFamily="34" charset="-120"/>
                <a:ea typeface="微軟正黑體" pitchFamily="34" charset="-120"/>
              </a:rPr>
              <a:t>要</a:t>
            </a:r>
            <a:r>
              <a:rPr lang="en-US" altLang="zh-TW" sz="4800" dirty="0">
                <a:solidFill>
                  <a:srgbClr val="FF0000"/>
                </a:solidFill>
                <a:latin typeface="微軟正黑體" pitchFamily="34" charset="-120"/>
                <a:ea typeface="微軟正黑體" pitchFamily="34" charset="-120"/>
              </a:rPr>
              <a:t>7</a:t>
            </a:r>
            <a:r>
              <a:rPr lang="zh-TW" altLang="en-US" sz="6600" dirty="0">
                <a:solidFill>
                  <a:srgbClr val="CC00FF"/>
                </a:solidFill>
                <a:latin typeface="微軟正黑體" pitchFamily="34" charset="-120"/>
                <a:ea typeface="微軟正黑體" pitchFamily="34" charset="-120"/>
              </a:rPr>
              <a:t>個</a:t>
            </a:r>
            <a:r>
              <a:rPr lang="en-US" altLang="zh-TW" sz="6600" dirty="0">
                <a:solidFill>
                  <a:srgbClr val="CC00FF"/>
                </a:solidFill>
                <a:latin typeface="微軟正黑體" pitchFamily="34" charset="-120"/>
                <a:ea typeface="微軟正黑體" pitchFamily="34" charset="-120"/>
              </a:rPr>
              <a:t>…</a:t>
            </a:r>
            <a:endParaRPr lang="zh-TW" altLang="en-US" sz="6600" dirty="0">
              <a:solidFill>
                <a:srgbClr val="CC00FF"/>
              </a:solidFill>
            </a:endParaRPr>
          </a:p>
        </p:txBody>
      </p:sp>
      <p:sp>
        <p:nvSpPr>
          <p:cNvPr id="10" name="標題 1">
            <a:extLst>
              <a:ext uri="{FF2B5EF4-FFF2-40B4-BE49-F238E27FC236}">
                <a16:creationId xmlns:a16="http://schemas.microsoft.com/office/drawing/2014/main" id="{20D90779-4902-4532-92DB-EF85414AD181}"/>
              </a:ext>
            </a:extLst>
          </p:cNvPr>
          <p:cNvSpPr txBox="1">
            <a:spLocks/>
          </p:cNvSpPr>
          <p:nvPr/>
        </p:nvSpPr>
        <p:spPr>
          <a:xfrm>
            <a:off x="7164288" y="3858911"/>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79</a:t>
            </a:r>
            <a:endParaRPr lang="zh-TW" altLang="en-US" b="1" dirty="0">
              <a:solidFill>
                <a:srgbClr val="333399"/>
              </a:solidFill>
            </a:endParaRPr>
          </a:p>
        </p:txBody>
      </p:sp>
      <p:sp>
        <p:nvSpPr>
          <p:cNvPr id="11" name="標題 1">
            <a:extLst>
              <a:ext uri="{FF2B5EF4-FFF2-40B4-BE49-F238E27FC236}">
                <a16:creationId xmlns:a16="http://schemas.microsoft.com/office/drawing/2014/main" id="{0FDC7910-E722-4EF8-9651-F4F5B9A43871}"/>
              </a:ext>
            </a:extLst>
          </p:cNvPr>
          <p:cNvSpPr txBox="1">
            <a:spLocks/>
          </p:cNvSpPr>
          <p:nvPr/>
        </p:nvSpPr>
        <p:spPr>
          <a:xfrm>
            <a:off x="8173372" y="3842292"/>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70</a:t>
            </a:r>
            <a:endParaRPr lang="zh-TW" altLang="en-US" b="1" dirty="0">
              <a:solidFill>
                <a:srgbClr val="333399"/>
              </a:solidFill>
            </a:endParaRPr>
          </a:p>
        </p:txBody>
      </p:sp>
      <p:sp>
        <p:nvSpPr>
          <p:cNvPr id="13" name="標題 1">
            <a:extLst>
              <a:ext uri="{FF2B5EF4-FFF2-40B4-BE49-F238E27FC236}">
                <a16:creationId xmlns:a16="http://schemas.microsoft.com/office/drawing/2014/main" id="{FDC33548-37EF-4305-8524-B6C53FB4C571}"/>
              </a:ext>
            </a:extLst>
          </p:cNvPr>
          <p:cNvSpPr txBox="1">
            <a:spLocks/>
          </p:cNvSpPr>
          <p:nvPr/>
        </p:nvSpPr>
        <p:spPr>
          <a:xfrm>
            <a:off x="4973856" y="5221838"/>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72</a:t>
            </a:r>
            <a:endParaRPr lang="zh-TW" altLang="en-US" b="1" dirty="0">
              <a:solidFill>
                <a:srgbClr val="333399"/>
              </a:solidFill>
            </a:endParaRPr>
          </a:p>
        </p:txBody>
      </p:sp>
      <p:sp>
        <p:nvSpPr>
          <p:cNvPr id="14" name="標題 1">
            <a:extLst>
              <a:ext uri="{FF2B5EF4-FFF2-40B4-BE49-F238E27FC236}">
                <a16:creationId xmlns:a16="http://schemas.microsoft.com/office/drawing/2014/main" id="{2AFEBCA7-CEA2-43A2-8466-D2153FB2802F}"/>
              </a:ext>
            </a:extLst>
          </p:cNvPr>
          <p:cNvSpPr txBox="1">
            <a:spLocks/>
          </p:cNvSpPr>
          <p:nvPr/>
        </p:nvSpPr>
        <p:spPr>
          <a:xfrm>
            <a:off x="7668344" y="5301208"/>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75</a:t>
            </a:r>
            <a:endParaRPr lang="zh-TW" altLang="en-US" b="1" dirty="0">
              <a:solidFill>
                <a:srgbClr val="333399"/>
              </a:solidFill>
            </a:endParaRPr>
          </a:p>
        </p:txBody>
      </p:sp>
      <p:sp>
        <p:nvSpPr>
          <p:cNvPr id="15" name="標題 1">
            <a:extLst>
              <a:ext uri="{FF2B5EF4-FFF2-40B4-BE49-F238E27FC236}">
                <a16:creationId xmlns:a16="http://schemas.microsoft.com/office/drawing/2014/main" id="{4E3C36FD-D2D0-4871-BFA5-C9E444563F7F}"/>
              </a:ext>
            </a:extLst>
          </p:cNvPr>
          <p:cNvSpPr txBox="1">
            <a:spLocks/>
          </p:cNvSpPr>
          <p:nvPr/>
        </p:nvSpPr>
        <p:spPr>
          <a:xfrm>
            <a:off x="6810896" y="5261880"/>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69</a:t>
            </a:r>
            <a:endParaRPr lang="zh-TW" altLang="en-US" b="1" dirty="0">
              <a:solidFill>
                <a:srgbClr val="333399"/>
              </a:solidFill>
            </a:endParaRPr>
          </a:p>
        </p:txBody>
      </p:sp>
      <p:sp>
        <p:nvSpPr>
          <p:cNvPr id="16" name="標題 1">
            <a:extLst>
              <a:ext uri="{FF2B5EF4-FFF2-40B4-BE49-F238E27FC236}">
                <a16:creationId xmlns:a16="http://schemas.microsoft.com/office/drawing/2014/main" id="{11D5BED5-BB6F-433F-BF35-EDD3AC0938C9}"/>
              </a:ext>
            </a:extLst>
          </p:cNvPr>
          <p:cNvSpPr txBox="1">
            <a:spLocks/>
          </p:cNvSpPr>
          <p:nvPr/>
        </p:nvSpPr>
        <p:spPr>
          <a:xfrm>
            <a:off x="5805968" y="5298738"/>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65</a:t>
            </a:r>
            <a:endParaRPr lang="zh-TW" altLang="en-US" b="1" dirty="0">
              <a:solidFill>
                <a:srgbClr val="333399"/>
              </a:solidFill>
            </a:endParaRPr>
          </a:p>
        </p:txBody>
      </p:sp>
      <p:sp>
        <p:nvSpPr>
          <p:cNvPr id="17" name="標題 1">
            <a:extLst>
              <a:ext uri="{FF2B5EF4-FFF2-40B4-BE49-F238E27FC236}">
                <a16:creationId xmlns:a16="http://schemas.microsoft.com/office/drawing/2014/main" id="{BEC57C4B-EADD-4651-B4D8-31DE9D8E0E88}"/>
              </a:ext>
            </a:extLst>
          </p:cNvPr>
          <p:cNvSpPr txBox="1">
            <a:spLocks/>
          </p:cNvSpPr>
          <p:nvPr/>
        </p:nvSpPr>
        <p:spPr>
          <a:xfrm>
            <a:off x="6278339" y="3880712"/>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50</a:t>
            </a:r>
            <a:endParaRPr lang="zh-TW" altLang="en-US" b="1" dirty="0">
              <a:solidFill>
                <a:srgbClr val="FF0000"/>
              </a:solidFill>
            </a:endParaRPr>
          </a:p>
        </p:txBody>
      </p:sp>
      <p:sp>
        <p:nvSpPr>
          <p:cNvPr id="18" name="標題 1">
            <a:extLst>
              <a:ext uri="{FF2B5EF4-FFF2-40B4-BE49-F238E27FC236}">
                <a16:creationId xmlns:a16="http://schemas.microsoft.com/office/drawing/2014/main" id="{830B5E56-D8BA-4738-BD7D-D8AEDA755D4E}"/>
              </a:ext>
            </a:extLst>
          </p:cNvPr>
          <p:cNvSpPr txBox="1">
            <a:spLocks/>
          </p:cNvSpPr>
          <p:nvPr/>
        </p:nvSpPr>
        <p:spPr>
          <a:xfrm>
            <a:off x="5306231" y="3863464"/>
            <a:ext cx="778909" cy="63087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auto">
              <a:spcAft>
                <a:spcPts val="0"/>
              </a:spcAft>
            </a:pPr>
            <a:r>
              <a:rPr lang="en-US" altLang="zh-TW"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50</a:t>
            </a:r>
            <a:endParaRPr lang="zh-TW" altLang="en-US" b="1" dirty="0">
              <a:solidFill>
                <a:srgbClr val="FF0000"/>
              </a:solidFill>
            </a:endParaRPr>
          </a:p>
        </p:txBody>
      </p:sp>
      <p:sp>
        <p:nvSpPr>
          <p:cNvPr id="19" name="標題 1">
            <a:extLst>
              <a:ext uri="{FF2B5EF4-FFF2-40B4-BE49-F238E27FC236}">
                <a16:creationId xmlns:a16="http://schemas.microsoft.com/office/drawing/2014/main" id="{15AD6C68-0F60-4878-8CE6-4F15F793B301}"/>
              </a:ext>
            </a:extLst>
          </p:cNvPr>
          <p:cNvSpPr txBox="1">
            <a:spLocks/>
          </p:cNvSpPr>
          <p:nvPr/>
        </p:nvSpPr>
        <p:spPr>
          <a:xfrm>
            <a:off x="506133" y="5237310"/>
            <a:ext cx="4392488" cy="156808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44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怎</a:t>
            </a:r>
            <a:r>
              <a:rPr lang="zh-TW" altLang="en-US" sz="66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麼</a:t>
            </a:r>
            <a:r>
              <a:rPr lang="zh-TW" altLang="en-US" sz="88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比</a:t>
            </a:r>
            <a:r>
              <a:rPr lang="zh-TW" altLang="en-US" sz="96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a:t>
            </a:r>
            <a:endParaRPr lang="zh-TW" altLang="en-US" sz="4800" b="1" dirty="0">
              <a:solidFill>
                <a:srgbClr val="CC00FF"/>
              </a:solidFill>
            </a:endParaRPr>
          </a:p>
        </p:txBody>
      </p:sp>
    </p:spTree>
    <p:extLst>
      <p:ext uri="{BB962C8B-B14F-4D97-AF65-F5344CB8AC3E}">
        <p14:creationId xmlns:p14="http://schemas.microsoft.com/office/powerpoint/2010/main" val="1592814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lnSpcReduction="10000"/>
          </a:bodyPr>
          <a:lstStyle/>
          <a:p>
            <a:pPr algn="ctr"/>
            <a:r>
              <a:rPr lang="zh-TW" altLang="en-US" sz="5400" b="1" dirty="0">
                <a:latin typeface="微軟正黑體" panose="020B0604030504040204" pitchFamily="34" charset="-120"/>
                <a:ea typeface="微軟正黑體" panose="020B0604030504040204" pitchFamily="34" charset="-120"/>
              </a:rPr>
              <a:t>國中</a:t>
            </a:r>
            <a:r>
              <a:rPr lang="zh-TW" altLang="en-US" sz="5400" b="1" dirty="0">
                <a:solidFill>
                  <a:srgbClr val="CC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教育會考</a:t>
            </a:r>
            <a:r>
              <a:rPr lang="zh-TW" altLang="en-US" sz="5400" b="1" dirty="0">
                <a:latin typeface="微軟正黑體" panose="020B0604030504040204" pitchFamily="34" charset="-120"/>
                <a:ea typeface="微軟正黑體" panose="020B0604030504040204" pitchFamily="34" charset="-120"/>
              </a:rPr>
              <a:t>說明</a:t>
            </a: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68688" y="4077072"/>
            <a:ext cx="4493538" cy="830997"/>
          </a:xfrm>
          <a:prstGeom prst="rect">
            <a:avLst/>
          </a:prstGeom>
          <a:noFill/>
        </p:spPr>
        <p:txBody>
          <a:bodyPr wrap="none" lIns="91440" tIns="45720" rIns="91440" bIns="45720">
            <a:spAutoFit/>
          </a:bodyPr>
          <a:lstStyle/>
          <a:p>
            <a:pPr algn="ctr"/>
            <a:r>
              <a:rPr lang="zh-TW" altLang="en-US" sz="48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（學生是主角）</a:t>
            </a:r>
          </a:p>
        </p:txBody>
      </p:sp>
      <p:sp>
        <p:nvSpPr>
          <p:cNvPr id="5" name="標題 1">
            <a:extLst>
              <a:ext uri="{FF2B5EF4-FFF2-40B4-BE49-F238E27FC236}">
                <a16:creationId xmlns:a16="http://schemas.microsoft.com/office/drawing/2014/main" id="{4F84FB30-AA1E-447E-8359-7C9B9A4628F2}"/>
              </a:ext>
            </a:extLst>
          </p:cNvPr>
          <p:cNvSpPr txBox="1">
            <a:spLocks/>
          </p:cNvSpPr>
          <p:nvPr/>
        </p:nvSpPr>
        <p:spPr>
          <a:xfrm>
            <a:off x="467544" y="1274420"/>
            <a:ext cx="6120680" cy="185862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52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怎</a:t>
            </a:r>
            <a:r>
              <a:rPr lang="zh-TW" altLang="en-US" sz="80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麼</a:t>
            </a:r>
            <a:r>
              <a:rPr lang="zh-TW" altLang="en-US" sz="115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考？</a:t>
            </a:r>
            <a:endParaRPr lang="zh-TW" altLang="en-US" sz="5400" b="1" dirty="0">
              <a:solidFill>
                <a:srgbClr val="CC00FF"/>
              </a:solidFill>
            </a:endParaRPr>
          </a:p>
        </p:txBody>
      </p:sp>
    </p:spTree>
    <p:extLst>
      <p:ext uri="{BB962C8B-B14F-4D97-AF65-F5344CB8AC3E}">
        <p14:creationId xmlns:p14="http://schemas.microsoft.com/office/powerpoint/2010/main" val="2534397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val="20000"/>
                    </a:ext>
                  </a:extLst>
                </a:gridCol>
                <a:gridCol w="2231307">
                  <a:extLst>
                    <a:ext uri="{9D8B030D-6E8A-4147-A177-3AD203B41FA5}">
                      <a16:colId xmlns:a16="http://schemas.microsoft.com/office/drawing/2014/main" val="20001"/>
                    </a:ext>
                  </a:extLst>
                </a:gridCol>
                <a:gridCol w="2380087">
                  <a:extLst>
                    <a:ext uri="{9D8B030D-6E8A-4147-A177-3AD203B41FA5}">
                      <a16:colId xmlns:a16="http://schemas.microsoft.com/office/drawing/2014/main" val="20002"/>
                    </a:ext>
                  </a:extLst>
                </a:gridCol>
                <a:gridCol w="1923146">
                  <a:extLst>
                    <a:ext uri="{9D8B030D-6E8A-4147-A177-3AD203B41FA5}">
                      <a16:colId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21</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22</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
        <p:nvSpPr>
          <p:cNvPr id="5" name="矩形: 圓角 4">
            <a:extLst>
              <a:ext uri="{FF2B5EF4-FFF2-40B4-BE49-F238E27FC236}">
                <a16:creationId xmlns:a16="http://schemas.microsoft.com/office/drawing/2014/main" id="{0991732D-D9B7-4AC5-BD3E-530280FCB8C3}"/>
              </a:ext>
            </a:extLst>
          </p:cNvPr>
          <p:cNvSpPr/>
          <p:nvPr/>
        </p:nvSpPr>
        <p:spPr>
          <a:xfrm>
            <a:off x="2483768" y="1844824"/>
            <a:ext cx="2232248" cy="61204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4C2F18FD-4474-4401-819B-F6227B169796}"/>
              </a:ext>
            </a:extLst>
          </p:cNvPr>
          <p:cNvSpPr/>
          <p:nvPr/>
        </p:nvSpPr>
        <p:spPr>
          <a:xfrm>
            <a:off x="7092279" y="1857530"/>
            <a:ext cx="1966777" cy="61204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258940">
                  <a:extLst>
                    <a:ext uri="{9D8B030D-6E8A-4147-A177-3AD203B41FA5}">
                      <a16:colId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8">
                  <a:extLst>
                    <a:ext uri="{9D8B030D-6E8A-4147-A177-3AD203B41FA5}">
                      <a16:colId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7"/>
                  </a:ext>
                </a:extLst>
              </a:tr>
            </a:tbl>
          </a:graphicData>
        </a:graphic>
      </p:graphicFrame>
      <p:pic>
        <p:nvPicPr>
          <p:cNvPr id="5" name="圖片 4">
            <a:extLst>
              <a:ext uri="{FF2B5EF4-FFF2-40B4-BE49-F238E27FC236}">
                <a16:creationId xmlns:a16="http://schemas.microsoft.com/office/drawing/2014/main" id="{B1D0A932-ACB8-43AD-B0E9-6E908E487DF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241" t="4834" r="9106" b="6988"/>
          <a:stretch/>
        </p:blipFill>
        <p:spPr>
          <a:xfrm>
            <a:off x="2123728" y="5689673"/>
            <a:ext cx="713003" cy="1143401"/>
          </a:xfrm>
          <a:prstGeom prst="rect">
            <a:avLst/>
          </a:prstGeom>
        </p:spPr>
      </p:pic>
      <p:pic>
        <p:nvPicPr>
          <p:cNvPr id="6" name="圖片 5">
            <a:extLst>
              <a:ext uri="{FF2B5EF4-FFF2-40B4-BE49-F238E27FC236}">
                <a16:creationId xmlns:a16="http://schemas.microsoft.com/office/drawing/2014/main" id="{6344BF78-64F9-47B1-BF28-8D53A3684A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161" t="7331" r="14211" b="10014"/>
          <a:stretch/>
        </p:blipFill>
        <p:spPr>
          <a:xfrm flipH="1">
            <a:off x="75823" y="2132856"/>
            <a:ext cx="895777" cy="1019455"/>
          </a:xfrm>
          <a:prstGeom prst="rect">
            <a:avLst/>
          </a:prstGeom>
        </p:spPr>
      </p:pic>
      <p:sp>
        <p:nvSpPr>
          <p:cNvPr id="2" name="圓形箭號 1"/>
          <p:cNvSpPr/>
          <p:nvPr/>
        </p:nvSpPr>
        <p:spPr>
          <a:xfrm rot="15966124" flipV="1">
            <a:off x="3671541" y="5647551"/>
            <a:ext cx="720080" cy="744141"/>
          </a:xfrm>
          <a:prstGeom prst="circularArrow">
            <a:avLst>
              <a:gd name="adj1" fmla="val 9148"/>
              <a:gd name="adj2" fmla="val 920421"/>
              <a:gd name="adj3" fmla="val 20659419"/>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文字方塊 2"/>
          <p:cNvSpPr txBox="1"/>
          <p:nvPr/>
        </p:nvSpPr>
        <p:spPr>
          <a:xfrm>
            <a:off x="4283968" y="6063679"/>
            <a:ext cx="2736304" cy="461665"/>
          </a:xfrm>
          <a:prstGeom prst="rect">
            <a:avLst/>
          </a:prstGeom>
          <a:noFill/>
        </p:spPr>
        <p:txBody>
          <a:bodyPr wrap="square" rtlCol="0">
            <a:spAutoFit/>
          </a:bodyPr>
          <a:lstStyle/>
          <a:p>
            <a:r>
              <a:rPr lang="zh-TW" altLang="en-US" sz="2400" dirty="0">
                <a:solidFill>
                  <a:srgbClr val="FF0000"/>
                </a:solidFill>
              </a:rPr>
              <a:t>脫</a:t>
            </a:r>
            <a:r>
              <a:rPr lang="en-US" altLang="zh-TW" sz="2400" dirty="0">
                <a:solidFill>
                  <a:srgbClr val="FF0000"/>
                </a:solidFill>
              </a:rPr>
              <a:t>C</a:t>
            </a:r>
            <a:r>
              <a:rPr lang="zh-TW" altLang="en-US" sz="2400" dirty="0">
                <a:solidFill>
                  <a:srgbClr val="FF0000"/>
                </a:solidFill>
              </a:rPr>
              <a:t>，保你達</a:t>
            </a:r>
            <a:r>
              <a:rPr lang="en-US" altLang="zh-TW" sz="2400" dirty="0">
                <a:solidFill>
                  <a:srgbClr val="FF0000"/>
                </a:solidFill>
              </a:rPr>
              <a:t>B</a:t>
            </a:r>
            <a:r>
              <a:rPr lang="zh-TW" altLang="en-US" sz="2400" dirty="0">
                <a:solidFill>
                  <a:srgbClr val="FF0000"/>
                </a:solidFill>
              </a:rPr>
              <a:t>。</a:t>
            </a:r>
          </a:p>
        </p:txBody>
      </p:sp>
      <p:sp>
        <p:nvSpPr>
          <p:cNvPr id="9" name="矩形: 圓角 4">
            <a:extLst>
              <a:ext uri="{FF2B5EF4-FFF2-40B4-BE49-F238E27FC236}">
                <a16:creationId xmlns:a16="http://schemas.microsoft.com/office/drawing/2014/main" id="{89F1EEAD-1804-461C-BEAD-648427B4A373}"/>
              </a:ext>
            </a:extLst>
          </p:cNvPr>
          <p:cNvSpPr/>
          <p:nvPr/>
        </p:nvSpPr>
        <p:spPr>
          <a:xfrm>
            <a:off x="323528" y="4846125"/>
            <a:ext cx="2232248" cy="84354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F5A3E77D-4877-475E-A8C0-52D7816318F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167" b="97333" l="1389" r="90278">
                        <a14:foregroundMark x1="31111" y1="93167" x2="31111" y2="93167"/>
                        <a14:foregroundMark x1="60278" y1="94667" x2="60278" y2="94667"/>
                        <a14:foregroundMark x1="61111" y1="94167" x2="61111" y2="94167"/>
                        <a14:foregroundMark x1="63333" y1="92333" x2="63333" y2="92333"/>
                        <a14:foregroundMark x1="27500" y1="93667" x2="27500" y2="93667"/>
                        <a14:foregroundMark x1="21944" y1="94667" x2="21944" y2="94667"/>
                        <a14:foregroundMark x1="18333" y1="95500" x2="18333" y2="95500"/>
                        <a14:foregroundMark x1="14444" y1="96000" x2="14444" y2="96000"/>
                        <a14:foregroundMark x1="40556" y1="96833" x2="40556" y2="96833"/>
                        <a14:foregroundMark x1="51944" y1="8167" x2="51944" y2="8167"/>
                        <a14:foregroundMark x1="8333" y1="50500" x2="8333" y2="50500"/>
                        <a14:foregroundMark x1="90278" y1="61000" x2="90278" y2="61000"/>
                        <a14:foregroundMark x1="1389" y1="55500" x2="1389" y2="55500"/>
                        <a14:foregroundMark x1="49722" y1="97333" x2="49722" y2="97333"/>
                      </a14:backgroundRemoval>
                    </a14:imgEffect>
                  </a14:imgLayer>
                </a14:imgProps>
              </a:ext>
              <a:ext uri="{28A0092B-C50C-407E-A947-70E740481C1C}">
                <a14:useLocalDpi xmlns:a14="http://schemas.microsoft.com/office/drawing/2010/main" val="0"/>
              </a:ext>
            </a:extLst>
          </a:blip>
          <a:stretch>
            <a:fillRect/>
          </a:stretch>
        </p:blipFill>
        <p:spPr>
          <a:xfrm flipH="1">
            <a:off x="179512" y="4077072"/>
            <a:ext cx="645044" cy="1075074"/>
          </a:xfrm>
          <a:prstGeom prst="rect">
            <a:avLst/>
          </a:prstGeom>
        </p:spPr>
      </p:pic>
      <p:pic>
        <p:nvPicPr>
          <p:cNvPr id="8" name="圖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9458" y="125341"/>
            <a:ext cx="4032448" cy="2677798"/>
          </a:xfrm>
          <a:prstGeom prst="rect">
            <a:avLst/>
          </a:prstGeom>
        </p:spPr>
      </p:pic>
    </p:spTree>
    <p:extLst>
      <p:ext uri="{BB962C8B-B14F-4D97-AF65-F5344CB8AC3E}">
        <p14:creationId xmlns:p14="http://schemas.microsoft.com/office/powerpoint/2010/main" val="4199098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691680" y="796475"/>
            <a:ext cx="5760640" cy="769441"/>
          </a:xfrm>
          <a:prstGeom prst="rect">
            <a:avLst/>
          </a:prstGeom>
          <a:solidFill>
            <a:srgbClr val="FFFB69"/>
          </a:solidFill>
        </p:spPr>
        <p:txBody>
          <a:bodyPr wrap="square" rtlCol="0">
            <a:spAutoFit/>
          </a:bodyPr>
          <a:lstStyle/>
          <a:p>
            <a:pPr algn="ctr"/>
            <a:r>
              <a:rPr lang="zh-TW" altLang="en-US" sz="4400" dirty="0">
                <a:effectLst>
                  <a:outerShdw blurRad="38100" dist="38100" dir="2700000" algn="tl">
                    <a:srgbClr val="000000">
                      <a:alpha val="43137"/>
                    </a:srgbClr>
                  </a:outerShdw>
                </a:effectLst>
              </a:rPr>
              <a:t>以</a:t>
            </a:r>
            <a:r>
              <a:rPr lang="en-US" altLang="zh-TW" sz="4400" b="1" dirty="0">
                <a:effectLst>
                  <a:outerShdw blurRad="38100" dist="38100" dir="2700000" algn="tl">
                    <a:srgbClr val="000000">
                      <a:alpha val="43137"/>
                    </a:srgbClr>
                  </a:outerShdw>
                </a:effectLst>
              </a:rPr>
              <a:t>106</a:t>
            </a:r>
            <a:r>
              <a:rPr lang="zh-TW" altLang="en-US" sz="4400" b="1" dirty="0">
                <a:effectLst>
                  <a:outerShdw blurRad="38100" dist="38100" dir="2700000" algn="tl">
                    <a:srgbClr val="000000">
                      <a:alpha val="43137"/>
                    </a:srgbClr>
                  </a:outerShdw>
                </a:effectLst>
              </a:rPr>
              <a:t>年會考為例</a:t>
            </a:r>
          </a:p>
        </p:txBody>
      </p:sp>
      <p:sp>
        <p:nvSpPr>
          <p:cNvPr id="4" name="矩形 3"/>
          <p:cNvSpPr/>
          <p:nvPr/>
        </p:nvSpPr>
        <p:spPr>
          <a:xfrm>
            <a:off x="323528" y="1988840"/>
            <a:ext cx="8820472" cy="2862322"/>
          </a:xfrm>
          <a:prstGeom prst="rect">
            <a:avLst/>
          </a:prstGeom>
        </p:spPr>
        <p:txBody>
          <a:bodyPr wrap="square">
            <a:spAutoFit/>
          </a:bodyPr>
          <a:lstStyle/>
          <a:p>
            <a:pPr lvl="0"/>
            <a:r>
              <a:rPr lang="zh-TW" altLang="zh-TW" sz="3600" b="1" dirty="0">
                <a:effectLst>
                  <a:outerShdw blurRad="38100" dist="38100" dir="2700000" algn="tl">
                    <a:srgbClr val="000000">
                      <a:alpha val="43137"/>
                    </a:srgbClr>
                  </a:outerShdw>
                </a:effectLst>
              </a:rPr>
              <a:t>數學科</a:t>
            </a:r>
            <a:r>
              <a:rPr lang="zh-TW" altLang="zh-TW" sz="3600" b="1" dirty="0">
                <a:solidFill>
                  <a:srgbClr val="FF0000"/>
                </a:solidFill>
                <a:effectLst>
                  <a:outerShdw blurRad="38100" dist="38100" dir="2700000" algn="tl">
                    <a:srgbClr val="000000">
                      <a:alpha val="43137"/>
                    </a:srgbClr>
                  </a:outerShdw>
                </a:effectLst>
              </a:rPr>
              <a:t>非選擇題考兩題</a:t>
            </a:r>
            <a:r>
              <a:rPr lang="zh-TW" altLang="zh-TW" sz="3600" b="1" dirty="0">
                <a:effectLst>
                  <a:outerShdw blurRad="38100" dist="38100" dir="2700000" algn="tl">
                    <a:srgbClr val="000000">
                      <a:alpha val="43137"/>
                    </a:srgbClr>
                  </a:outerShdw>
                </a:effectLst>
              </a:rPr>
              <a:t>共</a:t>
            </a:r>
            <a:r>
              <a:rPr lang="en-US" altLang="zh-TW" sz="3600" b="1" dirty="0">
                <a:effectLst>
                  <a:outerShdw blurRad="38100" dist="38100" dir="2700000" algn="tl">
                    <a:srgbClr val="000000">
                      <a:alpha val="43137"/>
                    </a:srgbClr>
                  </a:outerShdw>
                </a:effectLst>
              </a:rPr>
              <a:t>6</a:t>
            </a:r>
            <a:r>
              <a:rPr lang="zh-TW" altLang="zh-TW" sz="3600" b="1" dirty="0">
                <a:effectLst>
                  <a:outerShdw blurRad="38100" dist="38100" dir="2700000" algn="tl">
                    <a:srgbClr val="000000">
                      <a:alpha val="43137"/>
                    </a:srgbClr>
                  </a:outerShdw>
                </a:effectLst>
              </a:rPr>
              <a:t>分</a:t>
            </a:r>
            <a:endParaRPr lang="en-US" altLang="zh-TW" sz="3600" b="1" dirty="0">
              <a:effectLst>
                <a:outerShdw blurRad="38100" dist="38100" dir="2700000" algn="tl">
                  <a:srgbClr val="000000">
                    <a:alpha val="43137"/>
                  </a:srgbClr>
                </a:outerShdw>
              </a:effectLst>
            </a:endParaRPr>
          </a:p>
          <a:p>
            <a:pPr lvl="0"/>
            <a:endParaRPr lang="en-US" altLang="zh-TW" sz="3600" b="1" dirty="0">
              <a:effectLst>
                <a:outerShdw blurRad="38100" dist="38100" dir="2700000" algn="tl">
                  <a:srgbClr val="000000">
                    <a:alpha val="43137"/>
                  </a:srgbClr>
                </a:outerShdw>
              </a:effectLst>
            </a:endParaRPr>
          </a:p>
          <a:p>
            <a:pPr lvl="0"/>
            <a:r>
              <a:rPr lang="zh-TW" altLang="zh-TW" sz="3600" b="1" dirty="0">
                <a:effectLst>
                  <a:outerShdw blurRad="38100" dist="38100" dir="2700000" algn="tl">
                    <a:srgbClr val="000000">
                      <a:alpha val="43137"/>
                    </a:srgbClr>
                  </a:outerShdw>
                </a:effectLst>
              </a:rPr>
              <a:t>第一題約有</a:t>
            </a:r>
            <a:r>
              <a:rPr lang="en-US" altLang="zh-TW" sz="3600" b="1" dirty="0">
                <a:solidFill>
                  <a:srgbClr val="FF0000"/>
                </a:solidFill>
                <a:effectLst>
                  <a:outerShdw blurRad="38100" dist="38100" dir="2700000" algn="tl">
                    <a:srgbClr val="000000">
                      <a:alpha val="43137"/>
                    </a:srgbClr>
                  </a:outerShdw>
                </a:effectLst>
              </a:rPr>
              <a:t>22</a:t>
            </a:r>
            <a:r>
              <a:rPr lang="zh-TW" altLang="zh-TW" sz="3600" b="1" dirty="0">
                <a:solidFill>
                  <a:srgbClr val="FF0000"/>
                </a:solidFill>
                <a:effectLst>
                  <a:outerShdw blurRad="38100" dist="38100" dir="2700000" algn="tl">
                    <a:srgbClr val="000000">
                      <a:alpha val="43137"/>
                    </a:srgbClr>
                  </a:outerShdw>
                </a:effectLst>
              </a:rPr>
              <a:t>％</a:t>
            </a:r>
            <a:r>
              <a:rPr lang="zh-TW" altLang="zh-TW" sz="3600" b="1" dirty="0">
                <a:effectLst>
                  <a:outerShdw blurRad="38100" dist="38100" dir="2700000" algn="tl">
                    <a:srgbClr val="000000">
                      <a:alpha val="43137"/>
                    </a:srgbClr>
                  </a:outerShdw>
                </a:effectLst>
              </a:rPr>
              <a:t>、約有</a:t>
            </a:r>
            <a:r>
              <a:rPr lang="zh-TW" altLang="zh-TW" sz="3600" b="1" dirty="0">
                <a:solidFill>
                  <a:srgbClr val="FF0000"/>
                </a:solidFill>
                <a:effectLst>
                  <a:outerShdw blurRad="38100" dist="38100" dir="2700000" algn="tl">
                    <a:srgbClr val="000000">
                      <a:alpha val="43137"/>
                    </a:srgbClr>
                  </a:outerShdw>
                </a:effectLst>
              </a:rPr>
              <a:t>五萬多</a:t>
            </a:r>
            <a:r>
              <a:rPr lang="zh-TW" altLang="zh-TW" sz="3600" b="1" dirty="0">
                <a:effectLst>
                  <a:outerShdw blurRad="38100" dist="38100" dir="2700000" algn="tl">
                    <a:srgbClr val="000000">
                      <a:alpha val="43137"/>
                    </a:srgbClr>
                  </a:outerShdw>
                </a:effectLst>
              </a:rPr>
              <a:t>人交白卷</a:t>
            </a:r>
            <a:endParaRPr lang="en-US" altLang="zh-TW" sz="3600" b="1" dirty="0">
              <a:effectLst>
                <a:outerShdw blurRad="38100" dist="38100" dir="2700000" algn="tl">
                  <a:srgbClr val="000000">
                    <a:alpha val="43137"/>
                  </a:srgbClr>
                </a:outerShdw>
              </a:effectLst>
            </a:endParaRPr>
          </a:p>
          <a:p>
            <a:pPr lvl="0"/>
            <a:endParaRPr lang="en-US" altLang="zh-TW" sz="3600" b="1" dirty="0">
              <a:effectLst>
                <a:outerShdw blurRad="38100" dist="38100" dir="2700000" algn="tl">
                  <a:srgbClr val="000000">
                    <a:alpha val="43137"/>
                  </a:srgbClr>
                </a:outerShdw>
              </a:effectLst>
            </a:endParaRPr>
          </a:p>
          <a:p>
            <a:pPr lvl="0"/>
            <a:r>
              <a:rPr lang="zh-TW" altLang="zh-TW" sz="3600" b="1" dirty="0">
                <a:effectLst>
                  <a:outerShdw blurRad="38100" dist="38100" dir="2700000" algn="tl">
                    <a:srgbClr val="000000">
                      <a:alpha val="43137"/>
                    </a:srgbClr>
                  </a:outerShdw>
                </a:effectLst>
              </a:rPr>
              <a:t>第二題約有</a:t>
            </a:r>
            <a:r>
              <a:rPr lang="en-US" altLang="zh-TW" sz="3600" b="1" dirty="0">
                <a:solidFill>
                  <a:srgbClr val="FF0000"/>
                </a:solidFill>
                <a:effectLst>
                  <a:outerShdw blurRad="38100" dist="38100" dir="2700000" algn="tl">
                    <a:srgbClr val="000000">
                      <a:alpha val="43137"/>
                    </a:srgbClr>
                  </a:outerShdw>
                </a:effectLst>
              </a:rPr>
              <a:t>30</a:t>
            </a:r>
            <a:r>
              <a:rPr lang="zh-TW" altLang="zh-TW" sz="3600" b="1" dirty="0">
                <a:solidFill>
                  <a:srgbClr val="FF0000"/>
                </a:solidFill>
                <a:effectLst>
                  <a:outerShdw blurRad="38100" dist="38100" dir="2700000" algn="tl">
                    <a:srgbClr val="000000">
                      <a:alpha val="43137"/>
                    </a:srgbClr>
                  </a:outerShdw>
                </a:effectLst>
              </a:rPr>
              <a:t>％</a:t>
            </a:r>
            <a:r>
              <a:rPr lang="zh-TW" altLang="zh-TW" sz="3600" b="1" dirty="0">
                <a:effectLst>
                  <a:outerShdw blurRad="38100" dist="38100" dir="2700000" algn="tl">
                    <a:srgbClr val="000000">
                      <a:alpha val="43137"/>
                    </a:srgbClr>
                  </a:outerShdw>
                </a:effectLst>
              </a:rPr>
              <a:t> 、約有</a:t>
            </a:r>
            <a:r>
              <a:rPr lang="zh-TW" altLang="zh-TW" sz="3600" b="1" dirty="0">
                <a:solidFill>
                  <a:srgbClr val="FF0000"/>
                </a:solidFill>
                <a:effectLst>
                  <a:outerShdw blurRad="38100" dist="38100" dir="2700000" algn="tl">
                    <a:srgbClr val="000000">
                      <a:alpha val="43137"/>
                    </a:srgbClr>
                  </a:outerShdw>
                </a:effectLst>
              </a:rPr>
              <a:t>七萬多</a:t>
            </a:r>
            <a:r>
              <a:rPr lang="zh-TW" altLang="zh-TW" sz="3600" b="1" dirty="0">
                <a:effectLst>
                  <a:outerShdw blurRad="38100" dist="38100" dir="2700000" algn="tl">
                    <a:srgbClr val="000000">
                      <a:alpha val="43137"/>
                    </a:srgbClr>
                  </a:outerShdw>
                </a:effectLst>
              </a:rPr>
              <a:t>人交白卷</a:t>
            </a:r>
            <a:endParaRPr lang="en-US" altLang="zh-TW" sz="3600" b="1" dirty="0">
              <a:effectLst>
                <a:outerShdw blurRad="38100" dist="38100" dir="2700000" algn="tl">
                  <a:srgbClr val="000000">
                    <a:alpha val="43137"/>
                  </a:srgbClr>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8679884" cy="6297170"/>
          </a:xfrm>
          <a:prstGeom prst="rect">
            <a:avLst/>
          </a:prstGeom>
          <a:noFill/>
          <a:ln w="9525">
            <a:noFill/>
            <a:miter lim="800000"/>
            <a:headEnd/>
            <a:tailEnd/>
          </a:ln>
        </p:spPr>
      </p:pic>
      <p:sp>
        <p:nvSpPr>
          <p:cNvPr id="5" name="文字方塊 4"/>
          <p:cNvSpPr txBox="1"/>
          <p:nvPr/>
        </p:nvSpPr>
        <p:spPr>
          <a:xfrm>
            <a:off x="4427984" y="188640"/>
            <a:ext cx="3816424" cy="584775"/>
          </a:xfrm>
          <a:prstGeom prst="rect">
            <a:avLst/>
          </a:prstGeom>
          <a:solidFill>
            <a:srgbClr val="FFFB69"/>
          </a:solidFill>
        </p:spPr>
        <p:txBody>
          <a:bodyPr wrap="square" rtlCol="0">
            <a:spAutoFit/>
          </a:bodyPr>
          <a:lstStyle/>
          <a:p>
            <a:pPr algn="ct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題目不難要看完</a:t>
            </a:r>
          </a:p>
        </p:txBody>
      </p:sp>
      <p:cxnSp>
        <p:nvCxnSpPr>
          <p:cNvPr id="6" name="直線接點 5"/>
          <p:cNvCxnSpPr/>
          <p:nvPr/>
        </p:nvCxnSpPr>
        <p:spPr>
          <a:xfrm>
            <a:off x="1403648" y="5877272"/>
            <a:ext cx="4608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0" y="0"/>
            <a:ext cx="3491880" cy="461665"/>
          </a:xfrm>
          <a:prstGeom prst="rect">
            <a:avLst/>
          </a:prstGeom>
          <a:solidFill>
            <a:srgbClr val="FFFB69"/>
          </a:solidFill>
        </p:spPr>
        <p:txBody>
          <a:bodyPr wrap="square" rtlCol="0">
            <a:spAutoFit/>
          </a:bodyPr>
          <a:lstStyle/>
          <a:p>
            <a:pPr algn="ctr"/>
            <a:r>
              <a:rPr lang="en-US" altLang="zh-TW" sz="2400" b="1" dirty="0">
                <a:effectLst>
                  <a:outerShdw blurRad="38100" dist="38100" dir="2700000" algn="tl">
                    <a:srgbClr val="000000">
                      <a:alpha val="43137"/>
                    </a:srgbClr>
                  </a:outerShdw>
                </a:effectLst>
              </a:rPr>
              <a:t>106</a:t>
            </a:r>
            <a:r>
              <a:rPr lang="zh-TW" altLang="en-US" sz="2400" b="1" dirty="0">
                <a:effectLst>
                  <a:outerShdw blurRad="38100" dist="38100" dir="2700000" algn="tl">
                    <a:srgbClr val="000000">
                      <a:alpha val="43137"/>
                    </a:srgbClr>
                  </a:outerShdw>
                </a:effectLst>
              </a:rPr>
              <a:t>年會考</a:t>
            </a:r>
          </a:p>
        </p:txBody>
      </p:sp>
      <p:grpSp>
        <p:nvGrpSpPr>
          <p:cNvPr id="4" name="群組 3">
            <a:extLst>
              <a:ext uri="{FF2B5EF4-FFF2-40B4-BE49-F238E27FC236}">
                <a16:creationId xmlns:a16="http://schemas.microsoft.com/office/drawing/2014/main" id="{110CD9F1-950E-49FB-9F8C-69B4E58796E3}"/>
              </a:ext>
            </a:extLst>
          </p:cNvPr>
          <p:cNvGrpSpPr/>
          <p:nvPr/>
        </p:nvGrpSpPr>
        <p:grpSpPr>
          <a:xfrm>
            <a:off x="523010" y="917431"/>
            <a:ext cx="8136904" cy="2283707"/>
            <a:chOff x="523010" y="917431"/>
            <a:chExt cx="8136904" cy="2283707"/>
          </a:xfrm>
        </p:grpSpPr>
        <p:sp>
          <p:nvSpPr>
            <p:cNvPr id="8" name="文字方塊 7">
              <a:extLst>
                <a:ext uri="{FF2B5EF4-FFF2-40B4-BE49-F238E27FC236}">
                  <a16:creationId xmlns:a16="http://schemas.microsoft.com/office/drawing/2014/main" id="{AEDA761B-974D-47F3-978D-2581FFB6A53F}"/>
                </a:ext>
              </a:extLst>
            </p:cNvPr>
            <p:cNvSpPr txBox="1"/>
            <p:nvPr/>
          </p:nvSpPr>
          <p:spPr>
            <a:xfrm>
              <a:off x="523010" y="917431"/>
              <a:ext cx="8136904" cy="1077218"/>
            </a:xfrm>
            <a:prstGeom prst="rect">
              <a:avLst/>
            </a:prstGeom>
            <a:solidFill>
              <a:srgbClr val="FFFF00"/>
            </a:solidFill>
          </p:spPr>
          <p:txBody>
            <a:bodyPr wrap="square">
              <a:spAutoFit/>
            </a:bodyPr>
            <a:lstStyle/>
            <a:p>
              <a:pPr lvl="0"/>
              <a:r>
                <a:rPr lang="zh-TW" altLang="zh-TW" sz="3200" b="1" dirty="0">
                  <a:effectLst>
                    <a:outerShdw blurRad="38100" dist="38100" dir="2700000" algn="tl">
                      <a:srgbClr val="000000">
                        <a:alpha val="43137"/>
                      </a:srgbClr>
                    </a:outerShdw>
                  </a:effectLst>
                </a:rPr>
                <a:t>第一題非選題考的是國小三位數加減運算，「這麼簡單」仍有</a:t>
              </a:r>
              <a:r>
                <a:rPr lang="zh-TW" altLang="zh-TW" sz="3200" b="1" dirty="0">
                  <a:solidFill>
                    <a:srgbClr val="FF0000"/>
                  </a:solidFill>
                  <a:effectLst>
                    <a:outerShdw blurRad="38100" dist="38100" dir="2700000" algn="tl">
                      <a:srgbClr val="000000">
                        <a:alpha val="43137"/>
                      </a:srgbClr>
                    </a:outerShdw>
                  </a:effectLst>
                </a:rPr>
                <a:t>四分之一考生不會</a:t>
              </a:r>
              <a:endParaRPr lang="en-US" altLang="zh-TW" sz="3200" b="1" dirty="0">
                <a:solidFill>
                  <a:srgbClr val="FF0000"/>
                </a:solidFill>
                <a:effectLst>
                  <a:outerShdw blurRad="38100" dist="38100" dir="2700000" algn="tl">
                    <a:srgbClr val="000000">
                      <a:alpha val="43137"/>
                    </a:srgbClr>
                  </a:outerShdw>
                </a:effectLst>
                <a:latin typeface="+mj-ea"/>
                <a:cs typeface="Times New Roman" pitchFamily="18" charset="0"/>
              </a:endParaRPr>
            </a:p>
          </p:txBody>
        </p:sp>
        <p:sp>
          <p:nvSpPr>
            <p:cNvPr id="9" name="文字方塊 8">
              <a:extLst>
                <a:ext uri="{FF2B5EF4-FFF2-40B4-BE49-F238E27FC236}">
                  <a16:creationId xmlns:a16="http://schemas.microsoft.com/office/drawing/2014/main" id="{57C287D1-5C8B-4F7A-9D2F-7F7FF28D75A1}"/>
                </a:ext>
              </a:extLst>
            </p:cNvPr>
            <p:cNvSpPr txBox="1"/>
            <p:nvPr/>
          </p:nvSpPr>
          <p:spPr>
            <a:xfrm>
              <a:off x="1160748" y="2000809"/>
              <a:ext cx="6534472" cy="1200329"/>
            </a:xfrm>
            <a:prstGeom prst="rect">
              <a:avLst/>
            </a:prstGeom>
            <a:solidFill>
              <a:srgbClr val="FFFF00"/>
            </a:solidFill>
          </p:spPr>
          <p:txBody>
            <a:bodyPr wrap="square">
              <a:spAutoFit/>
            </a:bodyPr>
            <a:lstStyle/>
            <a:p>
              <a:r>
                <a:rPr lang="zh-TW" altLang="en-US" i="0" dirty="0">
                  <a:solidFill>
                    <a:srgbClr val="000000"/>
                  </a:solidFill>
                  <a:effectLst/>
                  <a:latin typeface="Times New Roman" panose="02020603050405020304" pitchFamily="18" charset="0"/>
                </a:rPr>
                <a:t>答案：</a:t>
              </a:r>
              <a:r>
                <a:rPr lang="en-US" altLang="zh-TW" i="0" dirty="0">
                  <a:solidFill>
                    <a:srgbClr val="000000"/>
                  </a:solidFill>
                  <a:effectLst/>
                  <a:latin typeface="Times New Roman" panose="02020603050405020304" pitchFamily="18" charset="0"/>
                </a:rPr>
                <a:t>(1)</a:t>
              </a:r>
              <a:br>
                <a:rPr lang="zh-TW" altLang="en-US" dirty="0"/>
              </a:br>
              <a:r>
                <a:rPr lang="zh-TW" altLang="en-US" i="0" dirty="0">
                  <a:solidFill>
                    <a:srgbClr val="000000"/>
                  </a:solidFill>
                  <a:effectLst/>
                  <a:latin typeface="Times New Roman" panose="02020603050405020304" pitchFamily="18" charset="0"/>
                </a:rPr>
                <a:t>甲得票數</a:t>
              </a:r>
              <a:r>
                <a:rPr lang="en-US" altLang="zh-TW" i="0" dirty="0">
                  <a:solidFill>
                    <a:srgbClr val="000000"/>
                  </a:solidFill>
                  <a:effectLst/>
                  <a:latin typeface="Times New Roman" panose="02020603050405020304" pitchFamily="18" charset="0"/>
                </a:rPr>
                <a:t>=200+286+97 = 583</a:t>
              </a:r>
              <a:r>
                <a:rPr lang="zh-TW" altLang="en-US" i="0" dirty="0">
                  <a:solidFill>
                    <a:srgbClr val="000000"/>
                  </a:solidFill>
                  <a:effectLst/>
                  <a:latin typeface="Times New Roman" panose="02020603050405020304" pitchFamily="18" charset="0"/>
                </a:rPr>
                <a:t>、</a:t>
              </a:r>
              <a:endParaRPr lang="en-US" altLang="zh-TW" i="0" dirty="0">
                <a:solidFill>
                  <a:srgbClr val="000000"/>
                </a:solidFill>
                <a:effectLst/>
                <a:latin typeface="Times New Roman" panose="02020603050405020304" pitchFamily="18" charset="0"/>
              </a:endParaRPr>
            </a:p>
            <a:p>
              <a:r>
                <a:rPr lang="zh-TW" altLang="en-US" i="0" dirty="0">
                  <a:solidFill>
                    <a:srgbClr val="000000"/>
                  </a:solidFill>
                  <a:effectLst/>
                  <a:latin typeface="Times New Roman" panose="02020603050405020304" pitchFamily="18" charset="0"/>
                </a:rPr>
                <a:t>乙得票數</a:t>
              </a:r>
              <a:r>
                <a:rPr lang="en-US" altLang="zh-TW" i="0" dirty="0">
                  <a:solidFill>
                    <a:srgbClr val="000000"/>
                  </a:solidFill>
                  <a:effectLst/>
                  <a:latin typeface="Times New Roman" panose="02020603050405020304" pitchFamily="18" charset="0"/>
                </a:rPr>
                <a:t>=211+85+41=337</a:t>
              </a:r>
              <a:r>
                <a:rPr lang="zh-TW" altLang="en-US" i="0" dirty="0">
                  <a:solidFill>
                    <a:srgbClr val="000000"/>
                  </a:solidFill>
                  <a:effectLst/>
                  <a:latin typeface="Times New Roman" panose="02020603050405020304" pitchFamily="18" charset="0"/>
                </a:rPr>
                <a:t>、</a:t>
              </a:r>
              <a:endParaRPr lang="en-US" altLang="zh-TW" i="0" dirty="0">
                <a:solidFill>
                  <a:srgbClr val="000000"/>
                </a:solidFill>
                <a:effectLst/>
                <a:latin typeface="Times New Roman" panose="02020603050405020304" pitchFamily="18" charset="0"/>
              </a:endParaRPr>
            </a:p>
            <a:p>
              <a:r>
                <a:rPr lang="zh-TW" altLang="en-US" i="0" dirty="0">
                  <a:solidFill>
                    <a:srgbClr val="000000"/>
                  </a:solidFill>
                  <a:effectLst/>
                  <a:latin typeface="Times New Roman" panose="02020603050405020304" pitchFamily="18" charset="0"/>
                </a:rPr>
                <a:t>丙得票數</a:t>
              </a:r>
              <a:r>
                <a:rPr lang="en-US" altLang="zh-TW" i="0" dirty="0">
                  <a:solidFill>
                    <a:srgbClr val="000000"/>
                  </a:solidFill>
                  <a:effectLst/>
                  <a:latin typeface="Times New Roman" panose="02020603050405020304" pitchFamily="18" charset="0"/>
                </a:rPr>
                <a:t>=147+244+205=596</a:t>
              </a:r>
              <a:endParaRPr lang="zh-TW" alt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49</a:t>
            </a:fld>
            <a:endParaRPr lang="zh-TW" altLang="en-US"/>
          </a:p>
        </p:txBody>
      </p:sp>
      <p:pic>
        <p:nvPicPr>
          <p:cNvPr id="1188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9144000" cy="6381328"/>
          </a:xfrm>
          <a:prstGeom prst="rect">
            <a:avLst/>
          </a:prstGeom>
          <a:noFill/>
          <a:ln w="9525">
            <a:noFill/>
            <a:miter lim="800000"/>
            <a:headEnd/>
            <a:tailEnd/>
          </a:ln>
        </p:spPr>
      </p:pic>
      <p:sp>
        <p:nvSpPr>
          <p:cNvPr id="4" name="文字方塊 3"/>
          <p:cNvSpPr txBox="1"/>
          <p:nvPr/>
        </p:nvSpPr>
        <p:spPr>
          <a:xfrm>
            <a:off x="0" y="0"/>
            <a:ext cx="3491880" cy="461665"/>
          </a:xfrm>
          <a:prstGeom prst="rect">
            <a:avLst/>
          </a:prstGeom>
          <a:solidFill>
            <a:srgbClr val="FFFB69"/>
          </a:solidFill>
        </p:spPr>
        <p:txBody>
          <a:bodyPr wrap="square" rtlCol="0">
            <a:spAutoFit/>
          </a:bodyPr>
          <a:lstStyle/>
          <a:p>
            <a:pPr algn="ctr"/>
            <a:r>
              <a:rPr lang="en-US" altLang="zh-TW" sz="2400" b="1" dirty="0">
                <a:effectLst>
                  <a:outerShdw blurRad="38100" dist="38100" dir="2700000" algn="tl">
                    <a:srgbClr val="000000">
                      <a:alpha val="43137"/>
                    </a:srgbClr>
                  </a:outerShdw>
                </a:effectLst>
              </a:rPr>
              <a:t>107</a:t>
            </a:r>
            <a:r>
              <a:rPr lang="zh-TW" altLang="en-US" sz="2400" b="1" dirty="0">
                <a:effectLst>
                  <a:outerShdw blurRad="38100" dist="38100" dir="2700000" algn="tl">
                    <a:srgbClr val="000000">
                      <a:alpha val="43137"/>
                    </a:srgbClr>
                  </a:outerShdw>
                </a:effectLst>
              </a:rPr>
              <a:t>年會考</a:t>
            </a:r>
          </a:p>
        </p:txBody>
      </p:sp>
      <p:sp>
        <p:nvSpPr>
          <p:cNvPr id="5" name="文字方塊 4"/>
          <p:cNvSpPr txBox="1"/>
          <p:nvPr/>
        </p:nvSpPr>
        <p:spPr>
          <a:xfrm>
            <a:off x="4427984" y="188640"/>
            <a:ext cx="3816424" cy="584775"/>
          </a:xfrm>
          <a:prstGeom prst="rect">
            <a:avLst/>
          </a:prstGeom>
          <a:solidFill>
            <a:srgbClr val="FFFB69"/>
          </a:solidFill>
        </p:spPr>
        <p:txBody>
          <a:bodyPr wrap="square" rtlCol="0">
            <a:spAutoFit/>
          </a:bodyPr>
          <a:lstStyle/>
          <a:p>
            <a:pPr algn="ct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題目不難要看完</a:t>
            </a:r>
          </a:p>
        </p:txBody>
      </p:sp>
      <p:cxnSp>
        <p:nvCxnSpPr>
          <p:cNvPr id="6" name="直線接點 5"/>
          <p:cNvCxnSpPr/>
          <p:nvPr/>
        </p:nvCxnSpPr>
        <p:spPr>
          <a:xfrm>
            <a:off x="6084168" y="4725144"/>
            <a:ext cx="2448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539552" y="5373216"/>
            <a:ext cx="4608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401D66BA-0C5B-426E-A1F4-BA6485C542A3}"/>
              </a:ext>
            </a:extLst>
          </p:cNvPr>
          <p:cNvSpPr txBox="1"/>
          <p:nvPr/>
        </p:nvSpPr>
        <p:spPr>
          <a:xfrm>
            <a:off x="1764196" y="986496"/>
            <a:ext cx="4572000" cy="1754326"/>
          </a:xfrm>
          <a:prstGeom prst="rect">
            <a:avLst/>
          </a:prstGeom>
          <a:solidFill>
            <a:srgbClr val="FFFF00"/>
          </a:solidFill>
        </p:spPr>
        <p:txBody>
          <a:bodyPr wrap="square">
            <a:spAutoFit/>
          </a:bodyPr>
          <a:lstStyle/>
          <a:p>
            <a:r>
              <a:rPr lang="zh-TW" altLang="en-US" sz="3600" i="0" dirty="0">
                <a:solidFill>
                  <a:srgbClr val="000000"/>
                </a:solidFill>
                <a:effectLst/>
                <a:latin typeface="MJXc-TeX-main-R"/>
              </a:rPr>
              <a:t>答案</a:t>
            </a:r>
            <a:br>
              <a:rPr lang="zh-TW" altLang="en-US" sz="3600" i="0" dirty="0">
                <a:solidFill>
                  <a:srgbClr val="000000"/>
                </a:solidFill>
                <a:effectLst/>
                <a:latin typeface="MJXc-TeX-main-R"/>
              </a:rPr>
            </a:br>
            <a:r>
              <a:rPr lang="en-US" altLang="zh-TW" sz="3600" i="0" dirty="0">
                <a:solidFill>
                  <a:srgbClr val="000000"/>
                </a:solidFill>
                <a:effectLst/>
                <a:latin typeface="MJXc-TeX-main-R"/>
              </a:rPr>
              <a:t>(1+3+4+4+2+1+4+1)÷8=20÷8=2.5</a:t>
            </a:r>
            <a:endParaRPr lang="zh-TW"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504C6701-DC24-4025-BEB1-0F02C79DC63B}" type="datetime1">
              <a:rPr lang="en-US" altLang="zh-TW" smtClean="0"/>
              <a:pPr/>
              <a:t>2/18/2022</a:t>
            </a:fld>
            <a:endParaRPr lang="en-US" dirty="0"/>
          </a:p>
        </p:txBody>
      </p:sp>
      <p:sp>
        <p:nvSpPr>
          <p:cNvPr id="6" name="標題 1"/>
          <p:cNvSpPr txBox="1">
            <a:spLocks/>
          </p:cNvSpPr>
          <p:nvPr/>
        </p:nvSpPr>
        <p:spPr>
          <a:xfrm>
            <a:off x="1053078" y="1008796"/>
            <a:ext cx="7263478" cy="252028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36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適合自己的</a:t>
            </a:r>
            <a:r>
              <a:rPr lang="zh-TW" altLang="en-US" sz="36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本性</a:t>
            </a:r>
            <a:r>
              <a:rPr lang="zh-TW" altLang="en-US" sz="3600" b="1" dirty="0">
                <a:latin typeface="微軟正黑體" panose="020B0604030504040204" pitchFamily="34" charset="-120"/>
                <a:ea typeface="微軟正黑體" panose="020B0604030504040204" pitchFamily="34" charset="-120"/>
              </a:rPr>
              <a:t>、</a:t>
            </a:r>
            <a:r>
              <a:rPr lang="zh-TW" altLang="en-US" sz="36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適合自己的</a:t>
            </a:r>
            <a:r>
              <a:rPr lang="zh-TW" altLang="en-US" sz="36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特性</a:t>
            </a:r>
            <a:r>
              <a:rPr lang="zh-TW" altLang="en-US" sz="36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a:t>
            </a:r>
            <a:endParaRPr lang="zh-TW" altLang="en-US" sz="3600" dirty="0"/>
          </a:p>
        </p:txBody>
      </p:sp>
      <p:pic>
        <p:nvPicPr>
          <p:cNvPr id="3256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63" t="47994" r="21209" b="36520"/>
          <a:stretch/>
        </p:blipFill>
        <p:spPr bwMode="auto">
          <a:xfrm>
            <a:off x="1911861" y="4576727"/>
            <a:ext cx="6102973" cy="206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8943" y="-38855"/>
            <a:ext cx="2762250" cy="1143000"/>
          </a:xfrm>
          <a:prstGeom prst="rect">
            <a:avLst/>
          </a:prstGeom>
        </p:spPr>
      </p:pic>
      <p:sp>
        <p:nvSpPr>
          <p:cNvPr id="9" name="標題 1"/>
          <p:cNvSpPr txBox="1">
            <a:spLocks/>
          </p:cNvSpPr>
          <p:nvPr/>
        </p:nvSpPr>
        <p:spPr>
          <a:xfrm rot="20425151">
            <a:off x="143782" y="4841687"/>
            <a:ext cx="2737308" cy="133039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54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特性？</a:t>
            </a:r>
            <a:endParaRPr lang="zh-TW" altLang="en-US" sz="5400" b="1" dirty="0">
              <a:solidFill>
                <a:srgbClr val="FF0000"/>
              </a:solidFill>
            </a:endParaRPr>
          </a:p>
        </p:txBody>
      </p:sp>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077" y="1636412"/>
            <a:ext cx="3420246" cy="2732027"/>
          </a:xfrm>
          <a:prstGeom prst="rect">
            <a:avLst/>
          </a:prstGeom>
          <a:ln w="22225">
            <a:solidFill>
              <a:srgbClr val="CC00FF"/>
            </a:solidFill>
          </a:ln>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7" y="1623299"/>
            <a:ext cx="3298818" cy="2745141"/>
          </a:xfrm>
          <a:prstGeom prst="rect">
            <a:avLst/>
          </a:prstGeom>
          <a:ln w="22225">
            <a:solidFill>
              <a:srgbClr val="CC00FF"/>
            </a:solidFill>
          </a:ln>
        </p:spPr>
      </p:pic>
      <p:sp>
        <p:nvSpPr>
          <p:cNvPr id="13" name="橢圓 12">
            <a:extLst>
              <a:ext uri="{FF2B5EF4-FFF2-40B4-BE49-F238E27FC236}">
                <a16:creationId xmlns:a16="http://schemas.microsoft.com/office/drawing/2014/main" id="{8961AC4A-52CA-42C1-A0C6-B79C22AC615D}"/>
              </a:ext>
            </a:extLst>
          </p:cNvPr>
          <p:cNvSpPr/>
          <p:nvPr/>
        </p:nvSpPr>
        <p:spPr>
          <a:xfrm>
            <a:off x="2195736" y="1844824"/>
            <a:ext cx="1368152" cy="424747"/>
          </a:xfrm>
          <a:prstGeom prst="ellipse">
            <a:avLst/>
          </a:prstGeom>
          <a:noFill/>
          <a:ln w="79375">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a:extLst>
              <a:ext uri="{FF2B5EF4-FFF2-40B4-BE49-F238E27FC236}">
                <a16:creationId xmlns:a16="http://schemas.microsoft.com/office/drawing/2014/main" id="{2AD5C2EB-F2ED-4AED-9874-DED96F647919}"/>
              </a:ext>
            </a:extLst>
          </p:cNvPr>
          <p:cNvSpPr/>
          <p:nvPr/>
        </p:nvSpPr>
        <p:spPr>
          <a:xfrm>
            <a:off x="5646542" y="3988158"/>
            <a:ext cx="1368152" cy="424747"/>
          </a:xfrm>
          <a:prstGeom prst="ellipse">
            <a:avLst/>
          </a:prstGeom>
          <a:noFill/>
          <a:ln w="79375">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863AF370-8DA9-44DC-B533-0E598C2592EC}"/>
              </a:ext>
            </a:extLst>
          </p:cNvPr>
          <p:cNvSpPr/>
          <p:nvPr/>
        </p:nvSpPr>
        <p:spPr>
          <a:xfrm>
            <a:off x="222658" y="1734031"/>
            <a:ext cx="2031325" cy="646331"/>
          </a:xfrm>
          <a:prstGeom prst="rect">
            <a:avLst/>
          </a:prstGeom>
          <a:noFill/>
        </p:spPr>
        <p:txBody>
          <a:bodyPr wrap="none" lIns="91440" tIns="45720" rIns="91440" bIns="45720">
            <a:spAutoFit/>
          </a:bodyPr>
          <a:lstStyle/>
          <a:p>
            <a:pPr algn="ctr"/>
            <a:r>
              <a:rPr lang="zh-TW" altLang="en-US" sz="3600" cap="none" spc="0" dirty="0">
                <a:ln w="13462">
                  <a:solidFill>
                    <a:schemeClr val="bg1"/>
                  </a:solidFill>
                  <a:prstDash val="solid"/>
                </a:ln>
                <a:solidFill>
                  <a:srgbClr val="FF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著重力量</a:t>
            </a:r>
          </a:p>
        </p:txBody>
      </p:sp>
      <p:sp>
        <p:nvSpPr>
          <p:cNvPr id="15" name="矩形 14">
            <a:extLst>
              <a:ext uri="{FF2B5EF4-FFF2-40B4-BE49-F238E27FC236}">
                <a16:creationId xmlns:a16="http://schemas.microsoft.com/office/drawing/2014/main" id="{0503CB87-6327-4503-89C9-697E9AC51CA2}"/>
              </a:ext>
            </a:extLst>
          </p:cNvPr>
          <p:cNvSpPr/>
          <p:nvPr/>
        </p:nvSpPr>
        <p:spPr>
          <a:xfrm>
            <a:off x="6914035" y="3877365"/>
            <a:ext cx="2031325" cy="646331"/>
          </a:xfrm>
          <a:prstGeom prst="rect">
            <a:avLst/>
          </a:prstGeom>
          <a:noFill/>
        </p:spPr>
        <p:txBody>
          <a:bodyPr wrap="none" lIns="91440" tIns="45720" rIns="91440" bIns="45720">
            <a:spAutoFit/>
          </a:bodyPr>
          <a:lstStyle/>
          <a:p>
            <a:pPr algn="ctr"/>
            <a:r>
              <a:rPr lang="zh-TW" altLang="en-US" sz="3600" cap="none" spc="0" dirty="0">
                <a:ln w="13462">
                  <a:solidFill>
                    <a:schemeClr val="bg1"/>
                  </a:solidFill>
                  <a:prstDash val="solid"/>
                </a:ln>
                <a:solidFill>
                  <a:srgbClr val="FF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著重智力</a:t>
            </a:r>
          </a:p>
        </p:txBody>
      </p:sp>
    </p:spTree>
    <p:extLst>
      <p:ext uri="{BB962C8B-B14F-4D97-AF65-F5344CB8AC3E}">
        <p14:creationId xmlns:p14="http://schemas.microsoft.com/office/powerpoint/2010/main" val="3948521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50</a:t>
            </a:fld>
            <a:endParaRPr lang="zh-TW" altLang="en-US"/>
          </a:p>
        </p:txBody>
      </p:sp>
      <p:pic>
        <p:nvPicPr>
          <p:cNvPr id="1166338" name="Picture 2" descr="107會考數學非選擇題得分分布"/>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597352"/>
          </a:xfrm>
          <a:prstGeom prst="rect">
            <a:avLst/>
          </a:prstGeom>
          <a:noFill/>
        </p:spPr>
      </p:pic>
      <p:sp>
        <p:nvSpPr>
          <p:cNvPr id="4" name="橢圓 3"/>
          <p:cNvSpPr/>
          <p:nvPr/>
        </p:nvSpPr>
        <p:spPr>
          <a:xfrm>
            <a:off x="2207568" y="1412776"/>
            <a:ext cx="2376264" cy="22322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5314" name="Picture 2" descr="F:\1060102整理ok1\12年國教\106學年升學的資料\閱卷畫面.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12776"/>
            <a:ext cx="8136904" cy="4925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標題 1"/>
          <p:cNvSpPr txBox="1">
            <a:spLocks/>
          </p:cNvSpPr>
          <p:nvPr/>
        </p:nvSpPr>
        <p:spPr>
          <a:xfrm>
            <a:off x="395536" y="54868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0" i="0" u="none" strike="noStrike" kern="1200" cap="none" spc="0" normalizeH="0" baseline="0" noProof="0" dirty="0">
                <a:ln>
                  <a:noFill/>
                </a:ln>
                <a:solidFill>
                  <a:schemeClr val="tx1"/>
                </a:solidFill>
                <a:effectLst/>
                <a:uLnTx/>
                <a:uFillTx/>
                <a:latin typeface="+mj-lt"/>
                <a:ea typeface="+mj-ea"/>
                <a:cs typeface="+mj-cs"/>
              </a:rPr>
              <a:t>閱卷畫面</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52</a:t>
            </a:fld>
            <a:endParaRPr lang="zh-TW" altLang="en-US"/>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03608" y="236278"/>
            <a:ext cx="6855823" cy="6610973"/>
          </a:xfrm>
          <a:prstGeom prst="rect">
            <a:avLst/>
          </a:prstGeom>
          <a:noFill/>
          <a:ln w="9525">
            <a:noFill/>
            <a:miter lim="800000"/>
            <a:headEnd/>
            <a:tailEnd/>
          </a:ln>
        </p:spPr>
      </p:pic>
      <p:sp>
        <p:nvSpPr>
          <p:cNvPr id="4" name="文字方塊 3">
            <a:extLst>
              <a:ext uri="{FF2B5EF4-FFF2-40B4-BE49-F238E27FC236}">
                <a16:creationId xmlns:a16="http://schemas.microsoft.com/office/drawing/2014/main" id="{65AC625D-5702-4517-885B-05AEFF54A5BD}"/>
              </a:ext>
            </a:extLst>
          </p:cNvPr>
          <p:cNvSpPr txBox="1"/>
          <p:nvPr/>
        </p:nvSpPr>
        <p:spPr>
          <a:xfrm>
            <a:off x="251520" y="240722"/>
            <a:ext cx="915923" cy="2123658"/>
          </a:xfrm>
          <a:prstGeom prst="rect">
            <a:avLst/>
          </a:prstGeom>
          <a:solidFill>
            <a:srgbClr val="FFFB69"/>
          </a:solidFill>
        </p:spPr>
        <p:txBody>
          <a:bodyPr wrap="square" rtlCol="0">
            <a:spAutoFit/>
          </a:bodyPr>
          <a:lstStyle/>
          <a:p>
            <a:pPr algn="ctr"/>
            <a:r>
              <a:rPr lang="zh-TW" altLang="en-US" sz="4400" b="1" dirty="0">
                <a:effectLst>
                  <a:outerShdw blurRad="38100" dist="38100" dir="2700000" algn="tl">
                    <a:srgbClr val="000000">
                      <a:alpha val="43137"/>
                    </a:srgbClr>
                  </a:outerShdw>
                </a:effectLst>
              </a:rPr>
              <a:t>提</a:t>
            </a:r>
            <a:endParaRPr lang="en-US" altLang="zh-TW" sz="4400" b="1" dirty="0">
              <a:effectLst>
                <a:outerShdw blurRad="38100" dist="38100" dir="2700000" algn="tl">
                  <a:srgbClr val="000000">
                    <a:alpha val="43137"/>
                  </a:srgbClr>
                </a:outerShdw>
              </a:effectLst>
            </a:endParaRPr>
          </a:p>
          <a:p>
            <a:pPr algn="ctr"/>
            <a:r>
              <a:rPr lang="zh-TW" altLang="en-US" sz="4400" b="1" dirty="0">
                <a:effectLst>
                  <a:outerShdw blurRad="38100" dist="38100" dir="2700000" algn="tl">
                    <a:srgbClr val="000000">
                      <a:alpha val="43137"/>
                    </a:srgbClr>
                  </a:outerShdw>
                </a:effectLst>
              </a:rPr>
              <a:t>醒</a:t>
            </a:r>
            <a:endParaRPr lang="en-US" altLang="zh-TW" sz="4400" b="1" dirty="0">
              <a:effectLst>
                <a:outerShdw blurRad="38100" dist="38100" dir="2700000" algn="tl">
                  <a:srgbClr val="000000">
                    <a:alpha val="43137"/>
                  </a:srgbClr>
                </a:outerShdw>
              </a:effectLst>
            </a:endParaRPr>
          </a:p>
          <a:p>
            <a:pPr algn="ctr"/>
            <a:r>
              <a:rPr lang="zh-TW" altLang="en-US" sz="44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80177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nvPr>
        </p:nvGraphicFramePr>
        <p:xfrm>
          <a:off x="19294" y="1268762"/>
          <a:ext cx="9124706" cy="5787473"/>
        </p:xfrm>
        <a:graphic>
          <a:graphicData uri="http://schemas.openxmlformats.org/drawingml/2006/table">
            <a:tbl>
              <a:tblPr/>
              <a:tblGrid>
                <a:gridCol w="2019964">
                  <a:extLst>
                    <a:ext uri="{9D8B030D-6E8A-4147-A177-3AD203B41FA5}">
                      <a16:colId xmlns:a16="http://schemas.microsoft.com/office/drawing/2014/main" val="20000"/>
                    </a:ext>
                  </a:extLst>
                </a:gridCol>
                <a:gridCol w="2177266">
                  <a:extLst>
                    <a:ext uri="{9D8B030D-6E8A-4147-A177-3AD203B41FA5}">
                      <a16:colId xmlns:a16="http://schemas.microsoft.com/office/drawing/2014/main" val="20001"/>
                    </a:ext>
                  </a:extLst>
                </a:gridCol>
                <a:gridCol w="3324413">
                  <a:extLst>
                    <a:ext uri="{9D8B030D-6E8A-4147-A177-3AD203B41FA5}">
                      <a16:colId xmlns:a16="http://schemas.microsoft.com/office/drawing/2014/main" val="20002"/>
                    </a:ext>
                  </a:extLst>
                </a:gridCol>
                <a:gridCol w="1603063">
                  <a:extLst>
                    <a:ext uri="{9D8B030D-6E8A-4147-A177-3AD203B41FA5}">
                      <a16:colId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111</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潮州高中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日上網填報名表並親至潮州高中報名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bl>
          </a:graphicData>
        </a:graphic>
      </p:graphicFrame>
      <p:pic>
        <p:nvPicPr>
          <p:cNvPr id="4" name="圖片 3">
            <a:hlinkClick r:id="rId3" action="ppaction://hlinksldjump"/>
            <a:extLst>
              <a:ext uri="{FF2B5EF4-FFF2-40B4-BE49-F238E27FC236}">
                <a16:creationId xmlns:a16="http://schemas.microsoft.com/office/drawing/2014/main" id="{373B2420-122F-42C1-A857-3DDB55A7B0B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5" name="矩形 2">
            <a:extLst>
              <a:ext uri="{FF2B5EF4-FFF2-40B4-BE49-F238E27FC236}">
                <a16:creationId xmlns:a16="http://schemas.microsoft.com/office/drawing/2014/main" id="{2E5CD296-388F-4743-B76E-1A98AED5E579}"/>
              </a:ext>
            </a:extLst>
          </p:cNvPr>
          <p:cNvSpPr>
            <a:spLocks noChangeArrowheads="1"/>
          </p:cNvSpPr>
          <p:nvPr/>
        </p:nvSpPr>
        <p:spPr bwMode="auto">
          <a:xfrm>
            <a:off x="2195388" y="3702553"/>
            <a:ext cx="6769100" cy="676275"/>
          </a:xfrm>
          <a:prstGeom prst="rect">
            <a:avLst/>
          </a:prstGeom>
          <a:solidFill>
            <a:srgbClr val="FFFF00"/>
          </a:solidFill>
          <a:ln>
            <a:noFill/>
          </a:ln>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FF0000"/>
              </a:solidFill>
            </a:endParaRPr>
          </a:p>
        </p:txBody>
      </p:sp>
      <p:sp>
        <p:nvSpPr>
          <p:cNvPr id="7" name="文字方塊 6">
            <a:extLst>
              <a:ext uri="{FF2B5EF4-FFF2-40B4-BE49-F238E27FC236}">
                <a16:creationId xmlns:a16="http://schemas.microsoft.com/office/drawing/2014/main" id="{F1484F9C-67F2-4BAE-ABDA-B9FB9346D594}"/>
              </a:ext>
            </a:extLst>
          </p:cNvPr>
          <p:cNvSpPr txBox="1"/>
          <p:nvPr/>
        </p:nvSpPr>
        <p:spPr>
          <a:xfrm>
            <a:off x="4272736" y="2659559"/>
            <a:ext cx="1056759" cy="769441"/>
          </a:xfrm>
          <a:prstGeom prst="rect">
            <a:avLst/>
          </a:prstGeom>
          <a:noFill/>
        </p:spPr>
        <p:txBody>
          <a:bodyPr wrap="square" rtlCol="0">
            <a:spAutoFit/>
          </a:bodyPr>
          <a:lstStyle/>
          <a:p>
            <a:r>
              <a:rPr lang="en-US" altLang="zh-TW" sz="4400" dirty="0">
                <a:solidFill>
                  <a:srgbClr val="000000"/>
                </a:solidFill>
              </a:rPr>
              <a:t>2.</a:t>
            </a:r>
            <a:endParaRPr lang="zh-TW" altLang="en-US" sz="4400" dirty="0">
              <a:solidFill>
                <a:srgbClr val="000000"/>
              </a:solidFill>
            </a:endParaRPr>
          </a:p>
        </p:txBody>
      </p:sp>
      <p:sp>
        <p:nvSpPr>
          <p:cNvPr id="8" name="文字方塊 7">
            <a:extLst>
              <a:ext uri="{FF2B5EF4-FFF2-40B4-BE49-F238E27FC236}">
                <a16:creationId xmlns:a16="http://schemas.microsoft.com/office/drawing/2014/main" id="{4EFEB484-5871-4C06-8CBC-C3C39241E734}"/>
              </a:ext>
            </a:extLst>
          </p:cNvPr>
          <p:cNvSpPr txBox="1"/>
          <p:nvPr/>
        </p:nvSpPr>
        <p:spPr>
          <a:xfrm>
            <a:off x="1893144" y="3321349"/>
            <a:ext cx="1056759" cy="769441"/>
          </a:xfrm>
          <a:prstGeom prst="rect">
            <a:avLst/>
          </a:prstGeom>
          <a:noFill/>
        </p:spPr>
        <p:txBody>
          <a:bodyPr wrap="square" rtlCol="0">
            <a:spAutoFit/>
          </a:bodyPr>
          <a:lstStyle/>
          <a:p>
            <a:r>
              <a:rPr lang="en-US" altLang="zh-TW" sz="4400" dirty="0">
                <a:solidFill>
                  <a:srgbClr val="000000"/>
                </a:solidFill>
              </a:rPr>
              <a:t>3.</a:t>
            </a:r>
            <a:endParaRPr lang="zh-TW" altLang="en-US" sz="4400" dirty="0">
              <a:solidFill>
                <a:srgbClr val="000000"/>
              </a:solidFill>
            </a:endParaRPr>
          </a:p>
        </p:txBody>
      </p:sp>
      <p:sp>
        <p:nvSpPr>
          <p:cNvPr id="11" name="矩形 2">
            <a:extLst>
              <a:ext uri="{FF2B5EF4-FFF2-40B4-BE49-F238E27FC236}">
                <a16:creationId xmlns:a16="http://schemas.microsoft.com/office/drawing/2014/main" id="{3B0A5548-7FC8-4DDC-B9BA-394D24B9773B}"/>
              </a:ext>
            </a:extLst>
          </p:cNvPr>
          <p:cNvSpPr>
            <a:spLocks noChangeArrowheads="1"/>
          </p:cNvSpPr>
          <p:nvPr/>
        </p:nvSpPr>
        <p:spPr bwMode="auto">
          <a:xfrm>
            <a:off x="1971315" y="931547"/>
            <a:ext cx="3187981" cy="677108"/>
          </a:xfrm>
          <a:prstGeom prst="rect">
            <a:avLst/>
          </a:prstGeom>
          <a:solidFill>
            <a:srgbClr val="FFFF00"/>
          </a:solidFill>
          <a:ln>
            <a:noFill/>
          </a:ln>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限當年度有效</a:t>
            </a:r>
            <a:endParaRPr lang="zh-TW" altLang="en-US" dirty="0">
              <a:solidFill>
                <a:srgbClr val="FF0000"/>
              </a:solidFill>
            </a:endParaRPr>
          </a:p>
        </p:txBody>
      </p:sp>
      <p:sp>
        <p:nvSpPr>
          <p:cNvPr id="10" name="文字方塊 9">
            <a:extLst>
              <a:ext uri="{FF2B5EF4-FFF2-40B4-BE49-F238E27FC236}">
                <a16:creationId xmlns:a16="http://schemas.microsoft.com/office/drawing/2014/main" id="{1BDF53C0-3B00-4266-9158-BDF0C888D3B5}"/>
              </a:ext>
            </a:extLst>
          </p:cNvPr>
          <p:cNvSpPr txBox="1"/>
          <p:nvPr/>
        </p:nvSpPr>
        <p:spPr>
          <a:xfrm>
            <a:off x="1274439" y="839214"/>
            <a:ext cx="1056759" cy="769441"/>
          </a:xfrm>
          <a:prstGeom prst="rect">
            <a:avLst/>
          </a:prstGeom>
          <a:noFill/>
        </p:spPr>
        <p:txBody>
          <a:bodyPr wrap="square" rtlCol="0">
            <a:spAutoFit/>
          </a:bodyPr>
          <a:lstStyle/>
          <a:p>
            <a:r>
              <a:rPr lang="zh-TW" altLang="en-US" sz="4400" dirty="0">
                <a:solidFill>
                  <a:srgbClr val="000000"/>
                </a:solidFill>
                <a:latin typeface="Arial Black" panose="020B0A04020102020204" pitchFamily="34" charset="0"/>
              </a:rPr>
              <a:t>１</a:t>
            </a:r>
            <a:r>
              <a:rPr lang="en-US" altLang="zh-TW" sz="4400" dirty="0">
                <a:solidFill>
                  <a:srgbClr val="000000"/>
                </a:solidFill>
              </a:rPr>
              <a:t>.</a:t>
            </a:r>
            <a:endParaRPr lang="zh-TW" altLang="en-US" sz="4400" dirty="0">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1052792" y="3591304"/>
            <a:ext cx="7968848" cy="646331"/>
          </a:xfrm>
          <a:prstGeom prst="rect">
            <a:avLst/>
          </a:prstGeom>
        </p:spPr>
        <p:txBody>
          <a:bodyPr wrap="none">
            <a:spAutoFit/>
          </a:bodyPr>
          <a:lstStyle/>
          <a:p>
            <a:pPr lvl="0"/>
            <a:r>
              <a:rPr lang="zh-TW" altLang="en-US" sz="3600" dirty="0">
                <a:latin typeface="微軟正黑體" panose="020B0604030504040204" pitchFamily="34" charset="-120"/>
                <a:ea typeface="微軟正黑體" panose="020B0604030504040204" pitchFamily="34" charset="-120"/>
                <a:cs typeface="Times New Roman"/>
              </a:rPr>
              <a:t>有效期限：教育會考成績限當年有效</a:t>
            </a:r>
            <a:r>
              <a:rPr lang="en-US" altLang="zh-TW" sz="3600" dirty="0">
                <a:latin typeface="微軟正黑體" panose="020B0604030504040204" pitchFamily="34" charset="-120"/>
                <a:ea typeface="微軟正黑體" panose="020B0604030504040204" pitchFamily="34" charset="-120"/>
                <a:cs typeface="Times New Roman"/>
              </a:rPr>
              <a:t>…</a:t>
            </a:r>
            <a:endParaRPr lang="zh-TW" altLang="en-US" sz="3600" dirty="0">
              <a:latin typeface="微軟正黑體" panose="020B0604030504040204" pitchFamily="34" charset="-120"/>
              <a:ea typeface="微軟正黑體" panose="020B0604030504040204" pitchFamily="34" charset="-120"/>
            </a:endParaRPr>
          </a:p>
        </p:txBody>
      </p:sp>
      <p:sp>
        <p:nvSpPr>
          <p:cNvPr id="5" name="矩形 1"/>
          <p:cNvSpPr>
            <a:spLocks noChangeArrowheads="1"/>
          </p:cNvSpPr>
          <p:nvPr/>
        </p:nvSpPr>
        <p:spPr bwMode="auto">
          <a:xfrm>
            <a:off x="2267744" y="908720"/>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國中教育會考注意事項</a:t>
            </a:r>
          </a:p>
        </p:txBody>
      </p:sp>
    </p:spTree>
    <p:extLst>
      <p:ext uri="{BB962C8B-B14F-4D97-AF65-F5344CB8AC3E}">
        <p14:creationId xmlns:p14="http://schemas.microsoft.com/office/powerpoint/2010/main" val="1178836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2852936"/>
            <a:ext cx="7920880" cy="1656184"/>
          </a:xfrm>
        </p:spPr>
        <p:txBody>
          <a:bodyPr>
            <a:normAutofit fontScale="62500" lnSpcReduction="20000"/>
          </a:bodyPr>
          <a:lstStyle/>
          <a:p>
            <a:r>
              <a:rPr kumimoji="1" lang="zh-TW" altLang="en-US" sz="8000" b="1" dirty="0">
                <a:solidFill>
                  <a:srgbClr val="333399"/>
                </a:solidFill>
                <a:latin typeface="微軟正黑體" pitchFamily="34" charset="-120"/>
                <a:ea typeface="微軟正黑體" pitchFamily="34" charset="-120"/>
              </a:rPr>
              <a:t>屏東區</a:t>
            </a:r>
            <a:r>
              <a:rPr kumimoji="1" lang="zh-TW" altLang="en-US" sz="8000" b="1" dirty="0">
                <a:solidFill>
                  <a:srgbClr val="FF0000"/>
                </a:solidFill>
                <a:latin typeface="微軟正黑體" pitchFamily="34" charset="-120"/>
                <a:ea typeface="微軟正黑體" pitchFamily="34" charset="-120"/>
              </a:rPr>
              <a:t>高中職變更學區</a:t>
            </a:r>
            <a:r>
              <a:rPr kumimoji="1" lang="zh-TW" altLang="en-US" sz="8000" b="1" dirty="0">
                <a:solidFill>
                  <a:srgbClr val="333399"/>
                </a:solidFill>
                <a:latin typeface="微軟正黑體" pitchFamily="34" charset="-120"/>
                <a:ea typeface="微軟正黑體" pitchFamily="34" charset="-120"/>
              </a:rPr>
              <a:t>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474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pic>
        <p:nvPicPr>
          <p:cNvPr id="3" name="圖片 2"/>
          <p:cNvPicPr>
            <a:picLocks noChangeAspect="1"/>
          </p:cNvPicPr>
          <p:nvPr/>
        </p:nvPicPr>
        <p:blipFill rotWithShape="1">
          <a:blip r:embed="rId3"/>
          <a:srcRect l="8263" t="8001" r="8263" b="5201"/>
          <a:stretch/>
        </p:blipFill>
        <p:spPr>
          <a:xfrm>
            <a:off x="266169" y="1682236"/>
            <a:ext cx="8673075" cy="5072931"/>
          </a:xfrm>
          <a:prstGeom prst="rect">
            <a:avLst/>
          </a:prstGeom>
        </p:spPr>
      </p:pic>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0000FF"/>
                </a:solidFill>
                <a:latin typeface="微軟正黑體" pitchFamily="34" charset="-120"/>
                <a:ea typeface="微軟正黑體" pitchFamily="34" charset="-120"/>
                <a:hlinkClick r:id="rId4">
                  <a:extLst>
                    <a:ext uri="{A12FA001-AC4F-418D-AE19-62706E023703}">
                      <ahyp:hlinkClr xmlns:ahyp="http://schemas.microsoft.com/office/drawing/2018/hyperlinkcolor" val="tx"/>
                    </a:ext>
                  </a:extLst>
                </a:hlinkClick>
              </a:rPr>
              <a:t>https://ptc.entry.edu.tw</a:t>
            </a:r>
            <a:endParaRPr kumimoji="1" lang="zh-TW" altLang="en-US" sz="4000" dirty="0">
              <a:solidFill>
                <a:srgbClr val="0000FF"/>
              </a:solidFill>
              <a:latin typeface="微軟正黑體" pitchFamily="34" charset="-120"/>
              <a:ea typeface="微軟正黑體" pitchFamily="34" charset="-120"/>
            </a:endParaRPr>
          </a:p>
        </p:txBody>
      </p:sp>
      <p:sp>
        <p:nvSpPr>
          <p:cNvPr id="2" name="矩形 1"/>
          <p:cNvSpPr/>
          <p:nvPr/>
        </p:nvSpPr>
        <p:spPr>
          <a:xfrm>
            <a:off x="5940152" y="4725144"/>
            <a:ext cx="2808312"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六角星形 1">
            <a:extLst>
              <a:ext uri="{FF2B5EF4-FFF2-40B4-BE49-F238E27FC236}">
                <a16:creationId xmlns:a16="http://schemas.microsoft.com/office/drawing/2014/main" id="{812C7E67-3981-4379-BF3F-1B9127B87A7E}"/>
              </a:ext>
            </a:extLst>
          </p:cNvPr>
          <p:cNvSpPr/>
          <p:nvPr/>
        </p:nvSpPr>
        <p:spPr>
          <a:xfrm>
            <a:off x="6046933" y="557020"/>
            <a:ext cx="2861997" cy="1806297"/>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dirty="0">
                <a:solidFill>
                  <a:schemeClr val="tx1"/>
                </a:solidFill>
              </a:rPr>
              <a:t>很重要</a:t>
            </a:r>
          </a:p>
        </p:txBody>
      </p:sp>
      <p:sp>
        <p:nvSpPr>
          <p:cNvPr id="8" name="矩形: 圓角 7">
            <a:extLst>
              <a:ext uri="{FF2B5EF4-FFF2-40B4-BE49-F238E27FC236}">
                <a16:creationId xmlns:a16="http://schemas.microsoft.com/office/drawing/2014/main" id="{7DD00BBC-4BD7-4E72-B4A6-D321755B3D5B}"/>
              </a:ext>
            </a:extLst>
          </p:cNvPr>
          <p:cNvSpPr/>
          <p:nvPr/>
        </p:nvSpPr>
        <p:spPr>
          <a:xfrm>
            <a:off x="5868143" y="4595378"/>
            <a:ext cx="2970601" cy="13539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641E4C82-5A30-40EB-AB7C-A96FE8690766}"/>
              </a:ext>
            </a:extLst>
          </p:cNvPr>
          <p:cNvSpPr/>
          <p:nvPr/>
        </p:nvSpPr>
        <p:spPr>
          <a:xfrm>
            <a:off x="7956376" y="3568975"/>
            <a:ext cx="576064" cy="45640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六角星形 1">
            <a:extLst>
              <a:ext uri="{FF2B5EF4-FFF2-40B4-BE49-F238E27FC236}">
                <a16:creationId xmlns:a16="http://schemas.microsoft.com/office/drawing/2014/main" id="{EBB15E38-9F0C-40CE-B477-35ABE6557528}"/>
              </a:ext>
            </a:extLst>
          </p:cNvPr>
          <p:cNvSpPr/>
          <p:nvPr/>
        </p:nvSpPr>
        <p:spPr>
          <a:xfrm>
            <a:off x="5335596" y="4379190"/>
            <a:ext cx="1008112" cy="432375"/>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dirty="0">
                <a:solidFill>
                  <a:schemeClr val="tx1"/>
                </a:solidFill>
              </a:rPr>
              <a:t>很重要</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日期版面配置區 3"/>
          <p:cNvSpPr>
            <a:spLocks noGrp="1"/>
          </p:cNvSpPr>
          <p:nvPr>
            <p:ph type="dt" sz="half" idx="4294967295"/>
          </p:nvPr>
        </p:nvSpPr>
        <p:spPr>
          <a:xfrm>
            <a:off x="6775450" y="330200"/>
            <a:ext cx="2368550" cy="309563"/>
          </a:xfrm>
        </p:spPr>
        <p:txBody>
          <a:bodyPr/>
          <a:lstStyle/>
          <a:p>
            <a:fld id="{579D2E1B-C356-422E-98C7-BA542DA97368}" type="datetime1">
              <a:rPr lang="en-US" altLang="zh-TW" smtClean="0"/>
              <a:pPr/>
              <a:t>2/18/2022</a:t>
            </a:fld>
            <a:endParaRPr lang="en-US" dirty="0"/>
          </a:p>
        </p:txBody>
      </p:sp>
      <p:grpSp>
        <p:nvGrpSpPr>
          <p:cNvPr id="8" name="群組 7"/>
          <p:cNvGrpSpPr/>
          <p:nvPr/>
        </p:nvGrpSpPr>
        <p:grpSpPr>
          <a:xfrm>
            <a:off x="323528" y="-9195"/>
            <a:ext cx="2599196" cy="6839046"/>
            <a:chOff x="6626" y="18955"/>
            <a:chExt cx="2599196" cy="6839046"/>
          </a:xfrm>
        </p:grpSpPr>
        <p:pic>
          <p:nvPicPr>
            <p:cNvPr id="3307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338" t="17460" r="26487" b="6840"/>
            <a:stretch/>
          </p:blipFill>
          <p:spPr bwMode="auto">
            <a:xfrm>
              <a:off x="6626" y="18955"/>
              <a:ext cx="2599196" cy="683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118091" y="4293096"/>
              <a:ext cx="2376265" cy="504056"/>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53773"/>
            <a:ext cx="5419745" cy="6831611"/>
          </a:xfrm>
          <a:prstGeom prst="rect">
            <a:avLst/>
          </a:prstGeom>
        </p:spPr>
      </p:pic>
    </p:spTree>
    <p:extLst>
      <p:ext uri="{BB962C8B-B14F-4D97-AF65-F5344CB8AC3E}">
        <p14:creationId xmlns:p14="http://schemas.microsoft.com/office/powerpoint/2010/main" val="396028941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2123728" y="967109"/>
            <a:ext cx="2736305" cy="37365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高雄區國中學生</a:t>
            </a:r>
          </a:p>
        </p:txBody>
      </p:sp>
      <p:sp>
        <p:nvSpPr>
          <p:cNvPr id="7" name="圓角矩形 6"/>
          <p:cNvSpPr/>
          <p:nvPr/>
        </p:nvSpPr>
        <p:spPr>
          <a:xfrm>
            <a:off x="2627785" y="1556792"/>
            <a:ext cx="2232248" cy="792088"/>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第一次模擬選填</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gn="ctr"/>
            <a:r>
              <a:rPr lang="en-US" altLang="zh-TW" sz="1400" b="1" dirty="0">
                <a:solidFill>
                  <a:schemeClr val="bg1"/>
                </a:solidFill>
                <a:latin typeface="微軟正黑體" panose="020B0604030504040204" pitchFamily="34" charset="-120"/>
                <a:ea typeface="微軟正黑體" panose="020B0604030504040204" pitchFamily="34" charset="-120"/>
              </a:rPr>
              <a:t>110.12.27(</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br>
              <a:rPr lang="en-US" altLang="zh-TW" sz="1400" b="1" dirty="0">
                <a:solidFill>
                  <a:schemeClr val="bg1"/>
                </a:solidFill>
                <a:latin typeface="微軟正黑體" panose="020B0604030504040204" pitchFamily="34" charset="-120"/>
                <a:ea typeface="微軟正黑體" panose="020B0604030504040204" pitchFamily="34" charset="-120"/>
              </a:rPr>
            </a:br>
            <a:r>
              <a:rPr lang="en-US" altLang="zh-TW" sz="1400" b="1" dirty="0">
                <a:solidFill>
                  <a:schemeClr val="bg1"/>
                </a:solidFill>
                <a:latin typeface="微軟正黑體" panose="020B0604030504040204" pitchFamily="34" charset="-120"/>
                <a:ea typeface="微軟正黑體" panose="020B0604030504040204" pitchFamily="34" charset="-120"/>
              </a:rPr>
              <a:t>111.1.14(</a:t>
            </a:r>
            <a:r>
              <a:rPr lang="zh-TW" altLang="en-US" sz="1400" b="1" dirty="0">
                <a:solidFill>
                  <a:schemeClr val="bg1"/>
                </a:solidFill>
                <a:latin typeface="微軟正黑體" panose="020B0604030504040204" pitchFamily="34" charset="-120"/>
                <a:ea typeface="微軟正黑體" panose="020B0604030504040204" pitchFamily="34" charset="-120"/>
              </a:rPr>
              <a:t>五</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2138186" y="3717032"/>
            <a:ext cx="2721848" cy="79208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多元發展項目積分</a:t>
            </a:r>
            <a:br>
              <a:rPr lang="en-US" altLang="zh-TW" sz="2000" b="1" dirty="0">
                <a:solidFill>
                  <a:schemeClr val="bg1"/>
                </a:solidFill>
                <a:latin typeface="微軟正黑體" panose="020B0604030504040204" pitchFamily="34" charset="-120"/>
                <a:ea typeface="微軟正黑體" panose="020B0604030504040204" pitchFamily="34" charset="-120"/>
              </a:rPr>
            </a:br>
            <a:r>
              <a:rPr lang="zh-TW" altLang="en-US" sz="2000" b="1" dirty="0">
                <a:solidFill>
                  <a:schemeClr val="bg1"/>
                </a:solidFill>
                <a:latin typeface="微軟正黑體" panose="020B0604030504040204" pitchFamily="34" charset="-120"/>
                <a:ea typeface="微軟正黑體" panose="020B0604030504040204" pitchFamily="34" charset="-120"/>
              </a:rPr>
              <a:t>送件及審查</a:t>
            </a:r>
          </a:p>
        </p:txBody>
      </p:sp>
      <p:sp>
        <p:nvSpPr>
          <p:cNvPr id="10" name="圓角矩形 9"/>
          <p:cNvSpPr/>
          <p:nvPr/>
        </p:nvSpPr>
        <p:spPr>
          <a:xfrm>
            <a:off x="117959" y="4797152"/>
            <a:ext cx="4742075" cy="79208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名額公告、個人序位查詢及志願選填</a:t>
            </a:r>
          </a:p>
        </p:txBody>
      </p:sp>
      <p:sp>
        <p:nvSpPr>
          <p:cNvPr id="11" name="圓角矩形 10"/>
          <p:cNvSpPr/>
          <p:nvPr/>
        </p:nvSpPr>
        <p:spPr>
          <a:xfrm>
            <a:off x="117959" y="5949280"/>
            <a:ext cx="4742075" cy="79208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報名、放榜、報到及報到後聲明放棄</a:t>
            </a:r>
          </a:p>
        </p:txBody>
      </p:sp>
      <p:sp>
        <p:nvSpPr>
          <p:cNvPr id="12" name="圓角矩形 11"/>
          <p:cNvSpPr/>
          <p:nvPr/>
        </p:nvSpPr>
        <p:spPr>
          <a:xfrm>
            <a:off x="2627785" y="2564904"/>
            <a:ext cx="2232248" cy="792088"/>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第二次模擬選填</a:t>
            </a:r>
            <a:r>
              <a:rPr lang="en-US" altLang="zh-TW" sz="1400" b="1" dirty="0">
                <a:solidFill>
                  <a:schemeClr val="bg1"/>
                </a:solidFill>
                <a:latin typeface="微軟正黑體" panose="020B0604030504040204" pitchFamily="34" charset="-120"/>
                <a:ea typeface="微軟正黑體" panose="020B0604030504040204" pitchFamily="34" charset="-120"/>
              </a:rPr>
              <a:t>111.3.28(</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br>
              <a:rPr lang="en-US" altLang="zh-TW" sz="1400" b="1" dirty="0">
                <a:solidFill>
                  <a:schemeClr val="bg1"/>
                </a:solidFill>
                <a:latin typeface="微軟正黑體" panose="020B0604030504040204" pitchFamily="34" charset="-120"/>
                <a:ea typeface="微軟正黑體" panose="020B0604030504040204" pitchFamily="34" charset="-120"/>
              </a:rPr>
            </a:br>
            <a:r>
              <a:rPr lang="en-US" altLang="zh-TW" sz="1400" b="1" dirty="0">
                <a:solidFill>
                  <a:schemeClr val="bg1"/>
                </a:solidFill>
                <a:latin typeface="微軟正黑體" panose="020B0604030504040204" pitchFamily="34" charset="-120"/>
                <a:ea typeface="微軟正黑體" panose="020B0604030504040204" pitchFamily="34" charset="-120"/>
              </a:rPr>
              <a:t>111.4.08(</a:t>
            </a:r>
            <a:r>
              <a:rPr lang="zh-TW" altLang="en-US" sz="1400" b="1" dirty="0">
                <a:solidFill>
                  <a:schemeClr val="bg1"/>
                </a:solidFill>
                <a:latin typeface="微軟正黑體" panose="020B0604030504040204" pitchFamily="34" charset="-120"/>
                <a:ea typeface="微軟正黑體" panose="020B0604030504040204" pitchFamily="34" charset="-120"/>
              </a:rPr>
              <a:t>五</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13" name="圓角矩形 12"/>
          <p:cNvSpPr/>
          <p:nvPr/>
        </p:nvSpPr>
        <p:spPr>
          <a:xfrm>
            <a:off x="107504" y="967109"/>
            <a:ext cx="1872208" cy="396044"/>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他區國中學生</a:t>
            </a:r>
          </a:p>
        </p:txBody>
      </p:sp>
      <p:sp>
        <p:nvSpPr>
          <p:cNvPr id="14" name="向下箭號 13"/>
          <p:cNvSpPr/>
          <p:nvPr/>
        </p:nvSpPr>
        <p:spPr>
          <a:xfrm>
            <a:off x="3347865" y="1340768"/>
            <a:ext cx="396044" cy="21602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5" name="向下箭號 14"/>
          <p:cNvSpPr/>
          <p:nvPr/>
        </p:nvSpPr>
        <p:spPr>
          <a:xfrm>
            <a:off x="3358163" y="2348880"/>
            <a:ext cx="396044" cy="21602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6" name="向下箭號 15"/>
          <p:cNvSpPr/>
          <p:nvPr/>
        </p:nvSpPr>
        <p:spPr>
          <a:xfrm>
            <a:off x="3358163" y="3356992"/>
            <a:ext cx="396044" cy="36004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7" name="向下箭號 16"/>
          <p:cNvSpPr/>
          <p:nvPr/>
        </p:nvSpPr>
        <p:spPr>
          <a:xfrm>
            <a:off x="3347865" y="4509121"/>
            <a:ext cx="396044" cy="28803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8" name="向下箭號 17"/>
          <p:cNvSpPr/>
          <p:nvPr/>
        </p:nvSpPr>
        <p:spPr>
          <a:xfrm>
            <a:off x="3358465" y="5589240"/>
            <a:ext cx="396044" cy="35708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9" name="圓角矩形 18"/>
          <p:cNvSpPr/>
          <p:nvPr/>
        </p:nvSpPr>
        <p:spPr>
          <a:xfrm>
            <a:off x="107504" y="1772816"/>
            <a:ext cx="1872208" cy="792088"/>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申請</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gn="ctr"/>
            <a:r>
              <a:rPr lang="zh-TW" altLang="en-US" sz="2000" b="1" dirty="0">
                <a:solidFill>
                  <a:schemeClr val="bg1"/>
                </a:solidFill>
                <a:latin typeface="微軟正黑體" panose="020B0604030504040204" pitchFamily="34" charset="-120"/>
                <a:ea typeface="微軟正黑體" panose="020B0604030504040204" pitchFamily="34" charset="-120"/>
              </a:rPr>
              <a:t>變更就學區</a:t>
            </a:r>
            <a:endParaRPr lang="en-US" altLang="zh-TW" sz="2000" b="1" dirty="0">
              <a:solidFill>
                <a:schemeClr val="bg1"/>
              </a:solidFill>
              <a:latin typeface="微軟正黑體" panose="020B0604030504040204" pitchFamily="34" charset="-120"/>
              <a:ea typeface="微軟正黑體" panose="020B0604030504040204" pitchFamily="34" charset="-120"/>
            </a:endParaRPr>
          </a:p>
        </p:txBody>
      </p:sp>
      <p:sp>
        <p:nvSpPr>
          <p:cNvPr id="20" name="向下箭號 19"/>
          <p:cNvSpPr/>
          <p:nvPr/>
        </p:nvSpPr>
        <p:spPr>
          <a:xfrm>
            <a:off x="845586" y="1363152"/>
            <a:ext cx="396044" cy="40966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1" name="向下箭號 20"/>
          <p:cNvSpPr/>
          <p:nvPr/>
        </p:nvSpPr>
        <p:spPr>
          <a:xfrm>
            <a:off x="856041" y="2564905"/>
            <a:ext cx="396044" cy="57606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2" name="圓角矩形 21"/>
          <p:cNvSpPr/>
          <p:nvPr/>
        </p:nvSpPr>
        <p:spPr>
          <a:xfrm>
            <a:off x="117959" y="3140968"/>
            <a:ext cx="1872208" cy="792088"/>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獲准變更</a:t>
            </a:r>
            <a:br>
              <a:rPr lang="en-US" altLang="zh-TW" sz="2000" b="1" dirty="0">
                <a:solidFill>
                  <a:schemeClr val="bg1"/>
                </a:solidFill>
                <a:latin typeface="微軟正黑體" panose="020B0604030504040204" pitchFamily="34" charset="-120"/>
                <a:ea typeface="微軟正黑體" panose="020B0604030504040204" pitchFamily="34" charset="-120"/>
              </a:rPr>
            </a:br>
            <a:r>
              <a:rPr lang="zh-TW" altLang="en-US" sz="2000" b="1" dirty="0">
                <a:solidFill>
                  <a:schemeClr val="bg1"/>
                </a:solidFill>
                <a:latin typeface="微軟正黑體" panose="020B0604030504040204" pitchFamily="34" charset="-120"/>
                <a:ea typeface="微軟正黑體" panose="020B0604030504040204" pitchFamily="34" charset="-120"/>
              </a:rPr>
              <a:t>至高雄區</a:t>
            </a:r>
            <a:endParaRPr lang="en-US" altLang="zh-TW" sz="2000" b="1" dirty="0">
              <a:solidFill>
                <a:schemeClr val="bg1"/>
              </a:solidFill>
              <a:latin typeface="微軟正黑體" panose="020B0604030504040204" pitchFamily="34" charset="-120"/>
              <a:ea typeface="微軟正黑體" panose="020B0604030504040204" pitchFamily="34" charset="-120"/>
            </a:endParaRPr>
          </a:p>
        </p:txBody>
      </p:sp>
      <p:sp>
        <p:nvSpPr>
          <p:cNvPr id="23" name="向下箭號 22"/>
          <p:cNvSpPr/>
          <p:nvPr/>
        </p:nvSpPr>
        <p:spPr>
          <a:xfrm>
            <a:off x="2204158" y="1363153"/>
            <a:ext cx="396044" cy="235388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4" name="上彎箭號 23"/>
          <p:cNvSpPr/>
          <p:nvPr/>
        </p:nvSpPr>
        <p:spPr>
          <a:xfrm rot="5400000">
            <a:off x="1333640" y="3560562"/>
            <a:ext cx="432048" cy="1177040"/>
          </a:xfrm>
          <a:prstGeom prst="bentUpArrow">
            <a:avLst>
              <a:gd name="adj1" fmla="val 39006"/>
              <a:gd name="adj2" fmla="val 25000"/>
              <a:gd name="adj3" fmla="val 25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26" name="Picture 2" descr="C:\Users\user\Downloads\kisspng-student-school-child-download-vector-images-of-children-5aa54249358740.148558971520779849219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39754" y="-99392"/>
            <a:ext cx="2304256" cy="115212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user\Downloads\kisspng-student-school-child-download-vector-images-of-children-5aa54249358740.148558971520779849219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447" y="104249"/>
            <a:ext cx="2099377" cy="1049689"/>
          </a:xfrm>
          <a:prstGeom prst="rect">
            <a:avLst/>
          </a:prstGeom>
          <a:noFill/>
          <a:extLst>
            <a:ext uri="{909E8E84-426E-40DD-AFC4-6F175D3DCCD1}">
              <a14:hiddenFill xmlns:a14="http://schemas.microsoft.com/office/drawing/2010/main">
                <a:solidFill>
                  <a:srgbClr val="FFFFFF"/>
                </a:solidFill>
              </a14:hiddenFill>
            </a:ext>
          </a:extLst>
        </p:spPr>
      </p:pic>
      <p:sp>
        <p:nvSpPr>
          <p:cNvPr id="28" name="向右箭號 27"/>
          <p:cNvSpPr/>
          <p:nvPr/>
        </p:nvSpPr>
        <p:spPr>
          <a:xfrm>
            <a:off x="4913570" y="1853826"/>
            <a:ext cx="720079" cy="279030"/>
          </a:xfrm>
          <a:prstGeom prst="strip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9" name="圓角矩形 28"/>
          <p:cNvSpPr/>
          <p:nvPr/>
        </p:nvSpPr>
        <p:spPr>
          <a:xfrm>
            <a:off x="5605490" y="104249"/>
            <a:ext cx="3431006" cy="1258903"/>
          </a:xfrm>
          <a:prstGeom prst="roundRect">
            <a:avLst/>
          </a:prstGeom>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本區國中學生如欲參加他區免試入學，</a:t>
            </a:r>
            <a:r>
              <a:rPr lang="zh-TW" altLang="en-US" sz="2000" b="1" dirty="0">
                <a:solidFill>
                  <a:srgbClr val="FF0000"/>
                </a:solidFill>
                <a:latin typeface="微軟正黑體" panose="020B0604030504040204" pitchFamily="34" charset="-120"/>
                <a:ea typeface="微軟正黑體" panose="020B0604030504040204" pitchFamily="34" charset="-120"/>
              </a:rPr>
              <a:t>需於規定期限內申請變更就學區</a:t>
            </a:r>
            <a:r>
              <a:rPr lang="zh-TW" altLang="en-US" sz="2000" b="1" dirty="0">
                <a:solidFill>
                  <a:schemeClr val="bg1"/>
                </a:solidFill>
                <a:latin typeface="微軟正黑體" panose="020B0604030504040204" pitchFamily="34" charset="-120"/>
                <a:ea typeface="微軟正黑體" panose="020B0604030504040204" pitchFamily="34" charset="-120"/>
              </a:rPr>
              <a:t>，獲准變更後，則依該就學區簡章規定</a:t>
            </a:r>
            <a:endParaRPr lang="en-US" altLang="zh-TW" sz="2000" b="1" dirty="0">
              <a:solidFill>
                <a:schemeClr val="bg1"/>
              </a:solidFill>
              <a:latin typeface="微軟正黑體" panose="020B0604030504040204" pitchFamily="34" charset="-120"/>
              <a:ea typeface="微軟正黑體" panose="020B0604030504040204" pitchFamily="34" charset="-120"/>
            </a:endParaRPr>
          </a:p>
        </p:txBody>
      </p:sp>
      <p:sp>
        <p:nvSpPr>
          <p:cNvPr id="30" name="向右箭號 29"/>
          <p:cNvSpPr/>
          <p:nvPr/>
        </p:nvSpPr>
        <p:spPr>
          <a:xfrm>
            <a:off x="4932714" y="2821433"/>
            <a:ext cx="720079" cy="279030"/>
          </a:xfrm>
          <a:prstGeom prst="strip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graphicFrame>
        <p:nvGraphicFramePr>
          <p:cNvPr id="25" name="表格 24"/>
          <p:cNvGraphicFramePr>
            <a:graphicFrameLocks noGrp="1"/>
          </p:cNvGraphicFramePr>
          <p:nvPr/>
        </p:nvGraphicFramePr>
        <p:xfrm>
          <a:off x="4860034" y="3429000"/>
          <a:ext cx="4176462" cy="1180952"/>
        </p:xfrm>
        <a:graphic>
          <a:graphicData uri="http://schemas.openxmlformats.org/drawingml/2006/table">
            <a:tbl>
              <a:tblPr firstRow="1" bandRow="1">
                <a:tableStyleId>{5C22544A-7EE6-4342-B048-85BDC9FD1C3A}</a:tableStyleId>
              </a:tblPr>
              <a:tblGrid>
                <a:gridCol w="648070">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tblGrid>
              <a:tr h="486349">
                <a:tc>
                  <a:txBody>
                    <a:bodyPr/>
                    <a:lstStyle/>
                    <a:p>
                      <a:pPr algn="ctr"/>
                      <a:r>
                        <a:rPr lang="zh-TW" altLang="en-US" sz="1600" dirty="0">
                          <a:latin typeface="微軟正黑體" panose="020B0604030504040204" pitchFamily="34" charset="-120"/>
                          <a:ea typeface="微軟正黑體" panose="020B0604030504040204" pitchFamily="34" charset="-120"/>
                        </a:rPr>
                        <a:t>採計截止</a:t>
                      </a:r>
                    </a:p>
                  </a:txBody>
                  <a:tcPr anchor="ctr"/>
                </a:tc>
                <a:tc>
                  <a:txBody>
                    <a:bodyPr/>
                    <a:lstStyle/>
                    <a:p>
                      <a:pPr algn="ctr"/>
                      <a:r>
                        <a:rPr lang="zh-TW" altLang="en-US" sz="1600" dirty="0">
                          <a:latin typeface="微軟正黑體" panose="020B0604030504040204" pitchFamily="34" charset="-120"/>
                          <a:ea typeface="微軟正黑體" panose="020B0604030504040204" pitchFamily="34" charset="-120"/>
                        </a:rPr>
                        <a:t>資料上傳</a:t>
                      </a:r>
                    </a:p>
                  </a:txBody>
                  <a:tcPr anchor="ctr"/>
                </a:tc>
                <a:tc>
                  <a:txBody>
                    <a:bodyPr/>
                    <a:lstStyle/>
                    <a:p>
                      <a:pPr algn="ctr"/>
                      <a:r>
                        <a:rPr lang="zh-TW" altLang="en-US" sz="1600" dirty="0">
                          <a:latin typeface="微軟正黑體" panose="020B0604030504040204" pitchFamily="34" charset="-120"/>
                          <a:ea typeface="微軟正黑體" panose="020B0604030504040204" pitchFamily="34" charset="-120"/>
                        </a:rPr>
                        <a:t>送件</a:t>
                      </a:r>
                    </a:p>
                  </a:txBody>
                  <a:tcPr anchor="ctr"/>
                </a:tc>
                <a:tc>
                  <a:txBody>
                    <a:bodyPr/>
                    <a:lstStyle/>
                    <a:p>
                      <a:pPr algn="ctr"/>
                      <a:r>
                        <a:rPr lang="zh-TW" altLang="en-US" sz="1600" dirty="0">
                          <a:latin typeface="微軟正黑體" panose="020B0604030504040204" pitchFamily="34" charset="-120"/>
                          <a:ea typeface="微軟正黑體" panose="020B0604030504040204" pitchFamily="34" charset="-120"/>
                        </a:rPr>
                        <a:t>結果公告</a:t>
                      </a:r>
                    </a:p>
                  </a:txBody>
                  <a:tcPr anchor="ctr"/>
                </a:tc>
                <a:tc>
                  <a:txBody>
                    <a:bodyPr/>
                    <a:lstStyle/>
                    <a:p>
                      <a:pPr algn="ctr"/>
                      <a:r>
                        <a:rPr lang="zh-TW" altLang="en-US" sz="1600" dirty="0">
                          <a:latin typeface="微軟正黑體" panose="020B0604030504040204" pitchFamily="34" charset="-120"/>
                          <a:ea typeface="微軟正黑體" panose="020B0604030504040204" pitchFamily="34" charset="-120"/>
                        </a:rPr>
                        <a:t>複查申請</a:t>
                      </a:r>
                    </a:p>
                  </a:txBody>
                  <a:tcPr anchor="ctr"/>
                </a:tc>
                <a:tc>
                  <a:txBody>
                    <a:bodyPr/>
                    <a:lstStyle/>
                    <a:p>
                      <a:pPr algn="ctr"/>
                      <a:r>
                        <a:rPr lang="zh-TW" altLang="en-US" sz="1600" dirty="0">
                          <a:latin typeface="微軟正黑體" panose="020B0604030504040204" pitchFamily="34" charset="-120"/>
                          <a:ea typeface="微軟正黑體" panose="020B0604030504040204" pitchFamily="34" charset="-120"/>
                        </a:rPr>
                        <a:t>複查結果</a:t>
                      </a:r>
                    </a:p>
                  </a:txBody>
                  <a:tcPr anchor="ctr"/>
                </a:tc>
                <a:extLst>
                  <a:ext uri="{0D108BD9-81ED-4DB2-BD59-A6C34878D82A}">
                    <a16:rowId xmlns:a16="http://schemas.microsoft.com/office/drawing/2014/main" val="10000"/>
                  </a:ext>
                </a:extLst>
              </a:tr>
              <a:tr h="601832">
                <a:tc>
                  <a:txBody>
                    <a:bodyPr/>
                    <a:lstStyle/>
                    <a:p>
                      <a:pPr algn="ctr"/>
                      <a:r>
                        <a:rPr lang="en-US" altLang="zh-TW" sz="1600" dirty="0">
                          <a:latin typeface="微軟正黑體" panose="020B0604030504040204" pitchFamily="34" charset="-120"/>
                          <a:ea typeface="微軟正黑體" panose="020B0604030504040204" pitchFamily="34" charset="-120"/>
                        </a:rPr>
                        <a:t>5/19</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dirty="0">
                          <a:latin typeface="微軟正黑體" panose="020B0604030504040204" pitchFamily="34" charset="-120"/>
                          <a:ea typeface="微軟正黑體" panose="020B0604030504040204" pitchFamily="34" charset="-120"/>
                        </a:rPr>
                        <a:t>5/20</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dirty="0">
                          <a:latin typeface="微軟正黑體" panose="020B0604030504040204" pitchFamily="34" charset="-120"/>
                          <a:ea typeface="微軟正黑體" panose="020B0604030504040204" pitchFamily="34" charset="-120"/>
                        </a:rPr>
                        <a:t>5/23~5/25</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dirty="0">
                          <a:latin typeface="微軟正黑體" panose="020B0604030504040204" pitchFamily="34" charset="-120"/>
                          <a:ea typeface="微軟正黑體" panose="020B0604030504040204" pitchFamily="34" charset="-120"/>
                        </a:rPr>
                        <a:t>6/10</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latin typeface="微軟正黑體" panose="020B0604030504040204" pitchFamily="34" charset="-120"/>
                          <a:ea typeface="微軟正黑體" panose="020B0604030504040204" pitchFamily="34" charset="-120"/>
                        </a:rPr>
                        <a:t>6/14~</a:t>
                      </a:r>
                      <a:br>
                        <a:rPr lang="en-US" altLang="zh-TW" sz="1600" dirty="0">
                          <a:latin typeface="微軟正黑體" panose="020B0604030504040204" pitchFamily="34" charset="-120"/>
                          <a:ea typeface="微軟正黑體" panose="020B0604030504040204" pitchFamily="34" charset="-120"/>
                        </a:rPr>
                      </a:br>
                      <a:r>
                        <a:rPr lang="en-US" altLang="zh-TW" sz="1600" dirty="0">
                          <a:latin typeface="微軟正黑體" panose="020B0604030504040204" pitchFamily="34" charset="-120"/>
                          <a:ea typeface="微軟正黑體" panose="020B0604030504040204" pitchFamily="34" charset="-120"/>
                        </a:rPr>
                        <a:t>6/15</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dirty="0">
                          <a:latin typeface="微軟正黑體" panose="020B0604030504040204" pitchFamily="34" charset="-120"/>
                          <a:ea typeface="微軟正黑體" panose="020B0604030504040204" pitchFamily="34" charset="-120"/>
                        </a:rPr>
                        <a:t>6/16</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1"/>
                  </a:ext>
                </a:extLst>
              </a:tr>
            </a:tbl>
          </a:graphicData>
        </a:graphic>
      </p:graphicFrame>
      <p:graphicFrame>
        <p:nvGraphicFramePr>
          <p:cNvPr id="32" name="表格 31"/>
          <p:cNvGraphicFramePr>
            <a:graphicFrameLocks noGrp="1"/>
          </p:cNvGraphicFramePr>
          <p:nvPr/>
        </p:nvGraphicFramePr>
        <p:xfrm>
          <a:off x="4832769" y="4725145"/>
          <a:ext cx="4203727" cy="864095"/>
        </p:xfrm>
        <a:graphic>
          <a:graphicData uri="http://schemas.openxmlformats.org/drawingml/2006/table">
            <a:tbl>
              <a:tblPr firstRow="1" bandRow="1">
                <a:tableStyleId>{5C22544A-7EE6-4342-B048-85BDC9FD1C3A}</a:tableStyleId>
              </a:tblPr>
              <a:tblGrid>
                <a:gridCol w="1133463">
                  <a:extLst>
                    <a:ext uri="{9D8B030D-6E8A-4147-A177-3AD203B41FA5}">
                      <a16:colId xmlns:a16="http://schemas.microsoft.com/office/drawing/2014/main" val="20000"/>
                    </a:ext>
                  </a:extLst>
                </a:gridCol>
                <a:gridCol w="1558975">
                  <a:extLst>
                    <a:ext uri="{9D8B030D-6E8A-4147-A177-3AD203B41FA5}">
                      <a16:colId xmlns:a16="http://schemas.microsoft.com/office/drawing/2014/main" val="20001"/>
                    </a:ext>
                  </a:extLst>
                </a:gridCol>
                <a:gridCol w="1511289">
                  <a:extLst>
                    <a:ext uri="{9D8B030D-6E8A-4147-A177-3AD203B41FA5}">
                      <a16:colId xmlns:a16="http://schemas.microsoft.com/office/drawing/2014/main" val="20002"/>
                    </a:ext>
                  </a:extLst>
                </a:gridCol>
              </a:tblGrid>
              <a:tr h="386196">
                <a:tc>
                  <a:txBody>
                    <a:bodyPr/>
                    <a:lstStyle/>
                    <a:p>
                      <a:pPr algn="ctr"/>
                      <a:r>
                        <a:rPr lang="zh-TW" altLang="en-US" sz="1600" dirty="0">
                          <a:latin typeface="微軟正黑體" panose="020B0604030504040204" pitchFamily="34" charset="-120"/>
                          <a:ea typeface="微軟正黑體" panose="020B0604030504040204" pitchFamily="34" charset="-120"/>
                        </a:rPr>
                        <a:t>名額公告</a:t>
                      </a:r>
                    </a:p>
                  </a:txBody>
                  <a:tcPr anchor="ctr"/>
                </a:tc>
                <a:tc>
                  <a:txBody>
                    <a:bodyPr/>
                    <a:lstStyle/>
                    <a:p>
                      <a:pPr algn="ctr"/>
                      <a:r>
                        <a:rPr lang="zh-TW" altLang="en-US" sz="1600" dirty="0">
                          <a:latin typeface="微軟正黑體" panose="020B0604030504040204" pitchFamily="34" charset="-120"/>
                          <a:ea typeface="微軟正黑體" panose="020B0604030504040204" pitchFamily="34" charset="-120"/>
                        </a:rPr>
                        <a:t>個人序位查詢</a:t>
                      </a:r>
                    </a:p>
                  </a:txBody>
                  <a:tcPr anchor="ctr"/>
                </a:tc>
                <a:tc>
                  <a:txBody>
                    <a:bodyPr/>
                    <a:lstStyle/>
                    <a:p>
                      <a:pPr algn="ctr"/>
                      <a:r>
                        <a:rPr lang="zh-TW" altLang="en-US" sz="1600" dirty="0">
                          <a:latin typeface="微軟正黑體" panose="020B0604030504040204" pitchFamily="34" charset="-120"/>
                          <a:ea typeface="微軟正黑體" panose="020B0604030504040204" pitchFamily="34" charset="-120"/>
                        </a:rPr>
                        <a:t>網路志願選填</a:t>
                      </a:r>
                    </a:p>
                  </a:txBody>
                  <a:tcPr anchor="ctr"/>
                </a:tc>
                <a:extLst>
                  <a:ext uri="{0D108BD9-81ED-4DB2-BD59-A6C34878D82A}">
                    <a16:rowId xmlns:a16="http://schemas.microsoft.com/office/drawing/2014/main" val="10000"/>
                  </a:ext>
                </a:extLst>
              </a:tr>
              <a:tr h="477899">
                <a:tc>
                  <a:txBody>
                    <a:bodyPr/>
                    <a:lstStyle/>
                    <a:p>
                      <a:pPr algn="ctr"/>
                      <a:r>
                        <a:rPr lang="en-US" altLang="zh-TW" sz="1600" dirty="0">
                          <a:latin typeface="微軟正黑體" panose="020B0604030504040204" pitchFamily="34" charset="-120"/>
                          <a:ea typeface="微軟正黑體" panose="020B0604030504040204" pitchFamily="34" charset="-120"/>
                        </a:rPr>
                        <a:t>6/23</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dirty="0">
                          <a:latin typeface="微軟正黑體" panose="020B0604030504040204" pitchFamily="34" charset="-120"/>
                          <a:ea typeface="微軟正黑體" panose="020B0604030504040204" pitchFamily="34" charset="-120"/>
                        </a:rPr>
                        <a:t>6/23~6/29</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dirty="0">
                          <a:latin typeface="微軟正黑體" panose="020B0604030504040204" pitchFamily="34" charset="-120"/>
                          <a:ea typeface="微軟正黑體" panose="020B0604030504040204" pitchFamily="34" charset="-120"/>
                        </a:rPr>
                        <a:t>6/23~6/29</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1"/>
                  </a:ext>
                </a:extLst>
              </a:tr>
            </a:tbl>
          </a:graphicData>
        </a:graphic>
      </p:graphicFrame>
      <p:graphicFrame>
        <p:nvGraphicFramePr>
          <p:cNvPr id="33" name="表格 32"/>
          <p:cNvGraphicFramePr>
            <a:graphicFrameLocks noGrp="1"/>
          </p:cNvGraphicFramePr>
          <p:nvPr/>
        </p:nvGraphicFramePr>
        <p:xfrm>
          <a:off x="4871279" y="5661248"/>
          <a:ext cx="4165217" cy="1158240"/>
        </p:xfrm>
        <a:graphic>
          <a:graphicData uri="http://schemas.openxmlformats.org/drawingml/2006/table">
            <a:tbl>
              <a:tblPr firstRow="1" bandRow="1">
                <a:tableStyleId>{5C22544A-7EE6-4342-B048-85BDC9FD1C3A}</a:tableStyleId>
              </a:tblPr>
              <a:tblGrid>
                <a:gridCol w="956358">
                  <a:extLst>
                    <a:ext uri="{9D8B030D-6E8A-4147-A177-3AD203B41FA5}">
                      <a16:colId xmlns:a16="http://schemas.microsoft.com/office/drawing/2014/main" val="20000"/>
                    </a:ext>
                  </a:extLst>
                </a:gridCol>
                <a:gridCol w="956358">
                  <a:extLst>
                    <a:ext uri="{9D8B030D-6E8A-4147-A177-3AD203B41FA5}">
                      <a16:colId xmlns:a16="http://schemas.microsoft.com/office/drawing/2014/main" val="20001"/>
                    </a:ext>
                  </a:extLst>
                </a:gridCol>
                <a:gridCol w="956358">
                  <a:extLst>
                    <a:ext uri="{9D8B030D-6E8A-4147-A177-3AD203B41FA5}">
                      <a16:colId xmlns:a16="http://schemas.microsoft.com/office/drawing/2014/main" val="20002"/>
                    </a:ext>
                  </a:extLst>
                </a:gridCol>
                <a:gridCol w="1296143">
                  <a:extLst>
                    <a:ext uri="{9D8B030D-6E8A-4147-A177-3AD203B41FA5}">
                      <a16:colId xmlns:a16="http://schemas.microsoft.com/office/drawing/2014/main" val="20003"/>
                    </a:ext>
                  </a:extLst>
                </a:gridCol>
              </a:tblGrid>
              <a:tr h="548362">
                <a:tc>
                  <a:txBody>
                    <a:bodyPr/>
                    <a:lstStyle/>
                    <a:p>
                      <a:pPr algn="ctr"/>
                      <a:r>
                        <a:rPr lang="zh-TW" altLang="en-US" sz="1600" dirty="0">
                          <a:latin typeface="微軟正黑體" panose="020B0604030504040204" pitchFamily="34" charset="-120"/>
                          <a:ea typeface="微軟正黑體" panose="020B0604030504040204" pitchFamily="34" charset="-120"/>
                        </a:rPr>
                        <a:t>報名</a:t>
                      </a:r>
                    </a:p>
                  </a:txBody>
                  <a:tcPr anchor="ctr"/>
                </a:tc>
                <a:tc>
                  <a:txBody>
                    <a:bodyPr/>
                    <a:lstStyle/>
                    <a:p>
                      <a:pPr algn="ctr"/>
                      <a:r>
                        <a:rPr lang="zh-TW" altLang="en-US" sz="1600" dirty="0">
                          <a:latin typeface="微軟正黑體" panose="020B0604030504040204" pitchFamily="34" charset="-120"/>
                          <a:ea typeface="微軟正黑體" panose="020B0604030504040204" pitchFamily="34" charset="-120"/>
                        </a:rPr>
                        <a:t>放榜</a:t>
                      </a:r>
                    </a:p>
                  </a:txBody>
                  <a:tcPr anchor="ctr"/>
                </a:tc>
                <a:tc>
                  <a:txBody>
                    <a:bodyPr/>
                    <a:lstStyle/>
                    <a:p>
                      <a:pPr algn="ctr"/>
                      <a:r>
                        <a:rPr lang="zh-TW" altLang="en-US" sz="1600" dirty="0">
                          <a:latin typeface="微軟正黑體" panose="020B0604030504040204" pitchFamily="34" charset="-120"/>
                          <a:ea typeface="微軟正黑體" panose="020B0604030504040204" pitchFamily="34" charset="-120"/>
                        </a:rPr>
                        <a:t>報到</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a:solidFill>
                            <a:schemeClr val="bg1"/>
                          </a:solidFill>
                          <a:latin typeface="微軟正黑體" panose="020B0604030504040204" pitchFamily="34" charset="-120"/>
                          <a:ea typeface="微軟正黑體" panose="020B0604030504040204" pitchFamily="34" charset="-120"/>
                        </a:rPr>
                        <a:t>報到後聲明放棄期限</a:t>
                      </a:r>
                    </a:p>
                  </a:txBody>
                  <a:tcPr anchor="ctr"/>
                </a:tc>
                <a:extLst>
                  <a:ext uri="{0D108BD9-81ED-4DB2-BD59-A6C34878D82A}">
                    <a16:rowId xmlns:a16="http://schemas.microsoft.com/office/drawing/2014/main" val="10000"/>
                  </a:ext>
                </a:extLst>
              </a:tr>
              <a:tr h="548362">
                <a:tc>
                  <a:txBody>
                    <a:bodyPr/>
                    <a:lstStyle/>
                    <a:p>
                      <a:pPr algn="ctr"/>
                      <a:r>
                        <a:rPr lang="en-US" altLang="zh-TW" sz="1600" dirty="0">
                          <a:latin typeface="微軟正黑體" panose="020B0604030504040204" pitchFamily="34" charset="-120"/>
                          <a:ea typeface="微軟正黑體" panose="020B0604030504040204" pitchFamily="34" charset="-120"/>
                        </a:rPr>
                        <a:t>7/3~</a:t>
                      </a:r>
                      <a:br>
                        <a:rPr lang="en-US" altLang="zh-TW" sz="1600" dirty="0">
                          <a:latin typeface="微軟正黑體" panose="020B0604030504040204" pitchFamily="34" charset="-120"/>
                          <a:ea typeface="微軟正黑體" panose="020B0604030504040204" pitchFamily="34" charset="-120"/>
                        </a:rPr>
                      </a:br>
                      <a:r>
                        <a:rPr lang="en-US" altLang="zh-TW" sz="1600" dirty="0">
                          <a:latin typeface="微軟正黑體" panose="020B0604030504040204" pitchFamily="34" charset="-120"/>
                          <a:ea typeface="微軟正黑體" panose="020B0604030504040204" pitchFamily="34" charset="-120"/>
                        </a:rPr>
                        <a:t>7/5</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dirty="0">
                          <a:latin typeface="微軟正黑體" panose="020B0604030504040204" pitchFamily="34" charset="-120"/>
                          <a:ea typeface="微軟正黑體" panose="020B0604030504040204" pitchFamily="34" charset="-120"/>
                        </a:rPr>
                        <a:t>7/12</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dirty="0">
                          <a:latin typeface="微軟正黑體" panose="020B0604030504040204" pitchFamily="34" charset="-120"/>
                          <a:ea typeface="微軟正黑體" panose="020B0604030504040204" pitchFamily="34" charset="-120"/>
                        </a:rPr>
                        <a:t>7/14</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dirty="0">
                          <a:latin typeface="微軟正黑體" panose="020B0604030504040204" pitchFamily="34" charset="-120"/>
                          <a:ea typeface="微軟正黑體" panose="020B0604030504040204" pitchFamily="34" charset="-120"/>
                        </a:rPr>
                        <a:t>7/18</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1"/>
                  </a:ext>
                </a:extLst>
              </a:tr>
            </a:tbl>
          </a:graphicData>
        </a:graphic>
      </p:graphicFrame>
      <p:sp>
        <p:nvSpPr>
          <p:cNvPr id="34" name="圓角矩形 33"/>
          <p:cNvSpPr/>
          <p:nvPr/>
        </p:nvSpPr>
        <p:spPr>
          <a:xfrm>
            <a:off x="5724128" y="1556791"/>
            <a:ext cx="2232248" cy="792088"/>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第一次適性輔導</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35" name="圓角矩形 34"/>
          <p:cNvSpPr/>
          <p:nvPr/>
        </p:nvSpPr>
        <p:spPr>
          <a:xfrm>
            <a:off x="5724128" y="2564905"/>
            <a:ext cx="2232248" cy="792088"/>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第二次適性輔導</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31" name="六角星形 1">
            <a:extLst>
              <a:ext uri="{FF2B5EF4-FFF2-40B4-BE49-F238E27FC236}">
                <a16:creationId xmlns:a16="http://schemas.microsoft.com/office/drawing/2014/main" id="{1CC2F8AD-063C-4EB6-94F9-39D3AFA2379C}"/>
              </a:ext>
            </a:extLst>
          </p:cNvPr>
          <p:cNvSpPr/>
          <p:nvPr/>
        </p:nvSpPr>
        <p:spPr>
          <a:xfrm>
            <a:off x="4788697" y="88474"/>
            <a:ext cx="1008112" cy="690769"/>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dirty="0">
                <a:solidFill>
                  <a:schemeClr val="tx1"/>
                </a:solidFill>
              </a:rPr>
              <a:t>很重要</a:t>
            </a:r>
          </a:p>
        </p:txBody>
      </p:sp>
      <p:sp>
        <p:nvSpPr>
          <p:cNvPr id="36" name="文字方塊 35">
            <a:extLst>
              <a:ext uri="{FF2B5EF4-FFF2-40B4-BE49-F238E27FC236}">
                <a16:creationId xmlns:a16="http://schemas.microsoft.com/office/drawing/2014/main" id="{E8CED1B6-28A9-4FF5-8B70-1DA00DA6BF91}"/>
              </a:ext>
            </a:extLst>
          </p:cNvPr>
          <p:cNvSpPr txBox="1"/>
          <p:nvPr/>
        </p:nvSpPr>
        <p:spPr>
          <a:xfrm>
            <a:off x="5173442" y="87879"/>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cxnSp>
        <p:nvCxnSpPr>
          <p:cNvPr id="3" name="直線接點 2">
            <a:extLst>
              <a:ext uri="{FF2B5EF4-FFF2-40B4-BE49-F238E27FC236}">
                <a16:creationId xmlns:a16="http://schemas.microsoft.com/office/drawing/2014/main" id="{1153F6CA-1793-46CB-8333-CA280535EFA6}"/>
              </a:ext>
            </a:extLst>
          </p:cNvPr>
          <p:cNvCxnSpPr>
            <a:cxnSpLocks/>
          </p:cNvCxnSpPr>
          <p:nvPr/>
        </p:nvCxnSpPr>
        <p:spPr>
          <a:xfrm flipV="1">
            <a:off x="6948265" y="696192"/>
            <a:ext cx="1956567" cy="37508"/>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E83B6BFB-8C78-4DBB-AB39-FEF36122D333}"/>
              </a:ext>
            </a:extLst>
          </p:cNvPr>
          <p:cNvCxnSpPr>
            <a:cxnSpLocks/>
          </p:cNvCxnSpPr>
          <p:nvPr/>
        </p:nvCxnSpPr>
        <p:spPr>
          <a:xfrm>
            <a:off x="5796809" y="1029672"/>
            <a:ext cx="1942871" cy="5920"/>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87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up)">
                                      <p:cBhvr>
                                        <p:cTn id="65" dur="500"/>
                                        <p:tgtEl>
                                          <p:spTgt spid="20"/>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up)">
                                      <p:cBhvr>
                                        <p:cTn id="73" dur="500"/>
                                        <p:tgtEl>
                                          <p:spTgt spid="21"/>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up)">
                                      <p:cBhvr>
                                        <p:cTn id="76" dur="500"/>
                                        <p:tgtEl>
                                          <p:spTgt spid="22"/>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up)">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up)">
                                      <p:cBhvr>
                                        <p:cTn id="84" dur="500"/>
                                        <p:tgtEl>
                                          <p:spTgt spid="17"/>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up)">
                                      <p:cBhvr>
                                        <p:cTn id="87" dur="500"/>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wipe(up)">
                                      <p:cBhvr>
                                        <p:cTn id="97" dur="500"/>
                                        <p:tgtEl>
                                          <p:spTgt spid="18"/>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wipe(up)">
                                      <p:cBhvr>
                                        <p:cTn id="100" dur="500"/>
                                        <p:tgtEl>
                                          <p:spTgt spid="11"/>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ipe(left)">
                                      <p:cBhvr>
                                        <p:cTn id="105" dur="5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21" presetClass="entr" presetSubtype="1"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heel(1)">
                                      <p:cBhvr>
                                        <p:cTn id="1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8" grpId="0" animBg="1"/>
      <p:bldP spid="29" grpId="0" animBg="1"/>
      <p:bldP spid="30" grpId="0" animBg="1"/>
      <p:bldP spid="34" grpId="0" animBg="1"/>
      <p:bldP spid="3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idx="4294967295"/>
          </p:nvPr>
        </p:nvSpPr>
        <p:spPr>
          <a:xfrm>
            <a:off x="0" y="906463"/>
            <a:ext cx="4546600" cy="1143000"/>
          </a:xfrm>
        </p:spPr>
        <p:txBody>
          <a:bodyPr>
            <a:normAutofit/>
          </a:bodyPr>
          <a:lstStyle/>
          <a:p>
            <a:r>
              <a:rPr lang="zh-TW" altLang="en-US" b="1" dirty="0">
                <a:solidFill>
                  <a:srgbClr val="C00000"/>
                </a:solidFill>
                <a:latin typeface="微軟正黑體" panose="020B0604030504040204" pitchFamily="34" charset="-120"/>
                <a:ea typeface="微軟正黑體" panose="020B0604030504040204" pitchFamily="34" charset="-120"/>
              </a:rPr>
              <a:t>變更就學區申請</a:t>
            </a:r>
            <a:br>
              <a:rPr lang="en-US" altLang="zh-TW" b="1" dirty="0">
                <a:solidFill>
                  <a:srgbClr val="C00000"/>
                </a:solidFill>
                <a:latin typeface="微軟正黑體" panose="020B0604030504040204" pitchFamily="34" charset="-120"/>
                <a:ea typeface="微軟正黑體" panose="020B0604030504040204" pitchFamily="34" charset="-120"/>
              </a:rPr>
            </a:br>
            <a:endParaRPr lang="zh-TW" altLang="en-US" dirty="0"/>
          </a:p>
        </p:txBody>
      </p:sp>
      <p:graphicFrame>
        <p:nvGraphicFramePr>
          <p:cNvPr id="17" name="內容版面配置區 4"/>
          <p:cNvGraphicFramePr>
            <a:graphicFrameLocks noGrp="1"/>
          </p:cNvGraphicFramePr>
          <p:nvPr>
            <p:ph idx="4294967295"/>
          </p:nvPr>
        </p:nvGraphicFramePr>
        <p:xfrm>
          <a:off x="0" y="1614488"/>
          <a:ext cx="4548188"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5353744" y="692696"/>
            <a:ext cx="2674640" cy="1221214"/>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學生上網填寫</a:t>
            </a:r>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變更就學申請表</a:t>
            </a:r>
            <a:b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111.5.2~5.6</a:t>
            </a:r>
            <a:endPar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5360983" y="2234478"/>
            <a:ext cx="2667401" cy="762474"/>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t>學生列印申請表</a:t>
            </a:r>
            <a:endParaRPr lang="en-US" altLang="zh-TW" sz="24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4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t>檢附證明文件</a:t>
            </a:r>
          </a:p>
        </p:txBody>
      </p:sp>
      <p:sp>
        <p:nvSpPr>
          <p:cNvPr id="7" name="矩形 6"/>
          <p:cNvSpPr/>
          <p:nvPr/>
        </p:nvSpPr>
        <p:spPr>
          <a:xfrm>
            <a:off x="4465817" y="3645239"/>
            <a:ext cx="1992882" cy="1079905"/>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t>向就讀國中教務處提出申請</a:t>
            </a:r>
            <a:br>
              <a:rPr lang="en-US" altLang="zh-TW"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t>(111.5.6</a:t>
            </a:r>
            <a:r>
              <a:rPr lang="zh-TW" altLang="en-US"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t>前</a:t>
            </a:r>
            <a:r>
              <a:rPr lang="en-US" altLang="zh-TW"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矩形 7"/>
          <p:cNvSpPr/>
          <p:nvPr/>
        </p:nvSpPr>
        <p:spPr>
          <a:xfrm>
            <a:off x="7046433" y="3645239"/>
            <a:ext cx="1918055" cy="1079905"/>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t>自行掛號郵寄</a:t>
            </a:r>
            <a:br>
              <a:rPr lang="en-US" altLang="zh-TW"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t>(111.5.6</a:t>
            </a:r>
            <a:r>
              <a:rPr lang="zh-TW" altLang="en-US"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t>前</a:t>
            </a:r>
            <a:r>
              <a:rPr lang="en-US" altLang="zh-TW"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solidFill>
                <a:schemeClr val="accent3">
                  <a:lumMod val="20000"/>
                  <a:lumOff val="8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圓角矩形 8"/>
          <p:cNvSpPr/>
          <p:nvPr/>
        </p:nvSpPr>
        <p:spPr>
          <a:xfrm>
            <a:off x="4802515" y="5157192"/>
            <a:ext cx="3826768" cy="792088"/>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欲參加之就學區免試入學委員會</a:t>
            </a:r>
          </a:p>
        </p:txBody>
      </p:sp>
      <p:cxnSp>
        <p:nvCxnSpPr>
          <p:cNvPr id="10" name="直線單箭頭接點 9"/>
          <p:cNvCxnSpPr>
            <a:stCxn id="5" idx="2"/>
            <a:endCxn id="6" idx="0"/>
          </p:cNvCxnSpPr>
          <p:nvPr/>
        </p:nvCxnSpPr>
        <p:spPr>
          <a:xfrm>
            <a:off x="6691064" y="1913910"/>
            <a:ext cx="3620" cy="320568"/>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6" idx="2"/>
            <a:endCxn id="7" idx="0"/>
          </p:cNvCxnSpPr>
          <p:nvPr/>
        </p:nvCxnSpPr>
        <p:spPr>
          <a:xfrm rot="5400000">
            <a:off x="5754328" y="2704882"/>
            <a:ext cx="648287" cy="123242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肘形接點 11"/>
          <p:cNvCxnSpPr>
            <a:stCxn id="6" idx="2"/>
            <a:endCxn id="8" idx="0"/>
          </p:cNvCxnSpPr>
          <p:nvPr/>
        </p:nvCxnSpPr>
        <p:spPr>
          <a:xfrm rot="16200000" flipH="1">
            <a:off x="7025929" y="2665706"/>
            <a:ext cx="648287" cy="131077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肘形接點 12"/>
          <p:cNvCxnSpPr>
            <a:stCxn id="7" idx="2"/>
            <a:endCxn id="9" idx="0"/>
          </p:cNvCxnSpPr>
          <p:nvPr/>
        </p:nvCxnSpPr>
        <p:spPr>
          <a:xfrm rot="16200000" flipH="1">
            <a:off x="5873054" y="4314347"/>
            <a:ext cx="432048" cy="1253641"/>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肘形接點 13"/>
          <p:cNvCxnSpPr>
            <a:stCxn id="8" idx="2"/>
            <a:endCxn id="9" idx="0"/>
          </p:cNvCxnSpPr>
          <p:nvPr/>
        </p:nvCxnSpPr>
        <p:spPr>
          <a:xfrm rot="5400000">
            <a:off x="7144656" y="4296387"/>
            <a:ext cx="432048" cy="1289562"/>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4427761" y="2916233"/>
            <a:ext cx="864319" cy="584775"/>
          </a:xfrm>
          <a:prstGeom prst="rect">
            <a:avLst/>
          </a:prstGeom>
          <a:solidFill>
            <a:srgbClr val="FFFF00"/>
          </a:solidFill>
        </p:spPr>
        <p:txBody>
          <a:bodyPr wrap="square" rtlCol="0">
            <a:spAutoFit/>
          </a:bodyPr>
          <a:lstStyle/>
          <a:p>
            <a:pPr algn="ctr"/>
            <a:r>
              <a:rPr lang="zh-TW" altLang="en-US" sz="16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應屆畢業生</a:t>
            </a:r>
            <a:endParaRPr lang="zh-TW" altLang="en-US" sz="1600" dirty="0">
              <a:solidFill>
                <a:srgbClr val="0000FF"/>
              </a:solidFill>
              <a:latin typeface="Times New Roman" panose="02020603050405020304" pitchFamily="18" charset="0"/>
              <a:cs typeface="Times New Roman" panose="02020603050405020304" pitchFamily="18" charset="0"/>
            </a:endParaRPr>
          </a:p>
        </p:txBody>
      </p:sp>
      <p:sp>
        <p:nvSpPr>
          <p:cNvPr id="16" name="文字方塊 15"/>
          <p:cNvSpPr txBox="1"/>
          <p:nvPr/>
        </p:nvSpPr>
        <p:spPr>
          <a:xfrm>
            <a:off x="8100392" y="2916233"/>
            <a:ext cx="816541" cy="584775"/>
          </a:xfrm>
          <a:prstGeom prst="rect">
            <a:avLst/>
          </a:prstGeom>
          <a:solidFill>
            <a:srgbClr val="FFFF00"/>
          </a:solidFill>
        </p:spPr>
        <p:txBody>
          <a:bodyPr wrap="square" rtlCol="0">
            <a:spAutoFit/>
          </a:bodyPr>
          <a:lstStyle/>
          <a:p>
            <a:pPr algn="r"/>
            <a:r>
              <a:rPr lang="zh-TW" altLang="en-US" sz="16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非應屆畢業生</a:t>
            </a:r>
            <a:endParaRPr lang="zh-TW" altLang="en-US" sz="1600" dirty="0">
              <a:solidFill>
                <a:srgbClr val="0000FF"/>
              </a:solidFill>
              <a:latin typeface="Times New Roman" panose="02020603050405020304" pitchFamily="18" charset="0"/>
              <a:cs typeface="Times New Roman" panose="02020603050405020304" pitchFamily="18" charset="0"/>
            </a:endParaRPr>
          </a:p>
        </p:txBody>
      </p:sp>
      <p:sp>
        <p:nvSpPr>
          <p:cNvPr id="32" name="圓角矩形 31"/>
          <p:cNvSpPr/>
          <p:nvPr/>
        </p:nvSpPr>
        <p:spPr>
          <a:xfrm>
            <a:off x="4859920" y="6021288"/>
            <a:ext cx="3769363"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審查結果通知：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111.5.19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前</a:t>
            </a:r>
          </a:p>
        </p:txBody>
      </p:sp>
      <p:sp>
        <p:nvSpPr>
          <p:cNvPr id="18" name="Rectangle 59"/>
          <p:cNvSpPr txBox="1">
            <a:spLocks noChangeArrowheads="1"/>
          </p:cNvSpPr>
          <p:nvPr/>
        </p:nvSpPr>
        <p:spPr>
          <a:xfrm>
            <a:off x="0" y="0"/>
            <a:ext cx="6804248"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3200" b="1" dirty="0">
                <a:solidFill>
                  <a:srgbClr val="FF0000"/>
                </a:solidFill>
                <a:latin typeface="微軟正黑體" panose="020B0604030504040204" pitchFamily="34" charset="-120"/>
                <a:ea typeface="微軟正黑體" panose="020B0604030504040204" pitchFamily="34" charset="-120"/>
              </a:rPr>
              <a:t>111</a:t>
            </a:r>
            <a:r>
              <a:rPr lang="zh-TW" altLang="en-US" sz="3200" b="1" dirty="0">
                <a:solidFill>
                  <a:srgbClr val="FF0000"/>
                </a:solidFill>
                <a:latin typeface="微軟正黑體" panose="020B0604030504040204" pitchFamily="34" charset="-120"/>
                <a:ea typeface="微軟正黑體" panose="020B0604030504040204" pitchFamily="34" charset="-120"/>
              </a:rPr>
              <a:t>屏東區免試入學</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19" name="橢圓 18">
            <a:extLst>
              <a:ext uri="{FF2B5EF4-FFF2-40B4-BE49-F238E27FC236}">
                <a16:creationId xmlns:a16="http://schemas.microsoft.com/office/drawing/2014/main" id="{5AF456AA-58A0-4305-A801-E5ABA07297FE}"/>
              </a:ext>
            </a:extLst>
          </p:cNvPr>
          <p:cNvSpPr/>
          <p:nvPr/>
        </p:nvSpPr>
        <p:spPr>
          <a:xfrm>
            <a:off x="4131785" y="3455967"/>
            <a:ext cx="2674639" cy="140100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5D1AF26B-E182-452B-8B61-BB17AE66A672}"/>
              </a:ext>
            </a:extLst>
          </p:cNvPr>
          <p:cNvSpPr/>
          <p:nvPr/>
        </p:nvSpPr>
        <p:spPr>
          <a:xfrm>
            <a:off x="5652120" y="630433"/>
            <a:ext cx="1394313" cy="594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93AD4970-5CD1-4BB9-AB16-0F40ACB161BA}"/>
              </a:ext>
            </a:extLst>
          </p:cNvPr>
          <p:cNvSpPr txBox="1"/>
          <p:nvPr/>
        </p:nvSpPr>
        <p:spPr>
          <a:xfrm>
            <a:off x="467544" y="2790280"/>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sp>
        <p:nvSpPr>
          <p:cNvPr id="22" name="橢圓 21">
            <a:extLst>
              <a:ext uri="{FF2B5EF4-FFF2-40B4-BE49-F238E27FC236}">
                <a16:creationId xmlns:a16="http://schemas.microsoft.com/office/drawing/2014/main" id="{B20D6FBB-1369-438B-9C2E-72E3A24817B8}"/>
              </a:ext>
            </a:extLst>
          </p:cNvPr>
          <p:cNvSpPr/>
          <p:nvPr/>
        </p:nvSpPr>
        <p:spPr>
          <a:xfrm>
            <a:off x="1232754" y="3014836"/>
            <a:ext cx="1584176"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1062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5" grpId="0" animBg="1"/>
      <p:bldP spid="6" grpId="0" animBg="1"/>
      <p:bldP spid="7" grpId="0" animBg="1"/>
      <p:bldP spid="8" grpId="0" animBg="1"/>
      <p:bldP spid="9"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633891"/>
            <a:ext cx="6571343" cy="1049235"/>
          </a:xfrm>
        </p:spPr>
        <p:txBody>
          <a:bodyPr>
            <a:normAutofit/>
          </a:bodyPr>
          <a:lstStyle/>
          <a:p>
            <a:r>
              <a:rPr lang="zh-TW" altLang="en-US" sz="5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何謂適性？</a:t>
            </a:r>
            <a:endParaRPr lang="zh-TW" altLang="en-US" sz="5400" dirty="0"/>
          </a:p>
        </p:txBody>
      </p:sp>
      <p:sp>
        <p:nvSpPr>
          <p:cNvPr id="4" name="日期版面配置區 3"/>
          <p:cNvSpPr>
            <a:spLocks noGrp="1"/>
          </p:cNvSpPr>
          <p:nvPr>
            <p:ph type="dt" sz="half" idx="10"/>
          </p:nvPr>
        </p:nvSpPr>
        <p:spPr/>
        <p:txBody>
          <a:bodyPr/>
          <a:lstStyle/>
          <a:p>
            <a:fld id="{504C6701-DC24-4025-BEB1-0F02C79DC63B}" type="datetime1">
              <a:rPr lang="en-US" altLang="zh-TW" smtClean="0"/>
              <a:pPr/>
              <a:t>2/18/2022</a:t>
            </a:fld>
            <a:endParaRPr lang="en-US" dirty="0"/>
          </a:p>
        </p:txBody>
      </p:sp>
      <p:sp>
        <p:nvSpPr>
          <p:cNvPr id="6" name="標題 1"/>
          <p:cNvSpPr txBox="1">
            <a:spLocks/>
          </p:cNvSpPr>
          <p:nvPr/>
        </p:nvSpPr>
        <p:spPr>
          <a:xfrm>
            <a:off x="1207545" y="1556792"/>
            <a:ext cx="6571343" cy="252028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36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適合自己的本性</a:t>
            </a:r>
            <a:r>
              <a:rPr lang="zh-TW" altLang="en-US" sz="3600" b="1" dirty="0">
                <a:latin typeface="微軟正黑體" panose="020B0604030504040204" pitchFamily="34" charset="-120"/>
                <a:ea typeface="微軟正黑體" panose="020B0604030504040204" pitchFamily="34" charset="-120"/>
              </a:rPr>
              <a:t>、</a:t>
            </a:r>
            <a:endParaRPr lang="en-US" altLang="zh-TW" sz="3600" b="1" dirty="0">
              <a:latin typeface="微軟正黑體" panose="020B0604030504040204" pitchFamily="34" charset="-120"/>
              <a:ea typeface="微軟正黑體" panose="020B0604030504040204" pitchFamily="34" charset="-120"/>
            </a:endParaRPr>
          </a:p>
          <a:p>
            <a:pPr fontAlgn="auto">
              <a:spcAft>
                <a:spcPts val="0"/>
              </a:spcAft>
            </a:pPr>
            <a:r>
              <a:rPr lang="zh-TW" altLang="en-US" sz="36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適合自己的特性。</a:t>
            </a:r>
            <a:endParaRPr lang="zh-TW" altLang="en-US" sz="3600"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50" y="3140968"/>
            <a:ext cx="8699500" cy="3556000"/>
          </a:xfrm>
          <a:prstGeom prst="rect">
            <a:avLst/>
          </a:prstGeom>
        </p:spPr>
      </p:pic>
      <p:sp>
        <p:nvSpPr>
          <p:cNvPr id="8" name="標題 1"/>
          <p:cNvSpPr txBox="1">
            <a:spLocks/>
          </p:cNvSpPr>
          <p:nvPr/>
        </p:nvSpPr>
        <p:spPr>
          <a:xfrm rot="20425151">
            <a:off x="5166483" y="1286412"/>
            <a:ext cx="2953151" cy="104923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5400"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轉職系統？</a:t>
            </a:r>
            <a:endParaRPr lang="zh-TW" altLang="en-US" sz="5400" b="1" dirty="0">
              <a:solidFill>
                <a:srgbClr val="333399"/>
              </a:solidFill>
            </a:endParaRPr>
          </a:p>
        </p:txBody>
      </p:sp>
    </p:spTree>
    <p:extLst>
      <p:ext uri="{BB962C8B-B14F-4D97-AF65-F5344CB8AC3E}">
        <p14:creationId xmlns:p14="http://schemas.microsoft.com/office/powerpoint/2010/main" val="1031756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文字方塊 6">
            <a:extLst>
              <a:ext uri="{FF2B5EF4-FFF2-40B4-BE49-F238E27FC236}">
                <a16:creationId xmlns:a16="http://schemas.microsoft.com/office/drawing/2014/main" id="{9D8737DD-090B-48B8-B56E-268E01D7A8AC}"/>
              </a:ext>
            </a:extLst>
          </p:cNvPr>
          <p:cNvSpPr txBox="1"/>
          <p:nvPr/>
        </p:nvSpPr>
        <p:spPr>
          <a:xfrm>
            <a:off x="4644008" y="4077072"/>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sp>
        <p:nvSpPr>
          <p:cNvPr id="8" name="橢圓 7">
            <a:extLst>
              <a:ext uri="{FF2B5EF4-FFF2-40B4-BE49-F238E27FC236}">
                <a16:creationId xmlns:a16="http://schemas.microsoft.com/office/drawing/2014/main" id="{0DAA6122-7ED2-40CC-8EFF-6E6DAA957163}"/>
              </a:ext>
            </a:extLst>
          </p:cNvPr>
          <p:cNvSpPr/>
          <p:nvPr/>
        </p:nvSpPr>
        <p:spPr>
          <a:xfrm>
            <a:off x="5724128" y="2204864"/>
            <a:ext cx="1584176" cy="72008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06C00768-05E8-41B2-84C8-C34B7EB67C6E}"/>
              </a:ext>
            </a:extLst>
          </p:cNvPr>
          <p:cNvSpPr txBox="1"/>
          <p:nvPr/>
        </p:nvSpPr>
        <p:spPr>
          <a:xfrm>
            <a:off x="6948264" y="1940639"/>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spTree>
    <p:extLst>
      <p:ext uri="{BB962C8B-B14F-4D97-AF65-F5344CB8AC3E}">
        <p14:creationId xmlns:p14="http://schemas.microsoft.com/office/powerpoint/2010/main" val="1894031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043609" y="571432"/>
            <a:ext cx="712879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變更就學區申請原因：</a:t>
            </a:r>
            <a:r>
              <a:rPr kumimoji="1" lang="en-US" altLang="zh-TW" sz="2400" dirty="0">
                <a:solidFill>
                  <a:srgbClr val="CC00FF"/>
                </a:solidFill>
                <a:latin typeface="微軟正黑體" pitchFamily="34" charset="-120"/>
                <a:ea typeface="微軟正黑體" pitchFamily="34" charset="-120"/>
              </a:rPr>
              <a:t>(111.05.02-05.06)</a:t>
            </a:r>
            <a:endParaRPr kumimoji="1" lang="zh-TW" altLang="en-US" sz="2400" dirty="0">
              <a:solidFill>
                <a:srgbClr val="CC00FF"/>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nvGraphicFramePr>
        <p:xfrm>
          <a:off x="899592" y="1628800"/>
          <a:ext cx="7355160" cy="478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874FB73A-7329-47BB-8A19-E5AB4190EBA7}"/>
              </a:ext>
            </a:extLst>
          </p:cNvPr>
          <p:cNvSpPr/>
          <p:nvPr/>
        </p:nvSpPr>
        <p:spPr>
          <a:xfrm>
            <a:off x="5868144" y="1168228"/>
            <a:ext cx="3008803" cy="523220"/>
          </a:xfrm>
          <a:prstGeom prst="rect">
            <a:avLst/>
          </a:prstGeom>
          <a:noFill/>
        </p:spPr>
        <p:txBody>
          <a:bodyPr wrap="square" lIns="91440" tIns="45720" rIns="91440" bIns="45720">
            <a:spAutoFit/>
          </a:bodyPr>
          <a:lstStyle/>
          <a:p>
            <a:r>
              <a:rPr lang="zh-TW" altLang="en-US" sz="2800"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例如：</a:t>
            </a:r>
            <a:r>
              <a:rPr lang="zh-TW" altLang="en-US" sz="2000"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高雄中華藝校</a:t>
            </a:r>
            <a:r>
              <a:rPr lang="en-US" altLang="zh-TW" sz="2000"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a:t>
            </a:r>
            <a:endParaRPr lang="zh-TW" altLang="en-US" sz="2000"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6" name="橢圓 5">
            <a:extLst>
              <a:ext uri="{FF2B5EF4-FFF2-40B4-BE49-F238E27FC236}">
                <a16:creationId xmlns:a16="http://schemas.microsoft.com/office/drawing/2014/main" id="{4095862F-44B3-480F-860D-0F5E5CCC7E5C}"/>
              </a:ext>
            </a:extLst>
          </p:cNvPr>
          <p:cNvSpPr/>
          <p:nvPr/>
        </p:nvSpPr>
        <p:spPr>
          <a:xfrm>
            <a:off x="5880627" y="1854549"/>
            <a:ext cx="1584176" cy="720080"/>
          </a:xfrm>
          <a:prstGeom prst="ellipse">
            <a:avLst/>
          </a:prstGeom>
          <a:noFill/>
          <a:ln w="381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2C498C88-D771-4663-85A9-A50FF4F08911}"/>
              </a:ext>
            </a:extLst>
          </p:cNvPr>
          <p:cNvSpPr/>
          <p:nvPr/>
        </p:nvSpPr>
        <p:spPr>
          <a:xfrm>
            <a:off x="1331640" y="1556792"/>
            <a:ext cx="6632760" cy="384721"/>
          </a:xfrm>
          <a:prstGeom prst="rect">
            <a:avLst/>
          </a:prstGeom>
        </p:spPr>
        <p:txBody>
          <a:bodyPr wrap="square">
            <a:spAutoFit/>
          </a:bodyPr>
          <a:lstStyle/>
          <a:p>
            <a:pPr lvl="1">
              <a:spcBef>
                <a:spcPts val="800"/>
              </a:spcBef>
            </a:pPr>
            <a: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以此項申請核准者，須以該科別或群別為第</a:t>
            </a:r>
            <a: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志願序</a:t>
            </a:r>
            <a: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18817" name="Picture 1"/>
          <p:cNvPicPr>
            <a:picLocks noChangeAspect="1" noChangeArrowheads="1"/>
          </p:cNvPicPr>
          <p:nvPr/>
        </p:nvPicPr>
        <p:blipFill>
          <a:blip r:embed="rId8" cstate="print"/>
          <a:srcRect l="29231" t="17450" r="19385" b="13251"/>
          <a:stretch>
            <a:fillRect/>
          </a:stretch>
        </p:blipFill>
        <p:spPr bwMode="auto">
          <a:xfrm>
            <a:off x="4572000" y="3356992"/>
            <a:ext cx="4392488" cy="3332232"/>
          </a:xfrm>
          <a:prstGeom prst="rect">
            <a:avLst/>
          </a:prstGeom>
          <a:noFill/>
          <a:ln w="38100" cmpd="thickThin">
            <a:solidFill>
              <a:srgbClr val="C00000"/>
            </a:solidFill>
            <a:miter lim="800000"/>
            <a:headEnd/>
            <a:tailEnd/>
          </a:ln>
        </p:spPr>
      </p:pic>
      <p:sp>
        <p:nvSpPr>
          <p:cNvPr id="9" name="文字方塊 8">
            <a:extLst>
              <a:ext uri="{FF2B5EF4-FFF2-40B4-BE49-F238E27FC236}">
                <a16:creationId xmlns:a16="http://schemas.microsoft.com/office/drawing/2014/main" id="{027AD2EC-FDE9-4EA5-8A30-3767BA2938EC}"/>
              </a:ext>
            </a:extLst>
          </p:cNvPr>
          <p:cNvSpPr txBox="1"/>
          <p:nvPr/>
        </p:nvSpPr>
        <p:spPr>
          <a:xfrm>
            <a:off x="899592" y="1588234"/>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8817"/>
                                        </p:tgtEl>
                                        <p:attrNameLst>
                                          <p:attrName>style.visibility</p:attrName>
                                        </p:attrNameLst>
                                      </p:cBhvr>
                                      <p:to>
                                        <p:strVal val="visible"/>
                                      </p:to>
                                    </p:set>
                                    <p:animEffect transition="in" filter="wipe(down)">
                                      <p:cBhvr>
                                        <p:cTn id="7" dur="500"/>
                                        <p:tgtEl>
                                          <p:spTgt spid="418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標題 1"/>
          <p:cNvSpPr>
            <a:spLocks noGrp="1"/>
          </p:cNvSpPr>
          <p:nvPr>
            <p:ph type="title"/>
          </p:nvPr>
        </p:nvSpPr>
        <p:spPr>
          <a:xfrm>
            <a:off x="899592" y="692696"/>
            <a:ext cx="4248472" cy="857251"/>
          </a:xfrm>
        </p:spPr>
        <p:txBody>
          <a:bodyPr>
            <a:noAutofit/>
          </a:bodyPr>
          <a:lstStyle/>
          <a:p>
            <a:r>
              <a:rPr lang="zh-TW" altLang="en-US" sz="4300" b="1" dirty="0">
                <a:latin typeface="Times New Roman" panose="02020603050405020304" pitchFamily="18" charset="0"/>
                <a:ea typeface="標楷體" panose="03000509000000000000" pitchFamily="65" charset="-120"/>
                <a:cs typeface="Times New Roman" panose="02020603050405020304" pitchFamily="18" charset="0"/>
              </a:rPr>
              <a:t>變更就學區</a:t>
            </a:r>
          </a:p>
        </p:txBody>
      </p:sp>
      <p:graphicFrame>
        <p:nvGraphicFramePr>
          <p:cNvPr id="3" name="表格 2"/>
          <p:cNvGraphicFramePr>
            <a:graphicFrameLocks noGrp="1"/>
          </p:cNvGraphicFramePr>
          <p:nvPr/>
        </p:nvGraphicFramePr>
        <p:xfrm>
          <a:off x="586797" y="1700808"/>
          <a:ext cx="8017651" cy="4800533"/>
        </p:xfrm>
        <a:graphic>
          <a:graphicData uri="http://schemas.openxmlformats.org/drawingml/2006/table">
            <a:tbl>
              <a:tblPr/>
              <a:tblGrid>
                <a:gridCol w="3195400">
                  <a:extLst>
                    <a:ext uri="{9D8B030D-6E8A-4147-A177-3AD203B41FA5}">
                      <a16:colId xmlns:a16="http://schemas.microsoft.com/office/drawing/2014/main" val="20000"/>
                    </a:ext>
                  </a:extLst>
                </a:gridCol>
                <a:gridCol w="4822251">
                  <a:extLst>
                    <a:ext uri="{9D8B030D-6E8A-4147-A177-3AD203B41FA5}">
                      <a16:colId xmlns:a16="http://schemas.microsoft.com/office/drawing/2014/main" val="20001"/>
                    </a:ext>
                  </a:extLst>
                </a:gridCol>
              </a:tblGrid>
              <a:tr h="379484">
                <a:tc>
                  <a:txBody>
                    <a:bodyPr/>
                    <a:lstStyle/>
                    <a:p>
                      <a:pPr algn="ctr">
                        <a:spcAft>
                          <a:spcPts val="0"/>
                        </a:spcAft>
                      </a:pPr>
                      <a:r>
                        <a:rPr lang="zh-TW" sz="2100" kern="100" baseline="0" dirty="0">
                          <a:latin typeface="Times New Roman" pitchFamily="18" charset="0"/>
                          <a:ea typeface="標楷體" pitchFamily="65" charset="-120"/>
                          <a:cs typeface="Times New Roman"/>
                        </a:rPr>
                        <a:t>申請原因</a:t>
                      </a:r>
                      <a:endParaRPr lang="zh-TW" sz="1900" kern="100" baseline="0" dirty="0">
                        <a:latin typeface="Times New Roman" pitchFamily="18" charset="0"/>
                        <a:ea typeface="標楷體" pitchFamily="65" charset="-120"/>
                        <a:cs typeface="Times New Roman"/>
                      </a:endParaRP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spcAft>
                          <a:spcPts val="0"/>
                        </a:spcAft>
                      </a:pPr>
                      <a:r>
                        <a:rPr lang="zh-TW" sz="2100" kern="100" baseline="0" dirty="0">
                          <a:latin typeface="Times New Roman" pitchFamily="18" charset="0"/>
                          <a:ea typeface="標楷體" pitchFamily="65" charset="-120"/>
                          <a:cs typeface="Times New Roman"/>
                        </a:rPr>
                        <a:t>應繳證明文件</a:t>
                      </a:r>
                      <a:endParaRPr lang="zh-TW" sz="1900" kern="100" baseline="0" dirty="0">
                        <a:latin typeface="Times New Roman" pitchFamily="18" charset="0"/>
                        <a:ea typeface="標楷體" pitchFamily="65" charset="-120"/>
                        <a:cs typeface="Times New Roman"/>
                      </a:endParaRP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014148">
                <a:tc>
                  <a:txBody>
                    <a:bodyPr/>
                    <a:lstStyle/>
                    <a:p>
                      <a:pPr algn="just">
                        <a:spcAft>
                          <a:spcPts val="0"/>
                        </a:spcAft>
                      </a:pPr>
                      <a:r>
                        <a:rPr lang="zh-TW" sz="1600" kern="100" baseline="0" dirty="0">
                          <a:latin typeface="Times New Roman" pitchFamily="18" charset="0"/>
                          <a:ea typeface="標楷體" pitchFamily="65" charset="-120"/>
                          <a:cs typeface="Times New Roman"/>
                        </a:rPr>
                        <a:t>學生就讀或畢業國中學籍所在之免試就學區，未設置學生適性選擇的高中職課程群別或產業特殊需求類科者。</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zh-TW" sz="1600" kern="100" baseline="0" dirty="0">
                          <a:latin typeface="Times New Roman" pitchFamily="18" charset="0"/>
                          <a:ea typeface="標楷體" pitchFamily="65" charset="-120"/>
                          <a:cs typeface="Times New Roman"/>
                        </a:rPr>
                        <a:t>無，</a:t>
                      </a:r>
                      <a:r>
                        <a:rPr lang="zh-TW" sz="1600" b="1" u="sng" kern="100" baseline="0" dirty="0">
                          <a:latin typeface="Times New Roman" pitchFamily="18" charset="0"/>
                          <a:ea typeface="標楷體" pitchFamily="65" charset="-120"/>
                          <a:cs typeface="Times New Roman"/>
                        </a:rPr>
                        <a:t>但申請獲核准後，應以所填寫之科別或群別作為第一志願序</a:t>
                      </a:r>
                      <a:endParaRPr lang="zh-TW" sz="1600" kern="100" baseline="0" dirty="0">
                        <a:latin typeface="Times New Roman" pitchFamily="18" charset="0"/>
                        <a:ea typeface="標楷體" pitchFamily="65" charset="-120"/>
                        <a:cs typeface="Times New Roman"/>
                      </a:endParaRP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1533">
                <a:tc>
                  <a:txBody>
                    <a:bodyPr/>
                    <a:lstStyle/>
                    <a:p>
                      <a:pPr algn="just">
                        <a:spcAft>
                          <a:spcPts val="0"/>
                        </a:spcAft>
                      </a:pPr>
                      <a:r>
                        <a:rPr lang="zh-TW" sz="1600" kern="100" baseline="0" dirty="0">
                          <a:latin typeface="Times New Roman" pitchFamily="18" charset="0"/>
                          <a:ea typeface="標楷體" pitchFamily="65" charset="-120"/>
                          <a:cs typeface="Times New Roman"/>
                        </a:rPr>
                        <a:t>學生因搬家遷徙者</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zh-TW" sz="1600" kern="100" baseline="0" dirty="0">
                          <a:latin typeface="Times New Roman" pitchFamily="18" charset="0"/>
                          <a:ea typeface="標楷體" pitchFamily="65" charset="-120"/>
                          <a:cs typeface="Times New Roman"/>
                        </a:rPr>
                        <a:t>戶口名簿影本、或房屋所有權證明、或租屋證明、或足以證明其搬家遷徙至所申請變更之就學區之居住相關文件。</a:t>
                      </a: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0611">
                <a:tc>
                  <a:txBody>
                    <a:bodyPr/>
                    <a:lstStyle/>
                    <a:p>
                      <a:pPr algn="just">
                        <a:spcAft>
                          <a:spcPts val="0"/>
                        </a:spcAft>
                      </a:pPr>
                      <a:r>
                        <a:rPr lang="zh-TW" sz="1600" kern="100" baseline="0" dirty="0">
                          <a:latin typeface="Times New Roman" pitchFamily="18" charset="0"/>
                          <a:ea typeface="標楷體" pitchFamily="65" charset="-120"/>
                          <a:cs typeface="Times New Roman"/>
                        </a:rPr>
                        <a:t>學生在國中階段跨區就學，但未遷移戶籍，並計畫返回原戶籍所在地就讀高中職者</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zh-TW" sz="1600" kern="100" baseline="0" dirty="0">
                          <a:latin typeface="Times New Roman" pitchFamily="18" charset="0"/>
                          <a:ea typeface="標楷體" pitchFamily="65" charset="-120"/>
                          <a:cs typeface="Times New Roman"/>
                        </a:rPr>
                        <a:t>戶口名簿影本</a:t>
                      </a: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74757">
                <a:tc>
                  <a:txBody>
                    <a:bodyPr/>
                    <a:lstStyle/>
                    <a:p>
                      <a:pPr algn="just">
                        <a:spcAft>
                          <a:spcPts val="0"/>
                        </a:spcAft>
                      </a:pPr>
                      <a:r>
                        <a:rPr lang="zh-TW" sz="1600" kern="100" baseline="0" dirty="0">
                          <a:latin typeface="Times New Roman" pitchFamily="18" charset="0"/>
                          <a:ea typeface="標楷體" pitchFamily="65" charset="-120"/>
                          <a:cs typeface="Times New Roman"/>
                        </a:rPr>
                        <a:t>其他經核定的特殊因素</a:t>
                      </a:r>
                    </a:p>
                    <a:p>
                      <a:pPr marL="360000" indent="-360000" algn="just">
                        <a:lnSpc>
                          <a:spcPct val="100000"/>
                        </a:lnSpc>
                        <a:spcAft>
                          <a:spcPts val="0"/>
                        </a:spcAft>
                      </a:pPr>
                      <a:r>
                        <a:rPr lang="zh-TW" sz="1600" kern="100" baseline="0" dirty="0">
                          <a:latin typeface="Times New Roman" pitchFamily="18" charset="0"/>
                          <a:ea typeface="標楷體" pitchFamily="65" charset="-120"/>
                          <a:cs typeface="Times New Roman"/>
                        </a:rPr>
                        <a:t>一、父母工作地遷徙</a:t>
                      </a:r>
                    </a:p>
                    <a:p>
                      <a:pPr marL="252000" indent="-360000" algn="just">
                        <a:lnSpc>
                          <a:spcPct val="100000"/>
                        </a:lnSpc>
                        <a:spcAft>
                          <a:spcPts val="0"/>
                        </a:spcAft>
                      </a:pPr>
                      <a:r>
                        <a:rPr lang="zh-TW" sz="1600" kern="100" baseline="0" dirty="0">
                          <a:latin typeface="Times New Roman" pitchFamily="18" charset="0"/>
                          <a:ea typeface="標楷體" pitchFamily="65" charset="-120"/>
                          <a:cs typeface="Times New Roman"/>
                        </a:rPr>
                        <a:t>二、依親</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包括父母離異改依其中另一方、改依二親等之直系親屬、或其他旁系之親屬等</a:t>
                      </a:r>
                      <a:r>
                        <a:rPr lang="en-US" sz="1600" kern="100" baseline="0" dirty="0">
                          <a:latin typeface="Times New Roman" pitchFamily="18" charset="0"/>
                          <a:ea typeface="標楷體" pitchFamily="65" charset="-120"/>
                          <a:cs typeface="Times New Roman"/>
                        </a:rPr>
                        <a:t>)</a:t>
                      </a:r>
                      <a:endParaRPr lang="zh-TW" sz="1600" kern="100" baseline="0" dirty="0">
                        <a:latin typeface="Times New Roman" pitchFamily="18" charset="0"/>
                        <a:ea typeface="標楷體" pitchFamily="65" charset="-120"/>
                        <a:cs typeface="Times New Roman"/>
                      </a:endParaRPr>
                    </a:p>
                    <a:p>
                      <a:pPr marL="360000" indent="-360000" algn="just">
                        <a:lnSpc>
                          <a:spcPct val="100000"/>
                        </a:lnSpc>
                        <a:spcAft>
                          <a:spcPts val="0"/>
                        </a:spcAft>
                      </a:pPr>
                      <a:r>
                        <a:rPr lang="zh-TW" sz="1600" kern="100" baseline="0" dirty="0">
                          <a:latin typeface="Times New Roman" pitchFamily="18" charset="0"/>
                          <a:ea typeface="標楷體" pitchFamily="65" charset="-120"/>
                          <a:cs typeface="Times New Roman"/>
                        </a:rPr>
                        <a:t>三、家庭特殊境遇</a:t>
                      </a:r>
                    </a:p>
                    <a:p>
                      <a:pPr marL="360000" indent="-360000" algn="just">
                        <a:lnSpc>
                          <a:spcPct val="100000"/>
                        </a:lnSpc>
                        <a:spcAft>
                          <a:spcPts val="0"/>
                        </a:spcAft>
                      </a:pPr>
                      <a:r>
                        <a:rPr lang="zh-TW" sz="1600" kern="100" baseline="0" dirty="0">
                          <a:latin typeface="Times New Roman" pitchFamily="18" charset="0"/>
                          <a:ea typeface="標楷體" pitchFamily="65" charset="-120"/>
                          <a:cs typeface="Times New Roman"/>
                        </a:rPr>
                        <a:t>四、其他特殊因素</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108000" indent="-360000" algn="just">
                        <a:lnSpc>
                          <a:spcPct val="100000"/>
                        </a:lnSpc>
                        <a:spcAft>
                          <a:spcPts val="0"/>
                        </a:spcAft>
                      </a:pPr>
                      <a:r>
                        <a:rPr lang="en-US" sz="1600" kern="100" baseline="0" dirty="0">
                          <a:latin typeface="Times New Roman" pitchFamily="18" charset="0"/>
                          <a:ea typeface="標楷體" pitchFamily="65" charset="-120"/>
                          <a:cs typeface="Times New Roman"/>
                        </a:rPr>
                        <a:t>1.</a:t>
                      </a:r>
                      <a:r>
                        <a:rPr lang="zh-TW" sz="1600" kern="100" baseline="0" dirty="0">
                          <a:latin typeface="Times New Roman" pitchFamily="18" charset="0"/>
                          <a:ea typeface="標楷體" pitchFamily="65" charset="-120"/>
                          <a:cs typeface="Times New Roman"/>
                        </a:rPr>
                        <a:t>父親或母親之在職證明，並足以證明其工作地點為所申請變更之就學區</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第一款</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a:t>
                      </a:r>
                    </a:p>
                    <a:p>
                      <a:pPr marL="72000" indent="-360000" algn="just">
                        <a:lnSpc>
                          <a:spcPct val="100000"/>
                        </a:lnSpc>
                        <a:spcAft>
                          <a:spcPts val="0"/>
                        </a:spcAft>
                      </a:pPr>
                      <a:r>
                        <a:rPr lang="en-US" sz="1600" kern="100" baseline="0" dirty="0">
                          <a:latin typeface="Times New Roman" pitchFamily="18" charset="0"/>
                          <a:ea typeface="標楷體" pitchFamily="65" charset="-120"/>
                          <a:cs typeface="Times New Roman"/>
                        </a:rPr>
                        <a:t>2.</a:t>
                      </a:r>
                      <a:r>
                        <a:rPr lang="zh-TW" sz="1600" kern="100" baseline="0" dirty="0">
                          <a:latin typeface="Times New Roman" pitchFamily="18" charset="0"/>
                          <a:ea typeface="標楷體" pitchFamily="65" charset="-120"/>
                          <a:cs typeface="Times New Roman"/>
                        </a:rPr>
                        <a:t>戶口名簿影本、監護人同意書</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第二款</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a:t>
                      </a:r>
                    </a:p>
                    <a:p>
                      <a:pPr marL="72000" indent="-360000" algn="just">
                        <a:lnSpc>
                          <a:spcPct val="100000"/>
                        </a:lnSpc>
                        <a:spcAft>
                          <a:spcPts val="0"/>
                        </a:spcAft>
                      </a:pPr>
                      <a:r>
                        <a:rPr lang="en-US" sz="1600" kern="100" baseline="0" dirty="0">
                          <a:latin typeface="Times New Roman" pitchFamily="18" charset="0"/>
                          <a:ea typeface="標楷體" pitchFamily="65" charset="-120"/>
                          <a:cs typeface="Times New Roman"/>
                        </a:rPr>
                        <a:t>3.</a:t>
                      </a:r>
                      <a:r>
                        <a:rPr lang="zh-TW" sz="1600" kern="100" baseline="0" dirty="0">
                          <a:latin typeface="Times New Roman" pitchFamily="18" charset="0"/>
                          <a:ea typeface="標楷體" pitchFamily="65" charset="-120"/>
                          <a:cs typeface="Times New Roman"/>
                        </a:rPr>
                        <a:t>提出相關證明文件</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第三款、第四款</a:t>
                      </a:r>
                      <a:r>
                        <a:rPr lang="en-US" sz="1600" kern="100" baseline="0" dirty="0">
                          <a:latin typeface="Times New Roman" pitchFamily="18" charset="0"/>
                          <a:ea typeface="標楷體" pitchFamily="65" charset="-120"/>
                          <a:cs typeface="Times New Roman"/>
                        </a:rPr>
                        <a:t>)</a:t>
                      </a:r>
                      <a:endParaRPr lang="zh-TW" sz="1600" kern="100" baseline="0" dirty="0">
                        <a:latin typeface="Times New Roman" pitchFamily="18" charset="0"/>
                        <a:ea typeface="標楷體" pitchFamily="65" charset="-120"/>
                        <a:cs typeface="Times New Roman"/>
                      </a:endParaRP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文字方塊 3">
            <a:extLst>
              <a:ext uri="{FF2B5EF4-FFF2-40B4-BE49-F238E27FC236}">
                <a16:creationId xmlns:a16="http://schemas.microsoft.com/office/drawing/2014/main" id="{77223EA5-16E2-4589-A182-229F29042714}"/>
              </a:ext>
            </a:extLst>
          </p:cNvPr>
          <p:cNvSpPr txBox="1"/>
          <p:nvPr/>
        </p:nvSpPr>
        <p:spPr>
          <a:xfrm>
            <a:off x="154749" y="2923133"/>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sp>
        <p:nvSpPr>
          <p:cNvPr id="5" name="矩形: 圓角 7">
            <a:extLst>
              <a:ext uri="{FF2B5EF4-FFF2-40B4-BE49-F238E27FC236}">
                <a16:creationId xmlns:a16="http://schemas.microsoft.com/office/drawing/2014/main" id="{845A53FE-C2D3-4324-A09B-0374052582C8}"/>
              </a:ext>
            </a:extLst>
          </p:cNvPr>
          <p:cNvSpPr/>
          <p:nvPr/>
        </p:nvSpPr>
        <p:spPr>
          <a:xfrm>
            <a:off x="3635896" y="2996952"/>
            <a:ext cx="5112568" cy="100811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94223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2924944"/>
            <a:ext cx="7920880" cy="1656184"/>
          </a:xfrm>
        </p:spPr>
        <p:txBody>
          <a:bodyPr>
            <a:normAutofit fontScale="62500" lnSpcReduction="20000"/>
          </a:bodyPr>
          <a:lstStyle/>
          <a:p>
            <a:r>
              <a:rPr kumimoji="1" lang="zh-TW" altLang="en-US" sz="8000" b="1" dirty="0">
                <a:solidFill>
                  <a:srgbClr val="333399"/>
                </a:solidFill>
                <a:latin typeface="微軟正黑體" pitchFamily="34" charset="-120"/>
                <a:ea typeface="微軟正黑體" pitchFamily="34" charset="-120"/>
              </a:rPr>
              <a:t>屏東區</a:t>
            </a:r>
            <a:r>
              <a:rPr kumimoji="1" lang="zh-TW" altLang="en-US" sz="8000" b="1" dirty="0">
                <a:solidFill>
                  <a:srgbClr val="FF0000"/>
                </a:solidFill>
                <a:latin typeface="微軟正黑體" pitchFamily="34" charset="-120"/>
                <a:ea typeface="微軟正黑體" pitchFamily="34" charset="-120"/>
              </a:rPr>
              <a:t>入學管道</a:t>
            </a:r>
            <a:r>
              <a:rPr kumimoji="1" lang="zh-TW" altLang="en-US" sz="8000" b="1" dirty="0">
                <a:solidFill>
                  <a:srgbClr val="333399"/>
                </a:solidFill>
                <a:latin typeface="微軟正黑體" pitchFamily="34" charset="-120"/>
                <a:ea typeface="微軟正黑體" pitchFamily="34" charset="-120"/>
              </a:rPr>
              <a:t>介紹與說明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4137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6" name="爆炸 1 5"/>
          <p:cNvSpPr/>
          <p:nvPr/>
        </p:nvSpPr>
        <p:spPr>
          <a:xfrm>
            <a:off x="323528" y="11699"/>
            <a:ext cx="2808312" cy="201622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TW" altLang="en-US" sz="3600" dirty="0">
                <a:solidFill>
                  <a:srgbClr val="FFFF00"/>
                </a:solidFill>
                <a:latin typeface="微軟正黑體" panose="020B0604030504040204" pitchFamily="34" charset="-120"/>
                <a:ea typeface="微軟正黑體" panose="020B0604030504040204" pitchFamily="34" charset="-120"/>
              </a:rPr>
              <a:t>最重要</a:t>
            </a:r>
          </a:p>
        </p:txBody>
      </p:sp>
      <p:sp>
        <p:nvSpPr>
          <p:cNvPr id="3" name="文字版面配置區 2"/>
          <p:cNvSpPr>
            <a:spLocks noGrp="1"/>
          </p:cNvSpPr>
          <p:nvPr>
            <p:ph type="body" idx="1"/>
          </p:nvPr>
        </p:nvSpPr>
        <p:spPr>
          <a:xfrm>
            <a:off x="604714" y="1441479"/>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屏東區主要</a:t>
            </a:r>
            <a:r>
              <a:rPr kumimoji="1" lang="zh-TW" altLang="en-US" sz="8000" b="1" dirty="0">
                <a:solidFill>
                  <a:srgbClr val="FF0000"/>
                </a:solidFill>
                <a:latin typeface="微軟正黑體" pitchFamily="34" charset="-120"/>
                <a:ea typeface="微軟正黑體" pitchFamily="34" charset="-120"/>
              </a:rPr>
              <a:t>入學管道</a:t>
            </a:r>
            <a:r>
              <a:rPr kumimoji="1" lang="zh-TW" altLang="en-US" sz="8000" b="1" dirty="0">
                <a:solidFill>
                  <a:srgbClr val="333399"/>
                </a:solidFill>
                <a:latin typeface="微軟正黑體" pitchFamily="34" charset="-120"/>
                <a:ea typeface="微軟正黑體" pitchFamily="34" charset="-120"/>
              </a:rPr>
              <a:t>介紹與說明</a:t>
            </a:r>
          </a:p>
          <a:p>
            <a:endParaRPr lang="zh-TW" altLang="en-US" dirty="0"/>
          </a:p>
        </p:txBody>
      </p:sp>
      <p:sp>
        <p:nvSpPr>
          <p:cNvPr id="7" name="CustomShape 1">
            <a:extLst>
              <a:ext uri="{FF2B5EF4-FFF2-40B4-BE49-F238E27FC236}">
                <a16:creationId xmlns:a16="http://schemas.microsoft.com/office/drawing/2014/main" id="{AE04C1B0-3530-4C8B-AEDE-9215B3399195}"/>
              </a:ext>
            </a:extLst>
          </p:cNvPr>
          <p:cNvSpPr/>
          <p:nvPr/>
        </p:nvSpPr>
        <p:spPr>
          <a:xfrm>
            <a:off x="612360" y="2376360"/>
            <a:ext cx="7919280" cy="210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800" b="1" strike="noStrike" spc="-1" dirty="0" err="1">
                <a:solidFill>
                  <a:srgbClr val="C00000"/>
                </a:solidFill>
                <a:latin typeface="微軟正黑體"/>
                <a:ea typeface="微軟正黑體"/>
              </a:rPr>
              <a:t>入學管道多元</a:t>
            </a:r>
            <a:endParaRPr lang="en-US" sz="4800" b="0" strike="noStrike" spc="-1" dirty="0">
              <a:latin typeface="Arial"/>
            </a:endParaRPr>
          </a:p>
          <a:p>
            <a:pPr algn="ctr">
              <a:lnSpc>
                <a:spcPct val="100000"/>
              </a:lnSpc>
            </a:pPr>
            <a:r>
              <a:rPr lang="en-US" sz="4000" b="1" strike="noStrike" spc="-1" dirty="0" err="1">
                <a:solidFill>
                  <a:srgbClr val="9A5315"/>
                </a:solidFill>
                <a:latin typeface="微軟正黑體"/>
                <a:ea typeface="微軟正黑體"/>
              </a:rPr>
              <a:t>先清楚</a:t>
            </a:r>
            <a:r>
              <a:rPr lang="en-US" sz="4000" b="1" strike="noStrike" spc="-1" dirty="0" err="1">
                <a:solidFill>
                  <a:srgbClr val="FF0000"/>
                </a:solidFill>
                <a:latin typeface="微軟正黑體"/>
                <a:ea typeface="微軟正黑體"/>
              </a:rPr>
              <a:t>自己就學區</a:t>
            </a:r>
            <a:r>
              <a:rPr lang="en-US" sz="4000" b="1" strike="noStrike" spc="-1" dirty="0" err="1">
                <a:solidFill>
                  <a:srgbClr val="9A5315"/>
                </a:solidFill>
                <a:latin typeface="微軟正黑體"/>
                <a:ea typeface="微軟正黑體"/>
              </a:rPr>
              <a:t>有哪些管道</a:t>
            </a:r>
            <a:r>
              <a:rPr lang="en-US" sz="4000" b="1" strike="noStrike" spc="-1" dirty="0">
                <a:solidFill>
                  <a:srgbClr val="9A5315"/>
                </a:solidFill>
                <a:latin typeface="微軟正黑體"/>
                <a:ea typeface="微軟正黑體"/>
              </a:rPr>
              <a:t>? </a:t>
            </a:r>
            <a:endParaRPr lang="en-US" sz="4000" b="0" strike="noStrike" spc="-1" dirty="0">
              <a:latin typeface="Arial"/>
            </a:endParaRPr>
          </a:p>
          <a:p>
            <a:pPr algn="r">
              <a:lnSpc>
                <a:spcPct val="100000"/>
              </a:lnSpc>
            </a:pPr>
            <a:r>
              <a:rPr lang="en-US" sz="4000" b="1" strike="noStrike" spc="-1" dirty="0" err="1">
                <a:solidFill>
                  <a:srgbClr val="9A5315"/>
                </a:solidFill>
                <a:latin typeface="微軟正黑體"/>
                <a:ea typeface="微軟正黑體"/>
              </a:rPr>
              <a:t>每個管道</a:t>
            </a:r>
            <a:r>
              <a:rPr lang="en-US" sz="4000" b="1" u="sng" strike="noStrike" spc="-1" dirty="0" err="1">
                <a:solidFill>
                  <a:srgbClr val="0000FF"/>
                </a:solidFill>
                <a:uFillTx/>
                <a:latin typeface="微軟正黑體"/>
                <a:ea typeface="微軟正黑體"/>
                <a:hlinkClick r:id="rId3"/>
              </a:rPr>
              <a:t>適合</a:t>
            </a:r>
            <a:r>
              <a:rPr lang="en-US" sz="4000" b="1" strike="noStrike" spc="-1" dirty="0" err="1">
                <a:solidFill>
                  <a:srgbClr val="9A5315"/>
                </a:solidFill>
                <a:latin typeface="微軟正黑體"/>
                <a:ea typeface="微軟正黑體"/>
              </a:rPr>
              <a:t>哪些學生入學</a:t>
            </a:r>
            <a:r>
              <a:rPr lang="en-US" sz="4000" b="1" strike="noStrike" spc="-1" dirty="0">
                <a:solidFill>
                  <a:srgbClr val="9A5315"/>
                </a:solidFill>
                <a:latin typeface="微軟正黑體"/>
                <a:ea typeface="微軟正黑體"/>
              </a:rPr>
              <a:t>?</a:t>
            </a:r>
            <a:endParaRPr lang="en-US" sz="4000" b="0" strike="noStrike" spc="-1" dirty="0">
              <a:latin typeface="Arial"/>
            </a:endParaRPr>
          </a:p>
        </p:txBody>
      </p:sp>
      <p:pic>
        <p:nvPicPr>
          <p:cNvPr id="8" name="Picture 2">
            <a:extLst>
              <a:ext uri="{FF2B5EF4-FFF2-40B4-BE49-F238E27FC236}">
                <a16:creationId xmlns:a16="http://schemas.microsoft.com/office/drawing/2014/main" id="{17D858EC-A09A-4693-9724-2066DC0CEEC4}"/>
              </a:ext>
            </a:extLst>
          </p:cNvPr>
          <p:cNvPicPr/>
          <p:nvPr/>
        </p:nvPicPr>
        <p:blipFill>
          <a:blip r:embed="rId4"/>
          <a:srcRect l="10972" t="7307" r="4878" b="11386"/>
          <a:stretch/>
        </p:blipFill>
        <p:spPr>
          <a:xfrm>
            <a:off x="1475656" y="4692219"/>
            <a:ext cx="3744416" cy="2105280"/>
          </a:xfrm>
          <a:prstGeom prst="rect">
            <a:avLst/>
          </a:prstGeom>
          <a:ln>
            <a:noFill/>
          </a:ln>
        </p:spPr>
      </p:pic>
      <p:sp>
        <p:nvSpPr>
          <p:cNvPr id="5" name="標題 1">
            <a:extLst>
              <a:ext uri="{FF2B5EF4-FFF2-40B4-BE49-F238E27FC236}">
                <a16:creationId xmlns:a16="http://schemas.microsoft.com/office/drawing/2014/main" id="{186FC664-571D-44C3-AD24-26ED9BF50308}"/>
              </a:ext>
            </a:extLst>
          </p:cNvPr>
          <p:cNvSpPr txBox="1">
            <a:spLocks/>
          </p:cNvSpPr>
          <p:nvPr/>
        </p:nvSpPr>
        <p:spPr>
          <a:xfrm>
            <a:off x="4370583" y="5334133"/>
            <a:ext cx="6120680" cy="185862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52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怎</a:t>
            </a:r>
            <a:r>
              <a:rPr lang="zh-TW" altLang="en-US" sz="80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麼</a:t>
            </a:r>
            <a:r>
              <a:rPr lang="zh-TW" altLang="en-US" sz="11500" b="1" dirty="0">
                <a:ln w="1905"/>
                <a:solidFill>
                  <a:srgbClr val="CC00FF"/>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選？</a:t>
            </a:r>
            <a:endParaRPr lang="zh-TW" altLang="en-US" sz="5400" b="1" dirty="0">
              <a:solidFill>
                <a:srgbClr val="CC00FF"/>
              </a:solidFill>
            </a:endParaRPr>
          </a:p>
        </p:txBody>
      </p:sp>
    </p:spTree>
    <p:extLst>
      <p:ext uri="{BB962C8B-B14F-4D97-AF65-F5344CB8AC3E}">
        <p14:creationId xmlns:p14="http://schemas.microsoft.com/office/powerpoint/2010/main" val="1968276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251520" y="116632"/>
            <a:ext cx="576064" cy="6696744"/>
          </a:xfrm>
          <a:prstGeom prst="round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一一一學年度適性入學主要入學管道</a:t>
            </a:r>
            <a:endParaRPr lang="zh-TW" altLang="en-US" b="1" dirty="0">
              <a:latin typeface="微軟正黑體" panose="020B0604030504040204" pitchFamily="34" charset="-120"/>
              <a:ea typeface="微軟正黑體" panose="020B0604030504040204" pitchFamily="34" charset="-120"/>
            </a:endParaRPr>
          </a:p>
        </p:txBody>
      </p:sp>
      <p:sp>
        <p:nvSpPr>
          <p:cNvPr id="10" name="圓角矩形 9"/>
          <p:cNvSpPr/>
          <p:nvPr/>
        </p:nvSpPr>
        <p:spPr>
          <a:xfrm>
            <a:off x="1043608" y="116632"/>
            <a:ext cx="576064" cy="5400600"/>
          </a:xfrm>
          <a:prstGeom prst="roundRect">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rgbClr val="003300"/>
                </a:solidFill>
                <a:latin typeface="微軟正黑體" panose="020B0604030504040204" pitchFamily="34" charset="-120"/>
                <a:ea typeface="微軟正黑體" panose="020B0604030504040204" pitchFamily="34" charset="-120"/>
              </a:rPr>
              <a:t>高級中等學校</a:t>
            </a:r>
            <a:endParaRPr lang="zh-TW" altLang="en-US" b="1" dirty="0">
              <a:solidFill>
                <a:srgbClr val="003300"/>
              </a:solidFill>
              <a:latin typeface="微軟正黑體" panose="020B0604030504040204" pitchFamily="34" charset="-120"/>
              <a:ea typeface="微軟正黑體" panose="020B0604030504040204" pitchFamily="34" charset="-120"/>
            </a:endParaRPr>
          </a:p>
        </p:txBody>
      </p:sp>
      <p:sp>
        <p:nvSpPr>
          <p:cNvPr id="12" name="圓角矩形 11"/>
          <p:cNvSpPr/>
          <p:nvPr/>
        </p:nvSpPr>
        <p:spPr>
          <a:xfrm>
            <a:off x="1043608" y="5661248"/>
            <a:ext cx="576064" cy="1152128"/>
          </a:xfrm>
          <a:prstGeom prst="roundRect">
            <a:avLst/>
          </a:prstGeom>
          <a:solidFill>
            <a:srgbClr val="7030A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1800" b="1" dirty="0">
                <a:latin typeface="微軟正黑體" panose="020B0604030504040204" pitchFamily="34" charset="-120"/>
                <a:ea typeface="微軟正黑體" panose="020B0604030504040204" pitchFamily="34" charset="-120"/>
              </a:rPr>
              <a:t>五專</a:t>
            </a:r>
            <a:endParaRPr lang="zh-TW" altLang="en-US" b="1" dirty="0">
              <a:latin typeface="微軟正黑體" panose="020B0604030504040204" pitchFamily="34" charset="-120"/>
              <a:ea typeface="微軟正黑體" panose="020B0604030504040204" pitchFamily="34" charset="-120"/>
            </a:endParaRPr>
          </a:p>
        </p:txBody>
      </p:sp>
      <p:cxnSp>
        <p:nvCxnSpPr>
          <p:cNvPr id="9" name="直線接點 8"/>
          <p:cNvCxnSpPr/>
          <p:nvPr/>
        </p:nvCxnSpPr>
        <p:spPr>
          <a:xfrm>
            <a:off x="1619672" y="3068960"/>
            <a:ext cx="7524328" cy="48608"/>
          </a:xfrm>
          <a:prstGeom prst="line">
            <a:avLst/>
          </a:prstGeom>
          <a:ln w="38100">
            <a:solidFill>
              <a:srgbClr val="4A7EBB">
                <a:alpha val="50196"/>
              </a:srgb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1043608" y="5589240"/>
            <a:ext cx="8100392" cy="0"/>
          </a:xfrm>
          <a:prstGeom prst="line">
            <a:avLst/>
          </a:prstGeom>
          <a:ln w="38100">
            <a:solidFill>
              <a:srgbClr val="4A7EBB">
                <a:alpha val="50196"/>
              </a:srgbClr>
            </a:solidFill>
            <a:prstDash val="dash"/>
          </a:ln>
        </p:spPr>
        <p:style>
          <a:lnRef idx="1">
            <a:schemeClr val="accent1"/>
          </a:lnRef>
          <a:fillRef idx="0">
            <a:schemeClr val="accent1"/>
          </a:fillRef>
          <a:effectRef idx="0">
            <a:schemeClr val="accent1"/>
          </a:effectRef>
          <a:fontRef idx="minor">
            <a:schemeClr val="tx1"/>
          </a:fontRef>
        </p:style>
      </p:cxnSp>
      <p:sp>
        <p:nvSpPr>
          <p:cNvPr id="23" name="圓角矩形 22">
            <a:hlinkClick r:id="rId3" action="ppaction://hlinksldjump"/>
          </p:cNvPr>
          <p:cNvSpPr/>
          <p:nvPr/>
        </p:nvSpPr>
        <p:spPr>
          <a:xfrm>
            <a:off x="7201468" y="2484131"/>
            <a:ext cx="1907036" cy="5760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800" b="1" dirty="0">
                <a:latin typeface="微軟正黑體" panose="020B0604030504040204" pitchFamily="34" charset="-120"/>
                <a:ea typeface="微軟正黑體" panose="020B0604030504040204" pitchFamily="34" charset="-120"/>
              </a:rPr>
              <a:t>就學區免試入學</a:t>
            </a:r>
            <a:endParaRPr lang="en-US" altLang="zh-TW" sz="18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放榜</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報到</a:t>
            </a:r>
            <a:endParaRPr lang="en-US" altLang="zh-TW" sz="1400" b="1" dirty="0">
              <a:latin typeface="微軟正黑體" panose="020B0604030504040204" pitchFamily="34" charset="-120"/>
              <a:ea typeface="微軟正黑體" panose="020B0604030504040204" pitchFamily="34" charset="-120"/>
            </a:endParaRPr>
          </a:p>
        </p:txBody>
      </p:sp>
      <p:sp>
        <p:nvSpPr>
          <p:cNvPr id="24" name="圓角矩形 23">
            <a:hlinkClick r:id="rId4" action="ppaction://hlinksldjump"/>
          </p:cNvPr>
          <p:cNvSpPr/>
          <p:nvPr/>
        </p:nvSpPr>
        <p:spPr>
          <a:xfrm>
            <a:off x="4499992" y="1916832"/>
            <a:ext cx="1657878" cy="5040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800" b="1" dirty="0">
                <a:latin typeface="微軟正黑體" panose="020B0604030504040204" pitchFamily="34" charset="-120"/>
                <a:ea typeface="微軟正黑體" panose="020B0604030504040204" pitchFamily="34" charset="-120"/>
              </a:rPr>
              <a:t>各校直升入學</a:t>
            </a:r>
            <a:endParaRPr lang="en-US" altLang="zh-TW" sz="18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放榜</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報到</a:t>
            </a:r>
          </a:p>
        </p:txBody>
      </p:sp>
      <p:sp>
        <p:nvSpPr>
          <p:cNvPr id="25" name="圓角矩形 24">
            <a:hlinkClick r:id="rId5" action="ppaction://hlinksldjump"/>
          </p:cNvPr>
          <p:cNvSpPr/>
          <p:nvPr/>
        </p:nvSpPr>
        <p:spPr>
          <a:xfrm>
            <a:off x="4499992" y="764704"/>
            <a:ext cx="1657878" cy="5040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800" b="1" dirty="0">
                <a:latin typeface="微軟正黑體" panose="020B0604030504040204" pitchFamily="34" charset="-120"/>
                <a:ea typeface="微軟正黑體" panose="020B0604030504040204" pitchFamily="34" charset="-120"/>
              </a:rPr>
              <a:t>技優甄審入學</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放榜</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報到</a:t>
            </a:r>
          </a:p>
        </p:txBody>
      </p:sp>
      <p:sp>
        <p:nvSpPr>
          <p:cNvPr id="26" name="圓角矩形 25">
            <a:hlinkClick r:id="rId6" action="ppaction://hlinksldjump"/>
          </p:cNvPr>
          <p:cNvSpPr/>
          <p:nvPr/>
        </p:nvSpPr>
        <p:spPr>
          <a:xfrm>
            <a:off x="4499992" y="1340768"/>
            <a:ext cx="1657878" cy="5040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800" b="1" dirty="0">
                <a:latin typeface="微軟正黑體" panose="020B0604030504040204" pitchFamily="34" charset="-120"/>
                <a:ea typeface="微軟正黑體" panose="020B0604030504040204" pitchFamily="34" charset="-120"/>
              </a:rPr>
              <a:t>實用技能學程</a:t>
            </a:r>
            <a:endParaRPr lang="en-US" altLang="zh-TW" sz="18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放榜</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報到</a:t>
            </a:r>
          </a:p>
        </p:txBody>
      </p:sp>
      <p:sp>
        <p:nvSpPr>
          <p:cNvPr id="27" name="圓角矩形 26">
            <a:hlinkClick r:id="rId7" action="ppaction://hlinksldjump"/>
          </p:cNvPr>
          <p:cNvSpPr/>
          <p:nvPr/>
        </p:nvSpPr>
        <p:spPr>
          <a:xfrm>
            <a:off x="2231740" y="116632"/>
            <a:ext cx="1939206" cy="5760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sz="1800" b="1" dirty="0">
                <a:latin typeface="微軟正黑體" panose="020B0604030504040204" pitchFamily="34" charset="-120"/>
                <a:ea typeface="微軟正黑體" panose="020B0604030504040204" pitchFamily="34" charset="-120"/>
              </a:rPr>
              <a:t>試辦學習區完全免試</a:t>
            </a:r>
            <a:r>
              <a:rPr lang="zh-TW" altLang="en-US"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放榜</a:t>
            </a:r>
            <a:endParaRPr lang="zh-TW" altLang="en-US" sz="1200" b="1" dirty="0">
              <a:latin typeface="微軟正黑體" panose="020B0604030504040204" pitchFamily="34" charset="-120"/>
              <a:ea typeface="微軟正黑體" panose="020B0604030504040204" pitchFamily="34" charset="-120"/>
            </a:endParaRPr>
          </a:p>
        </p:txBody>
      </p:sp>
      <p:sp>
        <p:nvSpPr>
          <p:cNvPr id="29" name="圓角矩形 28">
            <a:hlinkClick r:id="rId8" action="ppaction://hlinksldjump"/>
          </p:cNvPr>
          <p:cNvSpPr/>
          <p:nvPr/>
        </p:nvSpPr>
        <p:spPr>
          <a:xfrm>
            <a:off x="1740456" y="3176972"/>
            <a:ext cx="2003452" cy="540060"/>
          </a:xfrm>
          <a:prstGeom prst="roundRect">
            <a:avLst/>
          </a:prstGeom>
          <a:solidFill>
            <a:srgbClr val="008000"/>
          </a:solidFill>
          <a:ln>
            <a:solidFill>
              <a:srgbClr val="00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800" b="1" dirty="0">
                <a:latin typeface="微軟正黑體" panose="020B0604030504040204" pitchFamily="34" charset="-120"/>
                <a:ea typeface="微軟正黑體" panose="020B0604030504040204" pitchFamily="34" charset="-120"/>
              </a:rPr>
              <a:t>科學班甄選入學</a:t>
            </a:r>
            <a:endParaRPr lang="en-US" altLang="zh-TW" sz="18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檢定</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放榜</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報到</a:t>
            </a:r>
          </a:p>
        </p:txBody>
      </p:sp>
      <p:sp>
        <p:nvSpPr>
          <p:cNvPr id="30" name="圓角矩形 29">
            <a:hlinkClick r:id="rId9" action="ppaction://hlinksldjump"/>
          </p:cNvPr>
          <p:cNvSpPr/>
          <p:nvPr/>
        </p:nvSpPr>
        <p:spPr>
          <a:xfrm>
            <a:off x="1740456" y="3753096"/>
            <a:ext cx="2430490" cy="540000"/>
          </a:xfrm>
          <a:prstGeom prst="roundRect">
            <a:avLst/>
          </a:prstGeom>
          <a:solidFill>
            <a:srgbClr val="008000"/>
          </a:solidFill>
          <a:ln>
            <a:solidFill>
              <a:srgbClr val="00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b="1" dirty="0">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rPr>
              <a:t>專業群科甄選入學</a:t>
            </a:r>
            <a:r>
              <a:rPr lang="zh-TW" altLang="en-US" b="1" dirty="0">
                <a:latin typeface="微軟正黑體" panose="020B0604030504040204" pitchFamily="34" charset="-120"/>
                <a:ea typeface="微軟正黑體" panose="020B0604030504040204" pitchFamily="34" charset="-120"/>
              </a:rPr>
              <a:t>      </a:t>
            </a:r>
            <a:br>
              <a:rPr lang="en-US" altLang="zh-TW" sz="1400" b="1" dirty="0">
                <a:latin typeface="微軟正黑體" panose="020B0604030504040204" pitchFamily="34" charset="-120"/>
                <a:ea typeface="微軟正黑體" panose="020B0604030504040204" pitchFamily="34" charset="-120"/>
              </a:rPr>
            </a:br>
            <a:r>
              <a:rPr lang="en-US" altLang="zh-TW" sz="1400"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術科測驗</a:t>
            </a:r>
            <a:endParaRPr lang="en-US" altLang="zh-TW" sz="1400" b="1" dirty="0">
              <a:latin typeface="微軟正黑體" panose="020B0604030504040204" pitchFamily="34" charset="-120"/>
              <a:ea typeface="微軟正黑體" panose="020B0604030504040204" pitchFamily="34" charset="-120"/>
            </a:endParaRPr>
          </a:p>
        </p:txBody>
      </p:sp>
      <p:sp>
        <p:nvSpPr>
          <p:cNvPr id="31" name="圓角矩形 30">
            <a:hlinkClick r:id="rId10" action="ppaction://hlinksldjump"/>
          </p:cNvPr>
          <p:cNvSpPr/>
          <p:nvPr/>
        </p:nvSpPr>
        <p:spPr>
          <a:xfrm>
            <a:off x="1963086" y="4329160"/>
            <a:ext cx="2207860" cy="540000"/>
          </a:xfrm>
          <a:prstGeom prst="roundRect">
            <a:avLst/>
          </a:prstGeom>
          <a:solidFill>
            <a:srgbClr val="008000"/>
          </a:solidFill>
          <a:ln>
            <a:solidFill>
              <a:srgbClr val="00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b="1" dirty="0">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rPr>
              <a:t>體育班甄選入學</a:t>
            </a:r>
            <a:br>
              <a:rPr lang="en-US" altLang="zh-TW" b="1" dirty="0">
                <a:latin typeface="微軟正黑體" panose="020B0604030504040204" pitchFamily="34" charset="-120"/>
                <a:ea typeface="微軟正黑體" panose="020B0604030504040204" pitchFamily="34" charset="-120"/>
              </a:rPr>
            </a:br>
            <a:r>
              <a:rPr lang="en-US" altLang="zh-TW" sz="1200"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測驗</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放榜</a:t>
            </a:r>
          </a:p>
        </p:txBody>
      </p:sp>
      <p:cxnSp>
        <p:nvCxnSpPr>
          <p:cNvPr id="33" name="直線接點 32"/>
          <p:cNvCxnSpPr/>
          <p:nvPr/>
        </p:nvCxnSpPr>
        <p:spPr>
          <a:xfrm>
            <a:off x="4319972" y="116632"/>
            <a:ext cx="0" cy="6696744"/>
          </a:xfrm>
          <a:prstGeom prst="line">
            <a:avLst/>
          </a:prstGeom>
          <a:ln w="38100">
            <a:solidFill>
              <a:srgbClr val="FF0000">
                <a:alpha val="50196"/>
              </a:srgb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接點 37"/>
          <p:cNvCxnSpPr>
            <a:endCxn id="40" idx="1"/>
          </p:cNvCxnSpPr>
          <p:nvPr/>
        </p:nvCxnSpPr>
        <p:spPr>
          <a:xfrm>
            <a:off x="4170946" y="4132160"/>
            <a:ext cx="1013122" cy="0"/>
          </a:xfrm>
          <a:prstGeom prst="line">
            <a:avLst/>
          </a:prstGeom>
          <a:ln>
            <a:solidFill>
              <a:srgbClr val="006600"/>
            </a:solidFill>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40" name="圓角矩形 39"/>
          <p:cNvSpPr/>
          <p:nvPr/>
        </p:nvSpPr>
        <p:spPr>
          <a:xfrm>
            <a:off x="5184068" y="4005064"/>
            <a:ext cx="973802" cy="254192"/>
          </a:xfrm>
          <a:prstGeom prst="roundRect">
            <a:avLst/>
          </a:prstGeom>
          <a:solidFill>
            <a:srgbClr val="008000"/>
          </a:solidFill>
          <a:ln>
            <a:solidFill>
              <a:srgbClr val="00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sz="1400" b="1" dirty="0">
                <a:latin typeface="微軟正黑體" panose="020B0604030504040204" pitchFamily="34" charset="-120"/>
                <a:ea typeface="微軟正黑體" panose="020B0604030504040204" pitchFamily="34" charset="-120"/>
              </a:rPr>
              <a:t>放榜</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報到</a:t>
            </a:r>
            <a:endParaRPr lang="en-US" altLang="zh-TW" sz="1400" b="1" dirty="0">
              <a:latin typeface="微軟正黑體" panose="020B0604030504040204" pitchFamily="34" charset="-120"/>
              <a:ea typeface="微軟正黑體" panose="020B0604030504040204" pitchFamily="34" charset="-120"/>
            </a:endParaRPr>
          </a:p>
        </p:txBody>
      </p:sp>
      <p:sp>
        <p:nvSpPr>
          <p:cNvPr id="45" name="圓角矩形 44"/>
          <p:cNvSpPr/>
          <p:nvPr/>
        </p:nvSpPr>
        <p:spPr>
          <a:xfrm>
            <a:off x="8388424" y="4581128"/>
            <a:ext cx="610892" cy="254192"/>
          </a:xfrm>
          <a:prstGeom prst="roundRect">
            <a:avLst/>
          </a:prstGeom>
          <a:solidFill>
            <a:srgbClr val="008000"/>
          </a:solidFill>
          <a:ln>
            <a:solidFill>
              <a:srgbClr val="00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sz="1400" b="1" dirty="0">
                <a:latin typeface="微軟正黑體" panose="020B0604030504040204" pitchFamily="34" charset="-120"/>
                <a:ea typeface="微軟正黑體" panose="020B0604030504040204" pitchFamily="34" charset="-120"/>
              </a:rPr>
              <a:t>報到</a:t>
            </a:r>
            <a:endParaRPr lang="en-US" altLang="zh-TW" sz="1400" b="1" dirty="0">
              <a:latin typeface="微軟正黑體" panose="020B0604030504040204" pitchFamily="34" charset="-120"/>
              <a:ea typeface="微軟正黑體" panose="020B0604030504040204" pitchFamily="34" charset="-120"/>
            </a:endParaRPr>
          </a:p>
        </p:txBody>
      </p:sp>
      <p:cxnSp>
        <p:nvCxnSpPr>
          <p:cNvPr id="46" name="直線接點 45"/>
          <p:cNvCxnSpPr>
            <a:endCxn id="45" idx="1"/>
          </p:cNvCxnSpPr>
          <p:nvPr/>
        </p:nvCxnSpPr>
        <p:spPr>
          <a:xfrm>
            <a:off x="4170946" y="4708224"/>
            <a:ext cx="4217478" cy="0"/>
          </a:xfrm>
          <a:prstGeom prst="line">
            <a:avLst/>
          </a:prstGeom>
          <a:ln>
            <a:solidFill>
              <a:srgbClr val="006600"/>
            </a:solidFill>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52" name="圓角矩形 51">
            <a:hlinkClick r:id="rId11" action="ppaction://hlinksldjump"/>
          </p:cNvPr>
          <p:cNvSpPr/>
          <p:nvPr/>
        </p:nvSpPr>
        <p:spPr>
          <a:xfrm>
            <a:off x="1740456" y="4905224"/>
            <a:ext cx="2003452" cy="540000"/>
          </a:xfrm>
          <a:prstGeom prst="roundRect">
            <a:avLst/>
          </a:prstGeom>
          <a:solidFill>
            <a:srgbClr val="008000"/>
          </a:solidFill>
          <a:ln>
            <a:solidFill>
              <a:srgbClr val="00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b="1" dirty="0">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rPr>
              <a:t>藝才班甄選入學</a:t>
            </a:r>
            <a:br>
              <a:rPr lang="en-US" altLang="zh-TW" b="1" dirty="0">
                <a:latin typeface="微軟正黑體" panose="020B0604030504040204" pitchFamily="34" charset="-120"/>
                <a:ea typeface="微軟正黑體" panose="020B0604030504040204" pitchFamily="34" charset="-120"/>
              </a:rPr>
            </a:br>
            <a:r>
              <a:rPr lang="en-US" altLang="zh-TW" sz="1200"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術科測驗</a:t>
            </a:r>
          </a:p>
        </p:txBody>
      </p:sp>
      <p:sp>
        <p:nvSpPr>
          <p:cNvPr id="53" name="圓角矩形 52"/>
          <p:cNvSpPr/>
          <p:nvPr/>
        </p:nvSpPr>
        <p:spPr>
          <a:xfrm>
            <a:off x="8028384" y="5152521"/>
            <a:ext cx="970932" cy="254192"/>
          </a:xfrm>
          <a:prstGeom prst="roundRect">
            <a:avLst/>
          </a:prstGeom>
          <a:solidFill>
            <a:srgbClr val="008000"/>
          </a:solidFill>
          <a:ln>
            <a:solidFill>
              <a:srgbClr val="00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sz="1400" b="1" dirty="0">
                <a:latin typeface="微軟正黑體" panose="020B0604030504040204" pitchFamily="34" charset="-120"/>
                <a:ea typeface="微軟正黑體" panose="020B0604030504040204" pitchFamily="34" charset="-120"/>
              </a:rPr>
              <a:t>放榜</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報到</a:t>
            </a:r>
            <a:endParaRPr lang="en-US" altLang="zh-TW" sz="1400" b="1" dirty="0">
              <a:latin typeface="微軟正黑體" panose="020B0604030504040204" pitchFamily="34" charset="-120"/>
              <a:ea typeface="微軟正黑體" panose="020B0604030504040204" pitchFamily="34" charset="-120"/>
            </a:endParaRPr>
          </a:p>
        </p:txBody>
      </p:sp>
      <p:cxnSp>
        <p:nvCxnSpPr>
          <p:cNvPr id="54" name="直線接點 53"/>
          <p:cNvCxnSpPr>
            <a:stCxn id="55" idx="3"/>
            <a:endCxn id="53" idx="1"/>
          </p:cNvCxnSpPr>
          <p:nvPr/>
        </p:nvCxnSpPr>
        <p:spPr>
          <a:xfrm>
            <a:off x="6157870" y="5279617"/>
            <a:ext cx="1870514" cy="0"/>
          </a:xfrm>
          <a:prstGeom prst="line">
            <a:avLst/>
          </a:prstGeom>
          <a:ln>
            <a:solidFill>
              <a:srgbClr val="006600"/>
            </a:solidFill>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55" name="圓角矩形 54"/>
          <p:cNvSpPr/>
          <p:nvPr/>
        </p:nvSpPr>
        <p:spPr>
          <a:xfrm>
            <a:off x="5021462" y="5152521"/>
            <a:ext cx="1136408" cy="254192"/>
          </a:xfrm>
          <a:prstGeom prst="roundRect">
            <a:avLst/>
          </a:prstGeom>
          <a:solidFill>
            <a:srgbClr val="008000"/>
          </a:solidFill>
          <a:ln>
            <a:solidFill>
              <a:srgbClr val="00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400" b="1" dirty="0">
                <a:latin typeface="微軟正黑體" panose="020B0604030504040204" pitchFamily="34" charset="-120"/>
                <a:ea typeface="微軟正黑體" panose="020B0604030504040204" pitchFamily="34" charset="-120"/>
              </a:rPr>
              <a:t>分發報名</a:t>
            </a:r>
            <a:endParaRPr lang="en-US" altLang="zh-TW" sz="1400" b="1" dirty="0">
              <a:latin typeface="微軟正黑體" panose="020B0604030504040204" pitchFamily="34" charset="-120"/>
              <a:ea typeface="微軟正黑體" panose="020B0604030504040204" pitchFamily="34" charset="-120"/>
            </a:endParaRPr>
          </a:p>
        </p:txBody>
      </p:sp>
      <p:cxnSp>
        <p:nvCxnSpPr>
          <p:cNvPr id="63" name="直線接點 62"/>
          <p:cNvCxnSpPr>
            <a:endCxn id="64" idx="1"/>
          </p:cNvCxnSpPr>
          <p:nvPr/>
        </p:nvCxnSpPr>
        <p:spPr>
          <a:xfrm>
            <a:off x="4170946" y="566932"/>
            <a:ext cx="1409166" cy="0"/>
          </a:xfrm>
          <a:prstGeom prst="line">
            <a:avLst/>
          </a:prstGeom>
          <a:ln>
            <a:headEnd type="none" w="med" len="med"/>
            <a:tailEnd type="arrow" w="med" len="med"/>
          </a:ln>
        </p:spPr>
        <p:style>
          <a:lnRef idx="2">
            <a:schemeClr val="accent3">
              <a:shade val="50000"/>
            </a:schemeClr>
          </a:lnRef>
          <a:fillRef idx="1">
            <a:schemeClr val="accent3"/>
          </a:fillRef>
          <a:effectRef idx="0">
            <a:schemeClr val="accent3"/>
          </a:effectRef>
          <a:fontRef idx="minor">
            <a:schemeClr val="lt1"/>
          </a:fontRef>
        </p:style>
      </p:cxnSp>
      <p:sp>
        <p:nvSpPr>
          <p:cNvPr id="64" name="圓角矩形 63"/>
          <p:cNvSpPr/>
          <p:nvPr/>
        </p:nvSpPr>
        <p:spPr>
          <a:xfrm>
            <a:off x="5580112" y="441168"/>
            <a:ext cx="577758" cy="25152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sz="1400" b="1" dirty="0">
                <a:latin typeface="微軟正黑體" panose="020B0604030504040204" pitchFamily="34" charset="-120"/>
                <a:ea typeface="微軟正黑體" panose="020B0604030504040204" pitchFamily="34" charset="-120"/>
              </a:rPr>
              <a:t>報到</a:t>
            </a:r>
            <a:endParaRPr lang="en-US" altLang="zh-TW" sz="1400" b="1" dirty="0">
              <a:latin typeface="微軟正黑體" panose="020B0604030504040204" pitchFamily="34" charset="-120"/>
              <a:ea typeface="微軟正黑體" panose="020B0604030504040204" pitchFamily="34" charset="-120"/>
            </a:endParaRPr>
          </a:p>
        </p:txBody>
      </p:sp>
      <p:sp>
        <p:nvSpPr>
          <p:cNvPr id="91" name="圓角矩形 90">
            <a:hlinkClick r:id="rId12" action="ppaction://hlinksldjump"/>
          </p:cNvPr>
          <p:cNvSpPr/>
          <p:nvPr/>
        </p:nvSpPr>
        <p:spPr>
          <a:xfrm>
            <a:off x="4426288" y="5661248"/>
            <a:ext cx="1728000" cy="506160"/>
          </a:xfrm>
          <a:prstGeom prst="roundRect">
            <a:avLst/>
          </a:prstGeom>
          <a:solidFill>
            <a:srgbClr val="7030A0"/>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b="1" dirty="0">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rPr>
              <a:t>優先免試入學</a:t>
            </a:r>
            <a:r>
              <a:rPr lang="en-US" altLang="zh-TW" sz="1400" b="1" dirty="0">
                <a:latin typeface="微軟正黑體" panose="020B0604030504040204" pitchFamily="34" charset="-120"/>
                <a:ea typeface="微軟正黑體" panose="020B0604030504040204" pitchFamily="34" charset="-120"/>
              </a:rPr>
              <a:t>   </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   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放榜</a:t>
            </a:r>
            <a:endParaRPr lang="en-US" altLang="zh-TW" sz="1400" b="1" dirty="0">
              <a:latin typeface="微軟正黑體" panose="020B0604030504040204" pitchFamily="34" charset="-120"/>
              <a:ea typeface="微軟正黑體" panose="020B0604030504040204" pitchFamily="34" charset="-120"/>
            </a:endParaRPr>
          </a:p>
        </p:txBody>
      </p:sp>
      <p:cxnSp>
        <p:nvCxnSpPr>
          <p:cNvPr id="92" name="直線接點 91"/>
          <p:cNvCxnSpPr/>
          <p:nvPr/>
        </p:nvCxnSpPr>
        <p:spPr>
          <a:xfrm>
            <a:off x="6156176" y="6052803"/>
            <a:ext cx="145127" cy="0"/>
          </a:xfrm>
          <a:prstGeom prst="line">
            <a:avLst/>
          </a:prstGeom>
          <a:ln>
            <a:solidFill>
              <a:schemeClr val="accent4">
                <a:lumMod val="75000"/>
              </a:schemeClr>
            </a:solidFill>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93" name="圓角矩形 92"/>
          <p:cNvSpPr/>
          <p:nvPr/>
        </p:nvSpPr>
        <p:spPr>
          <a:xfrm>
            <a:off x="6300192" y="5805264"/>
            <a:ext cx="593478" cy="374635"/>
          </a:xfrm>
          <a:prstGeom prst="roundRect">
            <a:avLst/>
          </a:prstGeom>
          <a:solidFill>
            <a:srgbClr val="7030A0"/>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sz="1400" b="1" dirty="0">
                <a:latin typeface="微軟正黑體" panose="020B0604030504040204" pitchFamily="34" charset="-120"/>
                <a:ea typeface="微軟正黑體" panose="020B0604030504040204" pitchFamily="34" charset="-120"/>
              </a:rPr>
              <a:t>報到</a:t>
            </a:r>
            <a:endParaRPr lang="en-US" altLang="zh-TW" sz="1400" b="1" dirty="0">
              <a:latin typeface="微軟正黑體" panose="020B0604030504040204" pitchFamily="34" charset="-120"/>
              <a:ea typeface="微軟正黑體" panose="020B0604030504040204" pitchFamily="34" charset="-120"/>
            </a:endParaRPr>
          </a:p>
        </p:txBody>
      </p:sp>
      <p:sp>
        <p:nvSpPr>
          <p:cNvPr id="97" name="圓角矩形 96">
            <a:hlinkClick r:id="rId13" action="ppaction://hlinksldjump"/>
          </p:cNvPr>
          <p:cNvSpPr/>
          <p:nvPr/>
        </p:nvSpPr>
        <p:spPr>
          <a:xfrm>
            <a:off x="7181702" y="6179899"/>
            <a:ext cx="1710778" cy="576064"/>
          </a:xfrm>
          <a:prstGeom prst="roundRect">
            <a:avLst/>
          </a:prstGeom>
          <a:solidFill>
            <a:srgbClr val="7030A0"/>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800" b="1" dirty="0">
                <a:latin typeface="微軟正黑體" panose="020B0604030504040204" pitchFamily="34" charset="-120"/>
                <a:ea typeface="微軟正黑體" panose="020B0604030504040204" pitchFamily="34" charset="-120"/>
              </a:rPr>
              <a:t>聯合免試入學</a:t>
            </a:r>
            <a:endParaRPr lang="en-US" altLang="zh-TW" sz="18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報名</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現場登記分發</a:t>
            </a:r>
          </a:p>
        </p:txBody>
      </p:sp>
      <p:cxnSp>
        <p:nvCxnSpPr>
          <p:cNvPr id="108" name="直線接點 107"/>
          <p:cNvCxnSpPr>
            <a:endCxn id="23" idx="1"/>
          </p:cNvCxnSpPr>
          <p:nvPr/>
        </p:nvCxnSpPr>
        <p:spPr>
          <a:xfrm>
            <a:off x="1626856" y="2772163"/>
            <a:ext cx="5574612" cy="0"/>
          </a:xfrm>
          <a:prstGeom prst="lin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cxnSp>
      <p:cxnSp>
        <p:nvCxnSpPr>
          <p:cNvPr id="113" name="直線接點 112"/>
          <p:cNvCxnSpPr>
            <a:endCxn id="27" idx="1"/>
          </p:cNvCxnSpPr>
          <p:nvPr/>
        </p:nvCxnSpPr>
        <p:spPr>
          <a:xfrm>
            <a:off x="1619672" y="404664"/>
            <a:ext cx="612068" cy="0"/>
          </a:xfrm>
          <a:prstGeom prst="lin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cxnSp>
      <p:cxnSp>
        <p:nvCxnSpPr>
          <p:cNvPr id="116" name="直線接點 115"/>
          <p:cNvCxnSpPr>
            <a:endCxn id="25" idx="1"/>
          </p:cNvCxnSpPr>
          <p:nvPr/>
        </p:nvCxnSpPr>
        <p:spPr>
          <a:xfrm>
            <a:off x="1619672" y="1010689"/>
            <a:ext cx="2880320" cy="6043"/>
          </a:xfrm>
          <a:prstGeom prst="lin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cxnSp>
      <p:cxnSp>
        <p:nvCxnSpPr>
          <p:cNvPr id="119" name="直線接點 118"/>
          <p:cNvCxnSpPr/>
          <p:nvPr/>
        </p:nvCxnSpPr>
        <p:spPr>
          <a:xfrm>
            <a:off x="1626856" y="1586844"/>
            <a:ext cx="2880320" cy="6043"/>
          </a:xfrm>
          <a:prstGeom prst="lin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cxnSp>
      <p:cxnSp>
        <p:nvCxnSpPr>
          <p:cNvPr id="120" name="直線接點 119"/>
          <p:cNvCxnSpPr/>
          <p:nvPr/>
        </p:nvCxnSpPr>
        <p:spPr>
          <a:xfrm>
            <a:off x="1619672" y="2155504"/>
            <a:ext cx="2880320" cy="6043"/>
          </a:xfrm>
          <a:prstGeom prst="lin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cxnSp>
      <p:cxnSp>
        <p:nvCxnSpPr>
          <p:cNvPr id="123" name="直線接點 122"/>
          <p:cNvCxnSpPr>
            <a:endCxn id="29" idx="1"/>
          </p:cNvCxnSpPr>
          <p:nvPr/>
        </p:nvCxnSpPr>
        <p:spPr>
          <a:xfrm>
            <a:off x="1626856" y="3447002"/>
            <a:ext cx="113600" cy="0"/>
          </a:xfrm>
          <a:prstGeom prst="line">
            <a:avLst/>
          </a:prstGeom>
          <a:ln>
            <a:solidFill>
              <a:srgbClr val="0066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28" name="直線接點 127"/>
          <p:cNvCxnSpPr/>
          <p:nvPr/>
        </p:nvCxnSpPr>
        <p:spPr>
          <a:xfrm>
            <a:off x="1626856" y="4023096"/>
            <a:ext cx="113600" cy="0"/>
          </a:xfrm>
          <a:prstGeom prst="line">
            <a:avLst/>
          </a:prstGeom>
          <a:ln>
            <a:solidFill>
              <a:srgbClr val="0066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29" name="直線接點 128"/>
          <p:cNvCxnSpPr>
            <a:endCxn id="31" idx="1"/>
          </p:cNvCxnSpPr>
          <p:nvPr/>
        </p:nvCxnSpPr>
        <p:spPr>
          <a:xfrm>
            <a:off x="1626856" y="4599160"/>
            <a:ext cx="336230" cy="0"/>
          </a:xfrm>
          <a:prstGeom prst="line">
            <a:avLst/>
          </a:prstGeom>
          <a:ln>
            <a:solidFill>
              <a:srgbClr val="0066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32" name="直線接點 131"/>
          <p:cNvCxnSpPr/>
          <p:nvPr/>
        </p:nvCxnSpPr>
        <p:spPr>
          <a:xfrm>
            <a:off x="1626856" y="5174960"/>
            <a:ext cx="113600" cy="0"/>
          </a:xfrm>
          <a:prstGeom prst="line">
            <a:avLst/>
          </a:prstGeom>
          <a:ln>
            <a:solidFill>
              <a:srgbClr val="0066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68" name="直線接點 167"/>
          <p:cNvCxnSpPr>
            <a:endCxn id="91" idx="1"/>
          </p:cNvCxnSpPr>
          <p:nvPr/>
        </p:nvCxnSpPr>
        <p:spPr>
          <a:xfrm>
            <a:off x="1619672" y="5914328"/>
            <a:ext cx="2806616" cy="0"/>
          </a:xfrm>
          <a:prstGeom prst="line">
            <a:avLst/>
          </a:prstGeom>
          <a:ln>
            <a:solidFill>
              <a:schemeClr val="accent4">
                <a:lumMod val="75000"/>
              </a:schemeClr>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72" name="直線接點 171"/>
          <p:cNvCxnSpPr>
            <a:endCxn id="97" idx="1"/>
          </p:cNvCxnSpPr>
          <p:nvPr/>
        </p:nvCxnSpPr>
        <p:spPr>
          <a:xfrm>
            <a:off x="1626856" y="6467931"/>
            <a:ext cx="5554846" cy="0"/>
          </a:xfrm>
          <a:prstGeom prst="line">
            <a:avLst/>
          </a:prstGeom>
          <a:ln>
            <a:solidFill>
              <a:schemeClr val="accent4">
                <a:lumMod val="75000"/>
              </a:schemeClr>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77" name="直線接點 176"/>
          <p:cNvCxnSpPr>
            <a:endCxn id="55" idx="1"/>
          </p:cNvCxnSpPr>
          <p:nvPr/>
        </p:nvCxnSpPr>
        <p:spPr>
          <a:xfrm>
            <a:off x="3742250" y="5279617"/>
            <a:ext cx="1279212" cy="0"/>
          </a:xfrm>
          <a:prstGeom prst="line">
            <a:avLst/>
          </a:prstGeom>
          <a:ln>
            <a:solidFill>
              <a:srgbClr val="006600"/>
            </a:solidFill>
            <a:headEnd type="none" w="med" len="med"/>
            <a:tailEnd type="arrow" w="med" len="med"/>
          </a:ln>
        </p:spPr>
        <p:style>
          <a:lnRef idx="2">
            <a:schemeClr val="accent3"/>
          </a:lnRef>
          <a:fillRef idx="0">
            <a:schemeClr val="accent3"/>
          </a:fillRef>
          <a:effectRef idx="1">
            <a:schemeClr val="accent3"/>
          </a:effectRef>
          <a:fontRef idx="minor">
            <a:schemeClr val="tx1"/>
          </a:fontRef>
        </p:style>
      </p:cxnSp>
      <p:grpSp>
        <p:nvGrpSpPr>
          <p:cNvPr id="3092" name="群組 3091"/>
          <p:cNvGrpSpPr/>
          <p:nvPr/>
        </p:nvGrpSpPr>
        <p:grpSpPr>
          <a:xfrm>
            <a:off x="3743908" y="404664"/>
            <a:ext cx="3358482" cy="6044458"/>
            <a:chOff x="3743908" y="404664"/>
            <a:chExt cx="3358482" cy="6044458"/>
          </a:xfrm>
        </p:grpSpPr>
        <p:cxnSp>
          <p:nvCxnSpPr>
            <p:cNvPr id="102" name="直線接點 101"/>
            <p:cNvCxnSpPr/>
            <p:nvPr/>
          </p:nvCxnSpPr>
          <p:spPr>
            <a:xfrm>
              <a:off x="6154288" y="592443"/>
              <a:ext cx="707288" cy="0"/>
            </a:xfrm>
            <a:prstGeom prst="line">
              <a:avLst/>
            </a:prstGeom>
            <a:ln>
              <a:solidFill>
                <a:schemeClr val="tx1">
                  <a:lumMod val="50000"/>
                  <a:lumOff val="50000"/>
                </a:schemeClr>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4" name="直線接點 103"/>
            <p:cNvCxnSpPr/>
            <p:nvPr/>
          </p:nvCxnSpPr>
          <p:spPr>
            <a:xfrm>
              <a:off x="6168968" y="1010689"/>
              <a:ext cx="724702" cy="6043"/>
            </a:xfrm>
            <a:prstGeom prst="line">
              <a:avLst/>
            </a:prstGeom>
            <a:ln>
              <a:solidFill>
                <a:schemeClr val="tx1">
                  <a:lumMod val="50000"/>
                  <a:lumOff val="50000"/>
                </a:schemeClr>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5" name="直線接點 104"/>
            <p:cNvCxnSpPr/>
            <p:nvPr/>
          </p:nvCxnSpPr>
          <p:spPr>
            <a:xfrm flipV="1">
              <a:off x="6156176" y="1586844"/>
              <a:ext cx="737494" cy="5952"/>
            </a:xfrm>
            <a:prstGeom prst="line">
              <a:avLst/>
            </a:prstGeom>
            <a:ln>
              <a:solidFill>
                <a:schemeClr val="tx1">
                  <a:lumMod val="50000"/>
                  <a:lumOff val="50000"/>
                </a:schemeClr>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6" name="直線接點 105"/>
            <p:cNvCxnSpPr/>
            <p:nvPr/>
          </p:nvCxnSpPr>
          <p:spPr>
            <a:xfrm>
              <a:off x="6168968" y="2197551"/>
              <a:ext cx="724702" cy="0"/>
            </a:xfrm>
            <a:prstGeom prst="line">
              <a:avLst/>
            </a:prstGeom>
            <a:ln>
              <a:solidFill>
                <a:schemeClr val="tx1">
                  <a:lumMod val="50000"/>
                  <a:lumOff val="50000"/>
                </a:schemeClr>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7" name="直線接點 106"/>
            <p:cNvCxnSpPr/>
            <p:nvPr/>
          </p:nvCxnSpPr>
          <p:spPr>
            <a:xfrm>
              <a:off x="6168968" y="4132160"/>
              <a:ext cx="638664" cy="0"/>
            </a:xfrm>
            <a:prstGeom prst="line">
              <a:avLst/>
            </a:prstGeom>
            <a:ln>
              <a:solidFill>
                <a:schemeClr val="tx1">
                  <a:lumMod val="50000"/>
                  <a:lumOff val="50000"/>
                </a:schemeClr>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33" name="直線接點 132"/>
            <p:cNvCxnSpPr/>
            <p:nvPr/>
          </p:nvCxnSpPr>
          <p:spPr>
            <a:xfrm>
              <a:off x="3743908" y="3423851"/>
              <a:ext cx="3060340" cy="0"/>
            </a:xfrm>
            <a:prstGeom prst="line">
              <a:avLst/>
            </a:prstGeom>
            <a:ln>
              <a:solidFill>
                <a:schemeClr val="tx1">
                  <a:lumMod val="50000"/>
                  <a:lumOff val="50000"/>
                </a:schemeClr>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40" name="直線接點 139"/>
            <p:cNvCxnSpPr/>
            <p:nvPr/>
          </p:nvCxnSpPr>
          <p:spPr>
            <a:xfrm>
              <a:off x="6732240" y="2490449"/>
              <a:ext cx="0" cy="281714"/>
            </a:xfrm>
            <a:prstGeom prst="line">
              <a:avLst/>
            </a:prstGeom>
            <a:ln w="38100">
              <a:solidFill>
                <a:schemeClr val="tx1">
                  <a:lumMod val="50000"/>
                  <a:lumOff val="5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2" name="圓角矩形 141"/>
            <p:cNvSpPr/>
            <p:nvPr/>
          </p:nvSpPr>
          <p:spPr>
            <a:xfrm>
              <a:off x="6301303" y="404664"/>
              <a:ext cx="790977" cy="2085785"/>
            </a:xfrm>
            <a:prstGeom prst="roundRect">
              <a:avLst/>
            </a:prstGeom>
            <a:solidFill>
              <a:schemeClr val="tx1">
                <a:lumMod val="50000"/>
                <a:lumOff val="5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sz="1200" b="1" dirty="0">
                  <a:latin typeface="微軟正黑體" panose="020B0604030504040204" pitchFamily="34" charset="-120"/>
                  <a:ea typeface="微軟正黑體" panose="020B0604030504040204" pitchFamily="34" charset="-120"/>
                </a:rPr>
                <a:t>未錄取或依簡章規定期限放棄錄取</a:t>
              </a:r>
              <a:endParaRPr lang="en-US" altLang="zh-TW" sz="1200" b="1" dirty="0">
                <a:latin typeface="微軟正黑體" panose="020B0604030504040204" pitchFamily="34" charset="-120"/>
                <a:ea typeface="微軟正黑體" panose="020B0604030504040204" pitchFamily="34" charset="-120"/>
              </a:endParaRPr>
            </a:p>
          </p:txBody>
        </p:sp>
        <p:sp>
          <p:nvSpPr>
            <p:cNvPr id="165" name="圓角矩形 164"/>
            <p:cNvSpPr/>
            <p:nvPr/>
          </p:nvSpPr>
          <p:spPr>
            <a:xfrm>
              <a:off x="6311413" y="3257470"/>
              <a:ext cx="790977" cy="1157734"/>
            </a:xfrm>
            <a:prstGeom prst="roundRect">
              <a:avLst/>
            </a:prstGeom>
            <a:solidFill>
              <a:schemeClr val="tx1">
                <a:lumMod val="50000"/>
                <a:lumOff val="5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sz="1200" b="1" dirty="0">
                  <a:latin typeface="微軟正黑體" panose="020B0604030504040204" pitchFamily="34" charset="-120"/>
                  <a:ea typeface="微軟正黑體" panose="020B0604030504040204" pitchFamily="34" charset="-120"/>
                </a:rPr>
                <a:t>未錄取或依簡章規定期限放棄錄取</a:t>
              </a:r>
              <a:endParaRPr lang="en-US" altLang="zh-TW" sz="1200" b="1" dirty="0">
                <a:latin typeface="微軟正黑體" panose="020B0604030504040204" pitchFamily="34" charset="-120"/>
                <a:ea typeface="微軟正黑體" panose="020B0604030504040204" pitchFamily="34" charset="-120"/>
              </a:endParaRPr>
            </a:p>
          </p:txBody>
        </p:sp>
        <p:cxnSp>
          <p:nvCxnSpPr>
            <p:cNvPr id="166" name="直線接點 165"/>
            <p:cNvCxnSpPr/>
            <p:nvPr/>
          </p:nvCxnSpPr>
          <p:spPr>
            <a:xfrm flipH="1">
              <a:off x="6728856" y="2816932"/>
              <a:ext cx="3384" cy="442650"/>
            </a:xfrm>
            <a:prstGeom prst="line">
              <a:avLst/>
            </a:prstGeom>
            <a:ln w="38100">
              <a:solidFill>
                <a:schemeClr val="tx1">
                  <a:lumMod val="50000"/>
                  <a:lumOff val="50000"/>
                </a:schemeClr>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091" name="群組 3090"/>
            <p:cNvGrpSpPr/>
            <p:nvPr/>
          </p:nvGrpSpPr>
          <p:grpSpPr>
            <a:xfrm>
              <a:off x="6562226" y="4392670"/>
              <a:ext cx="344923" cy="1412594"/>
              <a:chOff x="6562226" y="4392670"/>
              <a:chExt cx="344923" cy="1412594"/>
            </a:xfrm>
          </p:grpSpPr>
          <p:cxnSp>
            <p:nvCxnSpPr>
              <p:cNvPr id="180" name="直線接點 179"/>
              <p:cNvCxnSpPr/>
              <p:nvPr/>
            </p:nvCxnSpPr>
            <p:spPr>
              <a:xfrm>
                <a:off x="6738827" y="4392670"/>
                <a:ext cx="0" cy="206490"/>
              </a:xfrm>
              <a:prstGeom prst="line">
                <a:avLst/>
              </a:prstGeom>
              <a:ln w="38100">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88" name="弧形 3087"/>
              <p:cNvSpPr/>
              <p:nvPr/>
            </p:nvSpPr>
            <p:spPr>
              <a:xfrm>
                <a:off x="6562226" y="4599160"/>
                <a:ext cx="336644" cy="361039"/>
              </a:xfrm>
              <a:prstGeom prst="arc">
                <a:avLst>
                  <a:gd name="adj1" fmla="val 16200000"/>
                  <a:gd name="adj2" fmla="val 5134906"/>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84" name="直線接點 183"/>
              <p:cNvCxnSpPr/>
              <p:nvPr/>
            </p:nvCxnSpPr>
            <p:spPr>
              <a:xfrm>
                <a:off x="6738827" y="4946031"/>
                <a:ext cx="0" cy="206490"/>
              </a:xfrm>
              <a:prstGeom prst="line">
                <a:avLst/>
              </a:prstGeom>
              <a:ln w="38100">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5" name="弧形 184"/>
              <p:cNvSpPr/>
              <p:nvPr/>
            </p:nvSpPr>
            <p:spPr>
              <a:xfrm>
                <a:off x="6570505" y="5152521"/>
                <a:ext cx="336644" cy="361039"/>
              </a:xfrm>
              <a:prstGeom prst="arc">
                <a:avLst>
                  <a:gd name="adj1" fmla="val 16200000"/>
                  <a:gd name="adj2" fmla="val 5134906"/>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86" name="直線接點 185"/>
              <p:cNvCxnSpPr/>
              <p:nvPr/>
            </p:nvCxnSpPr>
            <p:spPr>
              <a:xfrm flipH="1">
                <a:off x="6756814" y="5485995"/>
                <a:ext cx="1" cy="319269"/>
              </a:xfrm>
              <a:prstGeom prst="line">
                <a:avLst/>
              </a:prstGeom>
              <a:ln w="38100">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91" name="直線接點 190"/>
            <p:cNvCxnSpPr/>
            <p:nvPr/>
          </p:nvCxnSpPr>
          <p:spPr>
            <a:xfrm>
              <a:off x="6738827" y="6167408"/>
              <a:ext cx="0" cy="281714"/>
            </a:xfrm>
            <a:prstGeom prst="line">
              <a:avLst/>
            </a:prstGeom>
            <a:ln w="38100">
              <a:solidFill>
                <a:schemeClr val="tx1">
                  <a:lumMod val="50000"/>
                  <a:lumOff val="5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93" name="群組 3092"/>
          <p:cNvGrpSpPr/>
          <p:nvPr/>
        </p:nvGrpSpPr>
        <p:grpSpPr>
          <a:xfrm>
            <a:off x="7236296" y="-236"/>
            <a:ext cx="1862474" cy="2421124"/>
            <a:chOff x="7236296" y="-236"/>
            <a:chExt cx="1862474" cy="2421124"/>
          </a:xfrm>
        </p:grpSpPr>
        <p:sp>
          <p:nvSpPr>
            <p:cNvPr id="98" name="矩形 97"/>
            <p:cNvSpPr/>
            <p:nvPr/>
          </p:nvSpPr>
          <p:spPr>
            <a:xfrm>
              <a:off x="7236296" y="-236"/>
              <a:ext cx="1763020" cy="2421124"/>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sz="1600" dirty="0">
                  <a:solidFill>
                    <a:schemeClr val="tx1"/>
                  </a:solidFill>
                  <a:latin typeface="微軟正黑體" panose="020B0604030504040204" pitchFamily="34" charset="-120"/>
                  <a:ea typeface="微軟正黑體" panose="020B0604030504040204" pitchFamily="34" charset="-120"/>
                </a:rPr>
                <a:t>其他尚有：</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1600" dirty="0">
                  <a:solidFill>
                    <a:schemeClr val="tx1"/>
                  </a:solidFill>
                  <a:latin typeface="微軟正黑體" panose="020B0604030504040204" pitchFamily="34" charset="-120"/>
                  <a:ea typeface="微軟正黑體" panose="020B0604030504040204" pitchFamily="34" charset="-120"/>
                </a:rPr>
                <a:t>身心障礙學生適性輔導安置</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1600" dirty="0">
                  <a:solidFill>
                    <a:schemeClr val="tx1"/>
                  </a:solidFill>
                  <a:latin typeface="微軟正黑體" panose="020B0604030504040204" pitchFamily="34" charset="-120"/>
                  <a:ea typeface="微軟正黑體" panose="020B0604030504040204" pitchFamily="34" charset="-120"/>
                  <a:hlinkClick r:id="rId14" action="ppaction://hlinksldjump"/>
                </a:rPr>
                <a:t>運動績優學生甄審、甄試、獨招</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1600" dirty="0">
                  <a:solidFill>
                    <a:schemeClr val="tx1"/>
                  </a:solidFill>
                  <a:latin typeface="微軟正黑體" panose="020B0604030504040204" pitchFamily="34" charset="-120"/>
                  <a:ea typeface="微軟正黑體" panose="020B0604030504040204" pitchFamily="34" charset="-120"/>
                  <a:hlinkClick r:id="rId15" action="ppaction://hlinksldjump"/>
                </a:rPr>
                <a:t>建教合作班</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1600" dirty="0">
                  <a:solidFill>
                    <a:schemeClr val="tx1"/>
                  </a:solidFill>
                  <a:latin typeface="微軟正黑體" panose="020B0604030504040204" pitchFamily="34" charset="-120"/>
                  <a:ea typeface="微軟正黑體" panose="020B0604030504040204" pitchFamily="34" charset="-120"/>
                  <a:hlinkClick r:id="rId16" action="ppaction://hlinksldjump"/>
                </a:rPr>
                <a:t>七年一貫制</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1600" dirty="0">
                  <a:solidFill>
                    <a:schemeClr val="tx1"/>
                  </a:solidFill>
                  <a:latin typeface="微軟正黑體" panose="020B0604030504040204" pitchFamily="34" charset="-120"/>
                  <a:ea typeface="微軟正黑體" panose="020B0604030504040204" pitchFamily="34" charset="-120"/>
                </a:rPr>
                <a:t>中正預校</a:t>
              </a:r>
              <a:endParaRPr lang="en-US" altLang="zh-TW" sz="1600" dirty="0">
                <a:solidFill>
                  <a:schemeClr val="tx1"/>
                </a:solidFill>
                <a:latin typeface="微軟正黑體" panose="020B0604030504040204" pitchFamily="34" charset="-120"/>
                <a:ea typeface="微軟正黑體" panose="020B0604030504040204" pitchFamily="34" charset="-120"/>
              </a:endParaRPr>
            </a:p>
            <a:p>
              <a:pPr algn="r"/>
              <a:r>
                <a:rPr lang="en-US" altLang="zh-TW" sz="1200" dirty="0">
                  <a:solidFill>
                    <a:schemeClr val="tx1"/>
                  </a:solidFill>
                  <a:latin typeface="微軟正黑體" panose="020B0604030504040204" pitchFamily="34" charset="-120"/>
                  <a:ea typeface="微軟正黑體" panose="020B0604030504040204" pitchFamily="34" charset="-120"/>
                </a:rPr>
                <a:t>……</a:t>
              </a:r>
              <a:r>
                <a:rPr lang="zh-TW" altLang="en-US" sz="1200" dirty="0">
                  <a:solidFill>
                    <a:schemeClr val="tx1"/>
                  </a:solidFill>
                  <a:latin typeface="微軟正黑體" panose="020B0604030504040204" pitchFamily="34" charset="-120"/>
                  <a:ea typeface="微軟正黑體" panose="020B0604030504040204" pitchFamily="34" charset="-120"/>
                </a:rPr>
                <a:t>等入學管道</a:t>
              </a:r>
            </a:p>
          </p:txBody>
        </p:sp>
        <p:pic>
          <p:nvPicPr>
            <p:cNvPr id="5122" name="Picture 2" descr="「ppt icon PIN PNG」的圖片搜尋結果"/>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93870" y="-236"/>
              <a:ext cx="404900" cy="4049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直線接點 64"/>
          <p:cNvCxnSpPr/>
          <p:nvPr/>
        </p:nvCxnSpPr>
        <p:spPr>
          <a:xfrm>
            <a:off x="7092280" y="98630"/>
            <a:ext cx="0" cy="6696744"/>
          </a:xfrm>
          <a:prstGeom prst="line">
            <a:avLst/>
          </a:prstGeom>
          <a:ln w="38100">
            <a:solidFill>
              <a:srgbClr val="FF0000">
                <a:alpha val="50196"/>
              </a:srgbClr>
            </a:solidFill>
            <a:prstDash val="dash"/>
          </a:ln>
        </p:spPr>
        <p:style>
          <a:lnRef idx="1">
            <a:schemeClr val="accent1"/>
          </a:lnRef>
          <a:fillRef idx="0">
            <a:schemeClr val="accent1"/>
          </a:fillRef>
          <a:effectRef idx="0">
            <a:schemeClr val="accent1"/>
          </a:effectRef>
          <a:fontRef idx="minor">
            <a:schemeClr val="tx1"/>
          </a:fontRef>
        </p:style>
      </p:cxnSp>
      <p:sp>
        <p:nvSpPr>
          <p:cNvPr id="66" name="六角星形 1">
            <a:extLst>
              <a:ext uri="{FF2B5EF4-FFF2-40B4-BE49-F238E27FC236}">
                <a16:creationId xmlns:a16="http://schemas.microsoft.com/office/drawing/2014/main" id="{CCD4D636-839C-4202-83E8-4D5493E31015}"/>
              </a:ext>
            </a:extLst>
          </p:cNvPr>
          <p:cNvSpPr/>
          <p:nvPr/>
        </p:nvSpPr>
        <p:spPr>
          <a:xfrm>
            <a:off x="1316931" y="73935"/>
            <a:ext cx="1008112" cy="690769"/>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dirty="0">
                <a:solidFill>
                  <a:schemeClr val="tx1"/>
                </a:solidFill>
              </a:rPr>
              <a:t>很重要</a:t>
            </a:r>
          </a:p>
        </p:txBody>
      </p:sp>
      <p:sp>
        <p:nvSpPr>
          <p:cNvPr id="67" name="六角星形 1">
            <a:extLst>
              <a:ext uri="{FF2B5EF4-FFF2-40B4-BE49-F238E27FC236}">
                <a16:creationId xmlns:a16="http://schemas.microsoft.com/office/drawing/2014/main" id="{54A75C64-7BD1-4C81-8673-D46474582CD6}"/>
              </a:ext>
            </a:extLst>
          </p:cNvPr>
          <p:cNvSpPr/>
          <p:nvPr/>
        </p:nvSpPr>
        <p:spPr>
          <a:xfrm>
            <a:off x="6444208" y="2450199"/>
            <a:ext cx="1008112" cy="690769"/>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dirty="0">
                <a:solidFill>
                  <a:schemeClr val="tx1"/>
                </a:solidFill>
              </a:rPr>
              <a:t>很重要</a:t>
            </a:r>
          </a:p>
        </p:txBody>
      </p:sp>
      <p:sp>
        <p:nvSpPr>
          <p:cNvPr id="68" name="六角星形 1">
            <a:extLst>
              <a:ext uri="{FF2B5EF4-FFF2-40B4-BE49-F238E27FC236}">
                <a16:creationId xmlns:a16="http://schemas.microsoft.com/office/drawing/2014/main" id="{B2E39F48-2E7F-4608-9F51-7F160E9457F0}"/>
              </a:ext>
            </a:extLst>
          </p:cNvPr>
          <p:cNvSpPr/>
          <p:nvPr/>
        </p:nvSpPr>
        <p:spPr>
          <a:xfrm>
            <a:off x="3648880" y="5577468"/>
            <a:ext cx="1008112" cy="690769"/>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dirty="0">
                <a:solidFill>
                  <a:schemeClr val="tx1"/>
                </a:solidFill>
              </a:rPr>
              <a:t>很重要</a:t>
            </a:r>
          </a:p>
        </p:txBody>
      </p:sp>
      <p:sp>
        <p:nvSpPr>
          <p:cNvPr id="69" name="六角星形 1">
            <a:extLst>
              <a:ext uri="{FF2B5EF4-FFF2-40B4-BE49-F238E27FC236}">
                <a16:creationId xmlns:a16="http://schemas.microsoft.com/office/drawing/2014/main" id="{9B91543A-996B-4BE8-B5CD-0EAE01853C71}"/>
              </a:ext>
            </a:extLst>
          </p:cNvPr>
          <p:cNvSpPr/>
          <p:nvPr/>
        </p:nvSpPr>
        <p:spPr>
          <a:xfrm>
            <a:off x="6342100" y="6154992"/>
            <a:ext cx="1008112" cy="690769"/>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dirty="0">
                <a:solidFill>
                  <a:schemeClr val="tx1"/>
                </a:solidFill>
              </a:rPr>
              <a:t>很重要</a:t>
            </a:r>
          </a:p>
        </p:txBody>
      </p:sp>
    </p:spTree>
    <p:extLst>
      <p:ext uri="{BB962C8B-B14F-4D97-AF65-F5344CB8AC3E}">
        <p14:creationId xmlns:p14="http://schemas.microsoft.com/office/powerpoint/2010/main" val="157660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2"/>
                                        </p:tgtEl>
                                        <p:attrNameLst>
                                          <p:attrName>style.visibility</p:attrName>
                                        </p:attrNameLst>
                                      </p:cBhvr>
                                      <p:to>
                                        <p:strVal val="visible"/>
                                      </p:to>
                                    </p:set>
                                    <p:animEffect transition="in" filter="fade">
                                      <p:cBhvr>
                                        <p:cTn id="14" dur="500"/>
                                        <p:tgtEl>
                                          <p:spTgt spid="17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nodeType="with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wipe(left)">
                                      <p:cBhvr>
                                        <p:cTn id="35" dur="500"/>
                                        <p:tgtEl>
                                          <p:spTgt spid="1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500"/>
                                        <p:tgtEl>
                                          <p:spTgt spid="6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16"/>
                                        </p:tgtEl>
                                        <p:attrNameLst>
                                          <p:attrName>style.visibility</p:attrName>
                                        </p:attrNameLst>
                                      </p:cBhvr>
                                      <p:to>
                                        <p:strVal val="visible"/>
                                      </p:to>
                                    </p:set>
                                    <p:animEffect transition="in" filter="wipe(left)">
                                      <p:cBhvr>
                                        <p:cTn id="48" dur="500"/>
                                        <p:tgtEl>
                                          <p:spTgt spid="11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wipe(left)">
                                      <p:cBhvr>
                                        <p:cTn id="56" dur="500"/>
                                        <p:tgtEl>
                                          <p:spTgt spid="11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20"/>
                                        </p:tgtEl>
                                        <p:attrNameLst>
                                          <p:attrName>style.visibility</p:attrName>
                                        </p:attrNameLst>
                                      </p:cBhvr>
                                      <p:to>
                                        <p:strVal val="visible"/>
                                      </p:to>
                                    </p:set>
                                    <p:animEffect transition="in" filter="wipe(left)">
                                      <p:cBhvr>
                                        <p:cTn id="64" dur="500"/>
                                        <p:tgtEl>
                                          <p:spTgt spid="120"/>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23"/>
                                        </p:tgtEl>
                                        <p:attrNameLst>
                                          <p:attrName>style.visibility</p:attrName>
                                        </p:attrNameLst>
                                      </p:cBhvr>
                                      <p:to>
                                        <p:strVal val="visible"/>
                                      </p:to>
                                    </p:set>
                                    <p:animEffect transition="in" filter="wipe(left)">
                                      <p:cBhvr>
                                        <p:cTn id="72" dur="500"/>
                                        <p:tgtEl>
                                          <p:spTgt spid="12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28"/>
                                        </p:tgtEl>
                                        <p:attrNameLst>
                                          <p:attrName>style.visibility</p:attrName>
                                        </p:attrNameLst>
                                      </p:cBhvr>
                                      <p:to>
                                        <p:strVal val="visible"/>
                                      </p:to>
                                    </p:set>
                                    <p:animEffect transition="in" filter="wipe(left)">
                                      <p:cBhvr>
                                        <p:cTn id="80" dur="500"/>
                                        <p:tgtEl>
                                          <p:spTgt spid="128"/>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left)">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wipe(left)">
                                      <p:cBhvr>
                                        <p:cTn id="88" dur="500"/>
                                        <p:tgtEl>
                                          <p:spTgt spid="38"/>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wipe(left)">
                                      <p:cBhvr>
                                        <p:cTn id="91" dur="500"/>
                                        <p:tgtEl>
                                          <p:spTgt spid="40"/>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29"/>
                                        </p:tgtEl>
                                        <p:attrNameLst>
                                          <p:attrName>style.visibility</p:attrName>
                                        </p:attrNameLst>
                                      </p:cBhvr>
                                      <p:to>
                                        <p:strVal val="visible"/>
                                      </p:to>
                                    </p:set>
                                    <p:animEffect transition="in" filter="wipe(left)">
                                      <p:cBhvr>
                                        <p:cTn id="96" dur="500"/>
                                        <p:tgtEl>
                                          <p:spTgt spid="129"/>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left)">
                                      <p:cBhvr>
                                        <p:cTn id="99" dur="500"/>
                                        <p:tgtEl>
                                          <p:spTgt spid="3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fade">
                                      <p:cBhvr>
                                        <p:cTn id="104" dur="500"/>
                                        <p:tgtEl>
                                          <p:spTgt spid="4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132"/>
                                        </p:tgtEl>
                                        <p:attrNameLst>
                                          <p:attrName>style.visibility</p:attrName>
                                        </p:attrNameLst>
                                      </p:cBhvr>
                                      <p:to>
                                        <p:strVal val="visible"/>
                                      </p:to>
                                    </p:set>
                                    <p:animEffect transition="in" filter="wipe(left)">
                                      <p:cBhvr>
                                        <p:cTn id="112" dur="500"/>
                                        <p:tgtEl>
                                          <p:spTgt spid="132"/>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wipe(left)">
                                      <p:cBhvr>
                                        <p:cTn id="115" dur="500"/>
                                        <p:tgtEl>
                                          <p:spTgt spid="5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177"/>
                                        </p:tgtEl>
                                        <p:attrNameLst>
                                          <p:attrName>style.visibility</p:attrName>
                                        </p:attrNameLst>
                                      </p:cBhvr>
                                      <p:to>
                                        <p:strVal val="visible"/>
                                      </p:to>
                                    </p:set>
                                    <p:animEffect transition="in" filter="wipe(left)">
                                      <p:cBhvr>
                                        <p:cTn id="120" dur="500"/>
                                        <p:tgtEl>
                                          <p:spTgt spid="177"/>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ipe(left)">
                                      <p:cBhvr>
                                        <p:cTn id="123" dur="500"/>
                                        <p:tgtEl>
                                          <p:spTgt spid="5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54"/>
                                        </p:tgtEl>
                                        <p:attrNameLst>
                                          <p:attrName>style.visibility</p:attrName>
                                        </p:attrNameLst>
                                      </p:cBhvr>
                                      <p:to>
                                        <p:strVal val="visible"/>
                                      </p:to>
                                    </p:set>
                                    <p:animEffect transition="in" filter="wipe(left)">
                                      <p:cBhvr>
                                        <p:cTn id="128" dur="500"/>
                                        <p:tgtEl>
                                          <p:spTgt spid="54"/>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wipe(left)">
                                      <p:cBhvr>
                                        <p:cTn id="131" dur="500"/>
                                        <p:tgtEl>
                                          <p:spTgt spid="5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168"/>
                                        </p:tgtEl>
                                        <p:attrNameLst>
                                          <p:attrName>style.visibility</p:attrName>
                                        </p:attrNameLst>
                                      </p:cBhvr>
                                      <p:to>
                                        <p:strVal val="visible"/>
                                      </p:to>
                                    </p:set>
                                    <p:animEffect transition="in" filter="wipe(left)">
                                      <p:cBhvr>
                                        <p:cTn id="136" dur="500"/>
                                        <p:tgtEl>
                                          <p:spTgt spid="168"/>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91"/>
                                        </p:tgtEl>
                                        <p:attrNameLst>
                                          <p:attrName>style.visibility</p:attrName>
                                        </p:attrNameLst>
                                      </p:cBhvr>
                                      <p:to>
                                        <p:strVal val="visible"/>
                                      </p:to>
                                    </p:set>
                                    <p:animEffect transition="in" filter="wipe(left)">
                                      <p:cBhvr>
                                        <p:cTn id="139" dur="500"/>
                                        <p:tgtEl>
                                          <p:spTgt spid="91"/>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nodeType="clickEffect">
                                  <p:stCondLst>
                                    <p:cond delay="0"/>
                                  </p:stCondLst>
                                  <p:childTnLst>
                                    <p:set>
                                      <p:cBhvr>
                                        <p:cTn id="143" dur="1" fill="hold">
                                          <p:stCondLst>
                                            <p:cond delay="0"/>
                                          </p:stCondLst>
                                        </p:cTn>
                                        <p:tgtEl>
                                          <p:spTgt spid="92"/>
                                        </p:tgtEl>
                                        <p:attrNameLst>
                                          <p:attrName>style.visibility</p:attrName>
                                        </p:attrNameLst>
                                      </p:cBhvr>
                                      <p:to>
                                        <p:strVal val="visible"/>
                                      </p:to>
                                    </p:set>
                                    <p:animEffect transition="in" filter="wipe(left)">
                                      <p:cBhvr>
                                        <p:cTn id="144" dur="500"/>
                                        <p:tgtEl>
                                          <p:spTgt spid="92"/>
                                        </p:tgtEl>
                                      </p:cBhvr>
                                    </p:animEffect>
                                  </p:childTnLst>
                                </p:cTn>
                              </p:par>
                              <p:par>
                                <p:cTn id="145" presetID="22" presetClass="entr" presetSubtype="8" fill="hold" grpId="0" nodeType="withEffect">
                                  <p:stCondLst>
                                    <p:cond delay="0"/>
                                  </p:stCondLst>
                                  <p:childTnLst>
                                    <p:set>
                                      <p:cBhvr>
                                        <p:cTn id="146" dur="1" fill="hold">
                                          <p:stCondLst>
                                            <p:cond delay="0"/>
                                          </p:stCondLst>
                                        </p:cTn>
                                        <p:tgtEl>
                                          <p:spTgt spid="93"/>
                                        </p:tgtEl>
                                        <p:attrNameLst>
                                          <p:attrName>style.visibility</p:attrName>
                                        </p:attrNameLst>
                                      </p:cBhvr>
                                      <p:to>
                                        <p:strVal val="visible"/>
                                      </p:to>
                                    </p:set>
                                    <p:animEffect transition="in" filter="wipe(left)">
                                      <p:cBhvr>
                                        <p:cTn id="147" dur="500"/>
                                        <p:tgtEl>
                                          <p:spTgt spid="93"/>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092"/>
                                        </p:tgtEl>
                                        <p:attrNameLst>
                                          <p:attrName>style.visibility</p:attrName>
                                        </p:attrNameLst>
                                      </p:cBhvr>
                                      <p:to>
                                        <p:strVal val="visible"/>
                                      </p:to>
                                    </p:set>
                                    <p:animEffect transition="in" filter="fade">
                                      <p:cBhvr>
                                        <p:cTn id="152" dur="500"/>
                                        <p:tgtEl>
                                          <p:spTgt spid="3092"/>
                                        </p:tgtEl>
                                      </p:cBhvr>
                                    </p:animEffect>
                                  </p:childTnLst>
                                </p:cTn>
                              </p:par>
                            </p:childTnLst>
                          </p:cTn>
                        </p:par>
                      </p:childTnLst>
                    </p:cTn>
                  </p:par>
                  <p:par>
                    <p:cTn id="153" fill="hold">
                      <p:stCondLst>
                        <p:cond delay="indefinite"/>
                      </p:stCondLst>
                      <p:childTnLst>
                        <p:par>
                          <p:cTn id="154" fill="hold">
                            <p:stCondLst>
                              <p:cond delay="0"/>
                            </p:stCondLst>
                            <p:childTnLst>
                              <p:par>
                                <p:cTn id="155" presetID="32" presetClass="emph" presetSubtype="0" fill="hold" nodeType="clickEffect">
                                  <p:stCondLst>
                                    <p:cond delay="0"/>
                                  </p:stCondLst>
                                  <p:childTnLst>
                                    <p:animRot by="120000">
                                      <p:cBhvr>
                                        <p:cTn id="156" dur="100" fill="hold">
                                          <p:stCondLst>
                                            <p:cond delay="0"/>
                                          </p:stCondLst>
                                        </p:cTn>
                                        <p:tgtEl>
                                          <p:spTgt spid="108"/>
                                        </p:tgtEl>
                                        <p:attrNameLst>
                                          <p:attrName>r</p:attrName>
                                        </p:attrNameLst>
                                      </p:cBhvr>
                                    </p:animRot>
                                    <p:animRot by="-240000">
                                      <p:cBhvr>
                                        <p:cTn id="157" dur="200" fill="hold">
                                          <p:stCondLst>
                                            <p:cond delay="200"/>
                                          </p:stCondLst>
                                        </p:cTn>
                                        <p:tgtEl>
                                          <p:spTgt spid="108"/>
                                        </p:tgtEl>
                                        <p:attrNameLst>
                                          <p:attrName>r</p:attrName>
                                        </p:attrNameLst>
                                      </p:cBhvr>
                                    </p:animRot>
                                    <p:animRot by="240000">
                                      <p:cBhvr>
                                        <p:cTn id="158" dur="200" fill="hold">
                                          <p:stCondLst>
                                            <p:cond delay="400"/>
                                          </p:stCondLst>
                                        </p:cTn>
                                        <p:tgtEl>
                                          <p:spTgt spid="108"/>
                                        </p:tgtEl>
                                        <p:attrNameLst>
                                          <p:attrName>r</p:attrName>
                                        </p:attrNameLst>
                                      </p:cBhvr>
                                    </p:animRot>
                                    <p:animRot by="-240000">
                                      <p:cBhvr>
                                        <p:cTn id="159" dur="200" fill="hold">
                                          <p:stCondLst>
                                            <p:cond delay="600"/>
                                          </p:stCondLst>
                                        </p:cTn>
                                        <p:tgtEl>
                                          <p:spTgt spid="108"/>
                                        </p:tgtEl>
                                        <p:attrNameLst>
                                          <p:attrName>r</p:attrName>
                                        </p:attrNameLst>
                                      </p:cBhvr>
                                    </p:animRot>
                                    <p:animRot by="120000">
                                      <p:cBhvr>
                                        <p:cTn id="160" dur="200" fill="hold">
                                          <p:stCondLst>
                                            <p:cond delay="800"/>
                                          </p:stCondLst>
                                        </p:cTn>
                                        <p:tgtEl>
                                          <p:spTgt spid="108"/>
                                        </p:tgtEl>
                                        <p:attrNameLst>
                                          <p:attrName>r</p:attrName>
                                        </p:attrNameLst>
                                      </p:cBhvr>
                                    </p:animRot>
                                  </p:childTnLst>
                                </p:cTn>
                              </p:par>
                              <p:par>
                                <p:cTn id="161" presetID="32" presetClass="emph" presetSubtype="0" fill="hold" grpId="1" nodeType="withEffect">
                                  <p:stCondLst>
                                    <p:cond delay="0"/>
                                  </p:stCondLst>
                                  <p:childTnLst>
                                    <p:animRot by="120000">
                                      <p:cBhvr>
                                        <p:cTn id="162" dur="100" fill="hold">
                                          <p:stCondLst>
                                            <p:cond delay="0"/>
                                          </p:stCondLst>
                                        </p:cTn>
                                        <p:tgtEl>
                                          <p:spTgt spid="23"/>
                                        </p:tgtEl>
                                        <p:attrNameLst>
                                          <p:attrName>r</p:attrName>
                                        </p:attrNameLst>
                                      </p:cBhvr>
                                    </p:animRot>
                                    <p:animRot by="-240000">
                                      <p:cBhvr>
                                        <p:cTn id="163" dur="200" fill="hold">
                                          <p:stCondLst>
                                            <p:cond delay="200"/>
                                          </p:stCondLst>
                                        </p:cTn>
                                        <p:tgtEl>
                                          <p:spTgt spid="23"/>
                                        </p:tgtEl>
                                        <p:attrNameLst>
                                          <p:attrName>r</p:attrName>
                                        </p:attrNameLst>
                                      </p:cBhvr>
                                    </p:animRot>
                                    <p:animRot by="240000">
                                      <p:cBhvr>
                                        <p:cTn id="164" dur="200" fill="hold">
                                          <p:stCondLst>
                                            <p:cond delay="400"/>
                                          </p:stCondLst>
                                        </p:cTn>
                                        <p:tgtEl>
                                          <p:spTgt spid="23"/>
                                        </p:tgtEl>
                                        <p:attrNameLst>
                                          <p:attrName>r</p:attrName>
                                        </p:attrNameLst>
                                      </p:cBhvr>
                                    </p:animRot>
                                    <p:animRot by="-240000">
                                      <p:cBhvr>
                                        <p:cTn id="165" dur="200" fill="hold">
                                          <p:stCondLst>
                                            <p:cond delay="600"/>
                                          </p:stCondLst>
                                        </p:cTn>
                                        <p:tgtEl>
                                          <p:spTgt spid="23"/>
                                        </p:tgtEl>
                                        <p:attrNameLst>
                                          <p:attrName>r</p:attrName>
                                        </p:attrNameLst>
                                      </p:cBhvr>
                                    </p:animRot>
                                    <p:animRot by="120000">
                                      <p:cBhvr>
                                        <p:cTn id="166" dur="200" fill="hold">
                                          <p:stCondLst>
                                            <p:cond delay="800"/>
                                          </p:stCondLst>
                                        </p:cTn>
                                        <p:tgtEl>
                                          <p:spTgt spid="23"/>
                                        </p:tgtEl>
                                        <p:attrNameLst>
                                          <p:attrName>r</p:attrName>
                                        </p:attrNameLst>
                                      </p:cBhvr>
                                    </p:animRot>
                                  </p:childTnLst>
                                </p:cTn>
                              </p:par>
                              <p:par>
                                <p:cTn id="167" presetID="32" presetClass="emph" presetSubtype="0" fill="hold" nodeType="withEffect">
                                  <p:stCondLst>
                                    <p:cond delay="0"/>
                                  </p:stCondLst>
                                  <p:childTnLst>
                                    <p:animRot by="120000">
                                      <p:cBhvr>
                                        <p:cTn id="168" dur="100" fill="hold">
                                          <p:stCondLst>
                                            <p:cond delay="0"/>
                                          </p:stCondLst>
                                        </p:cTn>
                                        <p:tgtEl>
                                          <p:spTgt spid="172"/>
                                        </p:tgtEl>
                                        <p:attrNameLst>
                                          <p:attrName>r</p:attrName>
                                        </p:attrNameLst>
                                      </p:cBhvr>
                                    </p:animRot>
                                    <p:animRot by="-240000">
                                      <p:cBhvr>
                                        <p:cTn id="169" dur="200" fill="hold">
                                          <p:stCondLst>
                                            <p:cond delay="200"/>
                                          </p:stCondLst>
                                        </p:cTn>
                                        <p:tgtEl>
                                          <p:spTgt spid="172"/>
                                        </p:tgtEl>
                                        <p:attrNameLst>
                                          <p:attrName>r</p:attrName>
                                        </p:attrNameLst>
                                      </p:cBhvr>
                                    </p:animRot>
                                    <p:animRot by="240000">
                                      <p:cBhvr>
                                        <p:cTn id="170" dur="200" fill="hold">
                                          <p:stCondLst>
                                            <p:cond delay="400"/>
                                          </p:stCondLst>
                                        </p:cTn>
                                        <p:tgtEl>
                                          <p:spTgt spid="172"/>
                                        </p:tgtEl>
                                        <p:attrNameLst>
                                          <p:attrName>r</p:attrName>
                                        </p:attrNameLst>
                                      </p:cBhvr>
                                    </p:animRot>
                                    <p:animRot by="-240000">
                                      <p:cBhvr>
                                        <p:cTn id="171" dur="200" fill="hold">
                                          <p:stCondLst>
                                            <p:cond delay="600"/>
                                          </p:stCondLst>
                                        </p:cTn>
                                        <p:tgtEl>
                                          <p:spTgt spid="172"/>
                                        </p:tgtEl>
                                        <p:attrNameLst>
                                          <p:attrName>r</p:attrName>
                                        </p:attrNameLst>
                                      </p:cBhvr>
                                    </p:animRot>
                                    <p:animRot by="120000">
                                      <p:cBhvr>
                                        <p:cTn id="172" dur="200" fill="hold">
                                          <p:stCondLst>
                                            <p:cond delay="800"/>
                                          </p:stCondLst>
                                        </p:cTn>
                                        <p:tgtEl>
                                          <p:spTgt spid="172"/>
                                        </p:tgtEl>
                                        <p:attrNameLst>
                                          <p:attrName>r</p:attrName>
                                        </p:attrNameLst>
                                      </p:cBhvr>
                                    </p:animRot>
                                  </p:childTnLst>
                                </p:cTn>
                              </p:par>
                              <p:par>
                                <p:cTn id="173" presetID="32" presetClass="emph" presetSubtype="0" fill="hold" grpId="1" nodeType="withEffect">
                                  <p:stCondLst>
                                    <p:cond delay="0"/>
                                  </p:stCondLst>
                                  <p:childTnLst>
                                    <p:animRot by="120000">
                                      <p:cBhvr>
                                        <p:cTn id="174" dur="100" fill="hold">
                                          <p:stCondLst>
                                            <p:cond delay="0"/>
                                          </p:stCondLst>
                                        </p:cTn>
                                        <p:tgtEl>
                                          <p:spTgt spid="97"/>
                                        </p:tgtEl>
                                        <p:attrNameLst>
                                          <p:attrName>r</p:attrName>
                                        </p:attrNameLst>
                                      </p:cBhvr>
                                    </p:animRot>
                                    <p:animRot by="-240000">
                                      <p:cBhvr>
                                        <p:cTn id="175" dur="200" fill="hold">
                                          <p:stCondLst>
                                            <p:cond delay="200"/>
                                          </p:stCondLst>
                                        </p:cTn>
                                        <p:tgtEl>
                                          <p:spTgt spid="97"/>
                                        </p:tgtEl>
                                        <p:attrNameLst>
                                          <p:attrName>r</p:attrName>
                                        </p:attrNameLst>
                                      </p:cBhvr>
                                    </p:animRot>
                                    <p:animRot by="240000">
                                      <p:cBhvr>
                                        <p:cTn id="176" dur="200" fill="hold">
                                          <p:stCondLst>
                                            <p:cond delay="400"/>
                                          </p:stCondLst>
                                        </p:cTn>
                                        <p:tgtEl>
                                          <p:spTgt spid="97"/>
                                        </p:tgtEl>
                                        <p:attrNameLst>
                                          <p:attrName>r</p:attrName>
                                        </p:attrNameLst>
                                      </p:cBhvr>
                                    </p:animRot>
                                    <p:animRot by="-240000">
                                      <p:cBhvr>
                                        <p:cTn id="177" dur="200" fill="hold">
                                          <p:stCondLst>
                                            <p:cond delay="600"/>
                                          </p:stCondLst>
                                        </p:cTn>
                                        <p:tgtEl>
                                          <p:spTgt spid="97"/>
                                        </p:tgtEl>
                                        <p:attrNameLst>
                                          <p:attrName>r</p:attrName>
                                        </p:attrNameLst>
                                      </p:cBhvr>
                                    </p:animRot>
                                    <p:animRot by="120000">
                                      <p:cBhvr>
                                        <p:cTn id="178" dur="200" fill="hold">
                                          <p:stCondLst>
                                            <p:cond delay="800"/>
                                          </p:stCondLst>
                                        </p:cTn>
                                        <p:tgtEl>
                                          <p:spTgt spid="97"/>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nodeType="clickEffect">
                                  <p:stCondLst>
                                    <p:cond delay="0"/>
                                  </p:stCondLst>
                                  <p:childTnLst>
                                    <p:set>
                                      <p:cBhvr>
                                        <p:cTn id="182" dur="1" fill="hold">
                                          <p:stCondLst>
                                            <p:cond delay="0"/>
                                          </p:stCondLst>
                                        </p:cTn>
                                        <p:tgtEl>
                                          <p:spTgt spid="3093"/>
                                        </p:tgtEl>
                                        <p:attrNameLst>
                                          <p:attrName>style.visibility</p:attrName>
                                        </p:attrNameLst>
                                      </p:cBhvr>
                                      <p:to>
                                        <p:strVal val="visible"/>
                                      </p:to>
                                    </p:set>
                                    <p:animEffect transition="in" filter="fade">
                                      <p:cBhvr>
                                        <p:cTn id="183" dur="1000"/>
                                        <p:tgtEl>
                                          <p:spTgt spid="3093"/>
                                        </p:tgtEl>
                                      </p:cBhvr>
                                    </p:animEffect>
                                    <p:anim calcmode="lin" valueType="num">
                                      <p:cBhvr>
                                        <p:cTn id="184" dur="1000" fill="hold"/>
                                        <p:tgtEl>
                                          <p:spTgt spid="3093"/>
                                        </p:tgtEl>
                                        <p:attrNameLst>
                                          <p:attrName>ppt_x</p:attrName>
                                        </p:attrNameLst>
                                      </p:cBhvr>
                                      <p:tavLst>
                                        <p:tav tm="0">
                                          <p:val>
                                            <p:strVal val="#ppt_x"/>
                                          </p:val>
                                        </p:tav>
                                        <p:tav tm="100000">
                                          <p:val>
                                            <p:strVal val="#ppt_x"/>
                                          </p:val>
                                        </p:tav>
                                      </p:tavLst>
                                    </p:anim>
                                    <p:anim calcmode="lin" valueType="num">
                                      <p:cBhvr>
                                        <p:cTn id="185" dur="1000" fill="hold"/>
                                        <p:tgtEl>
                                          <p:spTgt spid="30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6" grpId="0" animBg="1"/>
      <p:bldP spid="27" grpId="0" animBg="1"/>
      <p:bldP spid="29" grpId="0" animBg="1"/>
      <p:bldP spid="30" grpId="0" animBg="1"/>
      <p:bldP spid="31" grpId="0" animBg="1"/>
      <p:bldP spid="40" grpId="0" animBg="1"/>
      <p:bldP spid="45" grpId="0" animBg="1"/>
      <p:bldP spid="52" grpId="0" animBg="1"/>
      <p:bldP spid="53" grpId="0" animBg="1"/>
      <p:bldP spid="55" grpId="0" animBg="1"/>
      <p:bldP spid="64" grpId="0" animBg="1"/>
      <p:bldP spid="91" grpId="0" animBg="1"/>
      <p:bldP spid="93" grpId="0" animBg="1"/>
      <p:bldP spid="97" grpId="0" animBg="1"/>
      <p:bldP spid="97" grpId="1"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a:t>
            </a:r>
            <a:r>
              <a:rPr kumimoji="1" lang="zh-TW" altLang="en-US" sz="3600" u="sng"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升學管道</a:t>
            </a:r>
            <a:r>
              <a:rPr kumimoji="1" lang="zh-TW" altLang="en-US" sz="3600" dirty="0">
                <a:solidFill>
                  <a:srgbClr val="333399"/>
                </a:solidFill>
                <a:latin typeface="微軟正黑體" pitchFamily="34" charset="-120"/>
                <a:ea typeface="微軟正黑體" pitchFamily="34" charset="-120"/>
              </a:rPr>
              <a:t>介紹</a:t>
            </a:r>
          </a:p>
        </p:txBody>
      </p:sp>
      <p:graphicFrame>
        <p:nvGraphicFramePr>
          <p:cNvPr id="4" name="資料庫圖表 3"/>
          <p:cNvGraphicFramePr/>
          <p:nvPr>
            <p:extLst>
              <p:ext uri="{D42A27DB-BD31-4B8C-83A1-F6EECF244321}">
                <p14:modId xmlns:p14="http://schemas.microsoft.com/office/powerpoint/2010/main" val="3275142504"/>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爆炸 1 1"/>
          <p:cNvSpPr/>
          <p:nvPr/>
        </p:nvSpPr>
        <p:spPr>
          <a:xfrm>
            <a:off x="-21826" y="5589240"/>
            <a:ext cx="1115824" cy="126876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擴大辦理</a:t>
            </a:r>
          </a:p>
        </p:txBody>
      </p:sp>
      <p:pic>
        <p:nvPicPr>
          <p:cNvPr id="5" name="圖片 4">
            <a:extLst>
              <a:ext uri="{FF2B5EF4-FFF2-40B4-BE49-F238E27FC236}">
                <a16:creationId xmlns:a16="http://schemas.microsoft.com/office/drawing/2014/main" id="{0C391829-18E9-4585-AFDE-305756FA3C9E}"/>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762" b="94709" l="5833" r="96389">
                        <a14:foregroundMark x1="81667" y1="22222" x2="81667" y2="22222"/>
                        <a14:foregroundMark x1="96389" y1="15873" x2="96389" y2="15873"/>
                        <a14:foregroundMark x1="67778" y1="7407" x2="67778" y2="7407"/>
                        <a14:foregroundMark x1="72222" y1="4762" x2="72222" y2="4762"/>
                        <a14:foregroundMark x1="6111" y1="38624" x2="6111" y2="38624"/>
                        <a14:foregroundMark x1="23333" y1="94709" x2="23333" y2="94709"/>
                      </a14:backgroundRemoval>
                    </a14:imgEffect>
                  </a14:imgLayer>
                </a14:imgProps>
              </a:ext>
            </a:extLst>
          </a:blip>
          <a:stretch>
            <a:fillRect/>
          </a:stretch>
        </p:blipFill>
        <p:spPr>
          <a:xfrm>
            <a:off x="192157" y="3645024"/>
            <a:ext cx="707435" cy="443411"/>
          </a:xfrm>
          <a:prstGeom prst="rect">
            <a:avLst/>
          </a:prstGeom>
        </p:spPr>
      </p:pic>
      <p:pic>
        <p:nvPicPr>
          <p:cNvPr id="6" name="圖片 5">
            <a:extLst>
              <a:ext uri="{FF2B5EF4-FFF2-40B4-BE49-F238E27FC236}">
                <a16:creationId xmlns:a16="http://schemas.microsoft.com/office/drawing/2014/main" id="{41ACABDA-40D2-4849-A57A-3D0E5E20402B}"/>
              </a:ext>
            </a:extLst>
          </p:cNvPr>
          <p:cNvPicPr>
            <a:picLocks noChangeAspect="1"/>
          </p:cNvPicPr>
          <p:nvPr/>
        </p:nvPicPr>
        <p:blipFill>
          <a:blip r:embed="rId10" cstate="print">
            <a:extLst>
              <a:ext uri="{BEBA8EAE-BF5A-486C-A8C5-ECC9F3942E4B}">
                <a14:imgProps xmlns:a14="http://schemas.microsoft.com/office/drawing/2010/main">
                  <a14:imgLayer r:embed="rId9">
                    <a14:imgEffect>
                      <a14:backgroundRemoval t="4762" b="94709" l="5833" r="96389">
                        <a14:foregroundMark x1="81667" y1="22222" x2="81667" y2="22222"/>
                        <a14:foregroundMark x1="96389" y1="15873" x2="96389" y2="15873"/>
                        <a14:foregroundMark x1="67778" y1="7407" x2="67778" y2="7407"/>
                        <a14:foregroundMark x1="72222" y1="4762" x2="72222" y2="4762"/>
                        <a14:foregroundMark x1="6111" y1="38624" x2="6111" y2="38624"/>
                        <a14:foregroundMark x1="23333" y1="94709" x2="23333" y2="94709"/>
                      </a14:backgroundRemoval>
                    </a14:imgEffect>
                  </a14:imgLayer>
                </a14:imgProps>
              </a:ext>
            </a:extLst>
          </a:blip>
          <a:stretch>
            <a:fillRect/>
          </a:stretch>
        </p:blipFill>
        <p:spPr>
          <a:xfrm>
            <a:off x="4200911" y="3613275"/>
            <a:ext cx="673120" cy="425396"/>
          </a:xfrm>
          <a:prstGeom prst="rect">
            <a:avLst/>
          </a:prstGeom>
        </p:spPr>
      </p:pic>
      <p:sp>
        <p:nvSpPr>
          <p:cNvPr id="7" name="文字方塊 6">
            <a:extLst>
              <a:ext uri="{FF2B5EF4-FFF2-40B4-BE49-F238E27FC236}">
                <a16:creationId xmlns:a16="http://schemas.microsoft.com/office/drawing/2014/main" id="{7B4ADADF-ABDA-45FE-95C5-5DCB33AEB10E}"/>
              </a:ext>
            </a:extLst>
          </p:cNvPr>
          <p:cNvSpPr txBox="1"/>
          <p:nvPr/>
        </p:nvSpPr>
        <p:spPr>
          <a:xfrm>
            <a:off x="755576" y="3876146"/>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sp>
        <p:nvSpPr>
          <p:cNvPr id="8" name="文字方塊 7">
            <a:extLst>
              <a:ext uri="{FF2B5EF4-FFF2-40B4-BE49-F238E27FC236}">
                <a16:creationId xmlns:a16="http://schemas.microsoft.com/office/drawing/2014/main" id="{78A4B59F-D2A8-4B3A-81D9-6216AB6A9DF2}"/>
              </a:ext>
            </a:extLst>
          </p:cNvPr>
          <p:cNvSpPr txBox="1"/>
          <p:nvPr/>
        </p:nvSpPr>
        <p:spPr>
          <a:xfrm>
            <a:off x="2987824" y="3501008"/>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sp>
        <p:nvSpPr>
          <p:cNvPr id="9" name="文字方塊 8">
            <a:extLst>
              <a:ext uri="{FF2B5EF4-FFF2-40B4-BE49-F238E27FC236}">
                <a16:creationId xmlns:a16="http://schemas.microsoft.com/office/drawing/2014/main" id="{4A57C121-124F-4FE9-BD39-69336DFDC1EB}"/>
              </a:ext>
            </a:extLst>
          </p:cNvPr>
          <p:cNvSpPr txBox="1"/>
          <p:nvPr/>
        </p:nvSpPr>
        <p:spPr>
          <a:xfrm>
            <a:off x="3563888" y="3509717"/>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sp>
        <p:nvSpPr>
          <p:cNvPr id="10" name="矩形 9">
            <a:extLst>
              <a:ext uri="{FF2B5EF4-FFF2-40B4-BE49-F238E27FC236}">
                <a16:creationId xmlns:a16="http://schemas.microsoft.com/office/drawing/2014/main" id="{09441FD1-8270-4B77-9094-2E4C1CAA8DAF}"/>
              </a:ext>
            </a:extLst>
          </p:cNvPr>
          <p:cNvSpPr/>
          <p:nvPr/>
        </p:nvSpPr>
        <p:spPr>
          <a:xfrm>
            <a:off x="1403648" y="3631721"/>
            <a:ext cx="564930" cy="2899493"/>
          </a:xfrm>
          <a:prstGeom prst="rect">
            <a:avLst/>
          </a:prstGeom>
          <a:no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F6E7D671-CA32-43A3-89AC-B70428943806}"/>
              </a:ext>
            </a:extLst>
          </p:cNvPr>
          <p:cNvSpPr/>
          <p:nvPr/>
        </p:nvSpPr>
        <p:spPr>
          <a:xfrm>
            <a:off x="4856614" y="3645024"/>
            <a:ext cx="579482" cy="2802084"/>
          </a:xfrm>
          <a:prstGeom prst="rect">
            <a:avLst/>
          </a:prstGeom>
          <a:no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B9669250-64E3-4DF5-9ECC-3BB0799540A9}"/>
              </a:ext>
            </a:extLst>
          </p:cNvPr>
          <p:cNvSpPr txBox="1"/>
          <p:nvPr/>
        </p:nvSpPr>
        <p:spPr>
          <a:xfrm>
            <a:off x="1331640" y="2732727"/>
            <a:ext cx="864096" cy="1200329"/>
          </a:xfrm>
          <a:prstGeom prst="rect">
            <a:avLst/>
          </a:prstGeom>
          <a:noFill/>
        </p:spPr>
        <p:txBody>
          <a:bodyPr wrap="square" rtlCol="0">
            <a:spAutoFit/>
          </a:bodyPr>
          <a:lstStyle/>
          <a:p>
            <a:r>
              <a:rPr lang="zh-TW" altLang="en-US" sz="7200" dirty="0">
                <a:solidFill>
                  <a:srgbClr val="FFFF00"/>
                </a:solidFill>
                <a:sym typeface="Wingdings 2"/>
              </a:rPr>
              <a:t></a:t>
            </a:r>
            <a:endParaRPr lang="zh-TW" altLang="en-US" sz="7200" dirty="0">
              <a:solidFill>
                <a:srgbClr val="FFFF00"/>
              </a:solidFill>
            </a:endParaRPr>
          </a:p>
        </p:txBody>
      </p:sp>
      <p:sp>
        <p:nvSpPr>
          <p:cNvPr id="13" name="文字方塊 12">
            <a:extLst>
              <a:ext uri="{FF2B5EF4-FFF2-40B4-BE49-F238E27FC236}">
                <a16:creationId xmlns:a16="http://schemas.microsoft.com/office/drawing/2014/main" id="{D9420696-EB98-43A8-A15E-CF889A8CB522}"/>
              </a:ext>
            </a:extLst>
          </p:cNvPr>
          <p:cNvSpPr txBox="1"/>
          <p:nvPr/>
        </p:nvSpPr>
        <p:spPr>
          <a:xfrm>
            <a:off x="4813072" y="2780928"/>
            <a:ext cx="864096" cy="1200329"/>
          </a:xfrm>
          <a:prstGeom prst="rect">
            <a:avLst/>
          </a:prstGeom>
          <a:noFill/>
        </p:spPr>
        <p:txBody>
          <a:bodyPr wrap="square" rtlCol="0">
            <a:spAutoFit/>
          </a:bodyPr>
          <a:lstStyle/>
          <a:p>
            <a:r>
              <a:rPr lang="zh-TW" altLang="en-US" sz="7200" dirty="0">
                <a:solidFill>
                  <a:srgbClr val="FFFF00"/>
                </a:solidFill>
                <a:sym typeface="Wingdings 2"/>
              </a:rPr>
              <a:t></a:t>
            </a:r>
            <a:endParaRPr lang="zh-TW" altLang="en-US" sz="7200" dirty="0">
              <a:solidFill>
                <a:srgbClr val="FFFF00"/>
              </a:solidFill>
            </a:endParaRPr>
          </a:p>
        </p:txBody>
      </p:sp>
      <p:sp>
        <p:nvSpPr>
          <p:cNvPr id="3" name="文字方塊 2"/>
          <p:cNvSpPr txBox="1"/>
          <p:nvPr/>
        </p:nvSpPr>
        <p:spPr>
          <a:xfrm>
            <a:off x="1290069" y="3655362"/>
            <a:ext cx="792088" cy="349702"/>
          </a:xfrm>
          <a:prstGeom prst="rect">
            <a:avLst/>
          </a:prstGeom>
          <a:solidFill>
            <a:srgbClr val="C00000"/>
          </a:solidFill>
        </p:spPr>
        <p:txBody>
          <a:bodyPr wrap="square" lIns="36000" tIns="36000" rIns="36000" bIns="36000" rtlCol="0">
            <a:spAutoFit/>
          </a:bodyPr>
          <a:lstStyle/>
          <a:p>
            <a:pPr algn="ctr"/>
            <a:r>
              <a:rPr lang="zh-TW" altLang="en-US" dirty="0">
                <a:solidFill>
                  <a:srgbClr val="FFFF00"/>
                </a:solidFill>
              </a:rPr>
              <a:t>多數人</a:t>
            </a:r>
          </a:p>
        </p:txBody>
      </p:sp>
      <p:sp>
        <p:nvSpPr>
          <p:cNvPr id="16" name="文字方塊 15"/>
          <p:cNvSpPr txBox="1"/>
          <p:nvPr/>
        </p:nvSpPr>
        <p:spPr>
          <a:xfrm>
            <a:off x="4750311" y="3701295"/>
            <a:ext cx="792088" cy="349702"/>
          </a:xfrm>
          <a:prstGeom prst="rect">
            <a:avLst/>
          </a:prstGeom>
          <a:solidFill>
            <a:srgbClr val="C00000"/>
          </a:solidFill>
        </p:spPr>
        <p:txBody>
          <a:bodyPr wrap="square" lIns="36000" tIns="36000" rIns="36000" bIns="36000" rtlCol="0">
            <a:spAutoFit/>
          </a:bodyPr>
          <a:lstStyle/>
          <a:p>
            <a:pPr algn="ctr"/>
            <a:r>
              <a:rPr lang="zh-TW" altLang="en-US" dirty="0">
                <a:solidFill>
                  <a:srgbClr val="FFFF00"/>
                </a:solidFill>
              </a:rPr>
              <a:t>多數人</a:t>
            </a:r>
          </a:p>
        </p:txBody>
      </p:sp>
      <p:sp>
        <p:nvSpPr>
          <p:cNvPr id="19" name="文字方塊 18"/>
          <p:cNvSpPr txBox="1"/>
          <p:nvPr/>
        </p:nvSpPr>
        <p:spPr>
          <a:xfrm>
            <a:off x="2726795" y="5738016"/>
            <a:ext cx="198022" cy="1042199"/>
          </a:xfrm>
          <a:prstGeom prst="rect">
            <a:avLst/>
          </a:prstGeom>
          <a:solidFill>
            <a:srgbClr val="C00000"/>
          </a:solidFill>
        </p:spPr>
        <p:txBody>
          <a:bodyPr wrap="square" lIns="36000" tIns="36000" rIns="36000" bIns="36000" rtlCol="0">
            <a:spAutoFit/>
          </a:bodyPr>
          <a:lstStyle/>
          <a:p>
            <a:pPr algn="ctr"/>
            <a:r>
              <a:rPr lang="zh-TW" altLang="en-US" sz="1050" dirty="0">
                <a:solidFill>
                  <a:srgbClr val="FFFF00"/>
                </a:solidFill>
              </a:rPr>
              <a:t>技藝技能優良</a:t>
            </a:r>
          </a:p>
        </p:txBody>
      </p:sp>
      <p:sp>
        <p:nvSpPr>
          <p:cNvPr id="20" name="文字方塊 19"/>
          <p:cNvSpPr txBox="1"/>
          <p:nvPr/>
        </p:nvSpPr>
        <p:spPr>
          <a:xfrm>
            <a:off x="2121392" y="5876515"/>
            <a:ext cx="259150" cy="626701"/>
          </a:xfrm>
          <a:prstGeom prst="rect">
            <a:avLst/>
          </a:prstGeom>
          <a:solidFill>
            <a:srgbClr val="C00000"/>
          </a:solidFill>
        </p:spPr>
        <p:txBody>
          <a:bodyPr wrap="square" lIns="36000" tIns="36000" rIns="36000" bIns="36000" rtlCol="0">
            <a:spAutoFit/>
          </a:bodyPr>
          <a:lstStyle/>
          <a:p>
            <a:pPr algn="ctr"/>
            <a:r>
              <a:rPr lang="zh-TW" altLang="en-US" sz="1200" dirty="0">
                <a:solidFill>
                  <a:srgbClr val="FFFF00"/>
                </a:solidFill>
              </a:rPr>
              <a:t>少</a:t>
            </a:r>
            <a:endParaRPr lang="en-US" altLang="zh-TW" sz="1200" dirty="0">
              <a:solidFill>
                <a:srgbClr val="FFFF00"/>
              </a:solidFill>
            </a:endParaRPr>
          </a:p>
          <a:p>
            <a:pPr algn="ctr"/>
            <a:r>
              <a:rPr lang="zh-TW" altLang="en-US" sz="1200" dirty="0">
                <a:solidFill>
                  <a:srgbClr val="FFFF00"/>
                </a:solidFill>
              </a:rPr>
              <a:t>數</a:t>
            </a:r>
            <a:endParaRPr lang="en-US" altLang="zh-TW" sz="1200" dirty="0">
              <a:solidFill>
                <a:srgbClr val="FFFF00"/>
              </a:solidFill>
            </a:endParaRPr>
          </a:p>
          <a:p>
            <a:pPr algn="ctr"/>
            <a:r>
              <a:rPr lang="zh-TW" altLang="en-US" sz="1200" dirty="0">
                <a:solidFill>
                  <a:srgbClr val="FFFF00"/>
                </a:solidFill>
              </a:rPr>
              <a:t>人</a:t>
            </a:r>
          </a:p>
        </p:txBody>
      </p:sp>
      <p:sp>
        <p:nvSpPr>
          <p:cNvPr id="23" name="矩形 22">
            <a:extLst>
              <a:ext uri="{FF2B5EF4-FFF2-40B4-BE49-F238E27FC236}">
                <a16:creationId xmlns:a16="http://schemas.microsoft.com/office/drawing/2014/main" id="{011B4970-778F-47D4-BC56-748C778CE376}"/>
              </a:ext>
            </a:extLst>
          </p:cNvPr>
          <p:cNvSpPr/>
          <p:nvPr/>
        </p:nvSpPr>
        <p:spPr>
          <a:xfrm>
            <a:off x="6245602" y="3818704"/>
            <a:ext cx="461665" cy="2251716"/>
          </a:xfrm>
          <a:prstGeom prst="rect">
            <a:avLst/>
          </a:prstGeom>
        </p:spPr>
        <p:txBody>
          <a:bodyPr vert="eaVert" wrap="square">
            <a:spAutoFit/>
          </a:bodyPr>
          <a:lstStyle/>
          <a:p>
            <a:r>
              <a:rPr lang="en-US" altLang="zh-TW"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美術</a:t>
            </a:r>
            <a:r>
              <a:rPr lang="zh-TW" altLang="en-US" dirty="0">
                <a:solidFill>
                  <a:srgbClr val="FFFF00"/>
                </a:solidFill>
                <a:latin typeface="微軟正黑體" panose="020B0604030504040204" pitchFamily="34" charset="-120"/>
                <a:ea typeface="微軟正黑體" panose="020B0604030504040204" pitchFamily="34" charset="-120"/>
              </a:rPr>
              <a:t>、</a:t>
            </a:r>
            <a:r>
              <a:rPr lang="zh-TW" altLang="en-US"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舞蹈</a:t>
            </a:r>
            <a:r>
              <a:rPr lang="zh-TW" altLang="en-US" dirty="0">
                <a:solidFill>
                  <a:srgbClr val="FFFF00"/>
                </a:solidFill>
                <a:latin typeface="微軟正黑體" panose="020B0604030504040204" pitchFamily="34" charset="-120"/>
                <a:ea typeface="微軟正黑體" panose="020B0604030504040204" pitchFamily="34" charset="-120"/>
              </a:rPr>
              <a:t>、</a:t>
            </a:r>
            <a:r>
              <a:rPr lang="zh-TW" altLang="en-US"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音樂</a:t>
            </a:r>
            <a:r>
              <a:rPr lang="en-US" altLang="zh-TW"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zh-TW" altLang="en-US"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5" name="文字方塊 24"/>
          <p:cNvSpPr txBox="1"/>
          <p:nvPr/>
        </p:nvSpPr>
        <p:spPr>
          <a:xfrm>
            <a:off x="5677168" y="5945764"/>
            <a:ext cx="259150" cy="626701"/>
          </a:xfrm>
          <a:prstGeom prst="rect">
            <a:avLst/>
          </a:prstGeom>
          <a:solidFill>
            <a:srgbClr val="C00000"/>
          </a:solidFill>
        </p:spPr>
        <p:txBody>
          <a:bodyPr wrap="square" lIns="36000" tIns="36000" rIns="36000" bIns="36000" rtlCol="0">
            <a:spAutoFit/>
          </a:bodyPr>
          <a:lstStyle/>
          <a:p>
            <a:pPr algn="ctr"/>
            <a:r>
              <a:rPr lang="zh-TW" altLang="en-US" sz="1200" dirty="0">
                <a:solidFill>
                  <a:srgbClr val="FFFF00"/>
                </a:solidFill>
              </a:rPr>
              <a:t>少</a:t>
            </a:r>
            <a:endParaRPr lang="en-US" altLang="zh-TW" sz="1200" dirty="0">
              <a:solidFill>
                <a:srgbClr val="FFFF00"/>
              </a:solidFill>
            </a:endParaRPr>
          </a:p>
          <a:p>
            <a:pPr algn="ctr"/>
            <a:r>
              <a:rPr lang="zh-TW" altLang="en-US" sz="1200" dirty="0">
                <a:solidFill>
                  <a:srgbClr val="FFFF00"/>
                </a:solidFill>
              </a:rPr>
              <a:t>數</a:t>
            </a:r>
            <a:endParaRPr lang="en-US" altLang="zh-TW" sz="1200" dirty="0">
              <a:solidFill>
                <a:srgbClr val="FFFF00"/>
              </a:solidFill>
            </a:endParaRPr>
          </a:p>
          <a:p>
            <a:pPr algn="ctr"/>
            <a:r>
              <a:rPr lang="zh-TW" altLang="en-US" sz="1200" dirty="0">
                <a:solidFill>
                  <a:srgbClr val="FFFF00"/>
                </a:solidFill>
              </a:rPr>
              <a:t>人</a:t>
            </a:r>
          </a:p>
        </p:txBody>
      </p:sp>
      <p:sp>
        <p:nvSpPr>
          <p:cNvPr id="26" name="文字方塊 25"/>
          <p:cNvSpPr txBox="1"/>
          <p:nvPr/>
        </p:nvSpPr>
        <p:spPr>
          <a:xfrm>
            <a:off x="6200185" y="5945764"/>
            <a:ext cx="259150" cy="626701"/>
          </a:xfrm>
          <a:prstGeom prst="rect">
            <a:avLst/>
          </a:prstGeom>
          <a:solidFill>
            <a:srgbClr val="C00000"/>
          </a:solidFill>
        </p:spPr>
        <p:txBody>
          <a:bodyPr wrap="square" lIns="36000" tIns="36000" rIns="36000" bIns="36000" rtlCol="0">
            <a:spAutoFit/>
          </a:bodyPr>
          <a:lstStyle/>
          <a:p>
            <a:pPr algn="ctr"/>
            <a:r>
              <a:rPr lang="zh-TW" altLang="en-US" sz="1200" dirty="0">
                <a:solidFill>
                  <a:srgbClr val="FFFF00"/>
                </a:solidFill>
              </a:rPr>
              <a:t>少</a:t>
            </a:r>
            <a:endParaRPr lang="en-US" altLang="zh-TW" sz="1200" dirty="0">
              <a:solidFill>
                <a:srgbClr val="FFFF00"/>
              </a:solidFill>
            </a:endParaRPr>
          </a:p>
          <a:p>
            <a:pPr algn="ctr"/>
            <a:r>
              <a:rPr lang="zh-TW" altLang="en-US" sz="1200" dirty="0">
                <a:solidFill>
                  <a:srgbClr val="FFFF00"/>
                </a:solidFill>
              </a:rPr>
              <a:t>數</a:t>
            </a:r>
            <a:endParaRPr lang="en-US" altLang="zh-TW" sz="1200" dirty="0">
              <a:solidFill>
                <a:srgbClr val="FFFF00"/>
              </a:solidFill>
            </a:endParaRPr>
          </a:p>
          <a:p>
            <a:pPr algn="ctr"/>
            <a:r>
              <a:rPr lang="zh-TW" altLang="en-US" sz="1200" dirty="0">
                <a:solidFill>
                  <a:srgbClr val="FFFF00"/>
                </a:solidFill>
              </a:rPr>
              <a:t>人</a:t>
            </a:r>
          </a:p>
        </p:txBody>
      </p:sp>
    </p:spTree>
    <p:extLst>
      <p:ext uri="{BB962C8B-B14F-4D97-AF65-F5344CB8AC3E}">
        <p14:creationId xmlns:p14="http://schemas.microsoft.com/office/powerpoint/2010/main" val="2286465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向右箭號 4"/>
          <p:cNvSpPr/>
          <p:nvPr/>
        </p:nvSpPr>
        <p:spPr>
          <a:xfrm>
            <a:off x="62827" y="858525"/>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644008" y="192719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就學區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br>
              <a:rPr lang="en-US" altLang="zh-TW" sz="2400" dirty="0">
                <a:latin typeface="微軟正黑體" panose="020B0604030504040204" pitchFamily="34" charset="-120"/>
                <a:ea typeface="微軟正黑體" panose="020B0604030504040204" pitchFamily="34" charset="-120"/>
              </a:rPr>
            </a:br>
            <a:r>
              <a:rPr lang="en-US" altLang="zh-TW" sz="1200" dirty="0">
                <a:latin typeface="微軟正黑體" panose="020B0604030504040204" pitchFamily="34" charset="-120"/>
                <a:ea typeface="微軟正黑體" panose="020B0604030504040204" pitchFamily="34" charset="-120"/>
              </a:rPr>
              <a:t>111.06.23</a:t>
            </a:r>
            <a:r>
              <a:rPr lang="zh-TW" altLang="en-US" sz="1200" dirty="0">
                <a:latin typeface="微軟正黑體" panose="020B0604030504040204" pitchFamily="34" charset="-120"/>
                <a:ea typeface="微軟正黑體" panose="020B0604030504040204" pitchFamily="34" charset="-120"/>
              </a:rPr>
              <a:t>  公告名額</a:t>
            </a:r>
            <a:br>
              <a:rPr lang="en-US" altLang="zh-TW" sz="1200" dirty="0">
                <a:latin typeface="微軟正黑體" panose="020B0604030504040204" pitchFamily="34" charset="-120"/>
                <a:ea typeface="微軟正黑體" panose="020B0604030504040204" pitchFamily="34" charset="-120"/>
              </a:rPr>
            </a:br>
            <a:r>
              <a:rPr lang="en-US" altLang="zh-TW" sz="1200" dirty="0">
                <a:latin typeface="微軟正黑體" panose="020B0604030504040204" pitchFamily="34" charset="-120"/>
                <a:ea typeface="微軟正黑體" panose="020B0604030504040204" pitchFamily="34" charset="-120"/>
              </a:rPr>
              <a:t>111.07.18</a:t>
            </a:r>
            <a:r>
              <a:rPr lang="zh-TW" altLang="en-US" sz="1200" dirty="0">
                <a:latin typeface="微軟正黑體" panose="020B0604030504040204" pitchFamily="34" charset="-120"/>
                <a:ea typeface="微軟正黑體" panose="020B0604030504040204" pitchFamily="34" charset="-120"/>
              </a:rPr>
              <a:t>  聲明放棄</a:t>
            </a:r>
            <a:endParaRPr lang="en-US" altLang="zh-TW" sz="12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76671"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2053982" y="2477476"/>
            <a:ext cx="469656"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國中教育會考</a:t>
            </a:r>
            <a:r>
              <a:rPr lang="en-US" altLang="zh-TW" sz="1000" dirty="0">
                <a:latin typeface="微軟正黑體" panose="020B0604030504040204" pitchFamily="34" charset="-120"/>
                <a:ea typeface="微軟正黑體" panose="020B0604030504040204" pitchFamily="34" charset="-120"/>
              </a:rPr>
              <a:t>5/21</a:t>
            </a:r>
            <a:br>
              <a:rPr lang="en-US" altLang="zh-TW" sz="1000" dirty="0">
                <a:latin typeface="微軟正黑體" panose="020B0604030504040204" pitchFamily="34" charset="-120"/>
                <a:ea typeface="微軟正黑體" panose="020B0604030504040204" pitchFamily="34" charset="-120"/>
              </a:rPr>
            </a:br>
            <a:r>
              <a:rPr lang="zh-TW" altLang="en-US" sz="1000" dirty="0">
                <a:latin typeface="微軟正黑體" panose="020B0604030504040204" pitchFamily="34" charset="-120"/>
                <a:ea typeface="微軟正黑體" panose="020B0604030504040204" pitchFamily="34" charset="-120"/>
              </a:rPr>
              <a:t>│</a:t>
            </a:r>
            <a:br>
              <a:rPr lang="en-US" altLang="zh-TW" sz="1000" dirty="0">
                <a:latin typeface="微軟正黑體" panose="020B0604030504040204" pitchFamily="34" charset="-120"/>
                <a:ea typeface="微軟正黑體" panose="020B0604030504040204" pitchFamily="34" charset="-120"/>
              </a:rPr>
            </a:br>
            <a:r>
              <a:rPr lang="en-US" altLang="zh-TW" sz="1000" dirty="0">
                <a:latin typeface="微軟正黑體" panose="020B0604030504040204" pitchFamily="34" charset="-120"/>
                <a:ea typeface="微軟正黑體" panose="020B0604030504040204" pitchFamily="34" charset="-120"/>
              </a:rPr>
              <a:t>5/22</a:t>
            </a:r>
            <a:endParaRPr lang="zh-TW" altLang="en-US" sz="10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6" name="向下箭號圖說文字 5"/>
          <p:cNvSpPr/>
          <p:nvPr/>
        </p:nvSpPr>
        <p:spPr>
          <a:xfrm>
            <a:off x="3791051" y="1271841"/>
            <a:ext cx="1279421"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latin typeface="Times New Roman" panose="02020603050405020304" pitchFamily="18" charset="0"/>
              </a:rPr>
              <a:t>111/06/23</a:t>
            </a:r>
            <a:endParaRPr lang="zh-TW" altLang="en-US" dirty="0">
              <a:latin typeface="Times New Roman" panose="02020603050405020304" pitchFamily="18" charset="0"/>
            </a:endParaRPr>
          </a:p>
        </p:txBody>
      </p:sp>
      <p:sp>
        <p:nvSpPr>
          <p:cNvPr id="28" name="向下箭號圖說文字 27"/>
          <p:cNvSpPr/>
          <p:nvPr/>
        </p:nvSpPr>
        <p:spPr>
          <a:xfrm>
            <a:off x="6372200" y="1255944"/>
            <a:ext cx="1279421"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latin typeface="Times New Roman" panose="02020603050405020304" pitchFamily="18" charset="0"/>
              </a:rPr>
              <a:t>111/07/18</a:t>
            </a:r>
            <a:endParaRPr lang="zh-TW" altLang="en-US" dirty="0">
              <a:latin typeface="Times New Roman" panose="02020603050405020304" pitchFamily="18" charset="0"/>
            </a:endParaRP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188640"/>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年屏東區適性入學管道</a:t>
            </a:r>
            <a:r>
              <a:rPr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時程表</a:t>
            </a:r>
            <a:endParaRPr lang="zh-TW" altLang="en-US"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667925" y="4041819"/>
            <a:ext cx="2476853"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br>
              <a:rPr lang="en-US" altLang="zh-TW" sz="2000" dirty="0">
                <a:latin typeface="微軟正黑體" panose="020B0604030504040204" pitchFamily="34" charset="-120"/>
                <a:ea typeface="微軟正黑體" panose="020B0604030504040204" pitchFamily="34" charset="-120"/>
              </a:rPr>
            </a:br>
            <a:r>
              <a:rPr lang="en-US" altLang="zh-TW" sz="1200" dirty="0">
                <a:latin typeface="微軟正黑體" panose="020B0604030504040204" pitchFamily="34" charset="-120"/>
                <a:ea typeface="微軟正黑體" panose="020B0604030504040204" pitchFamily="34" charset="-120"/>
              </a:rPr>
              <a:t>111.06.24</a:t>
            </a:r>
            <a:r>
              <a:rPr lang="zh-TW" altLang="en-US" sz="1200" dirty="0">
                <a:latin typeface="微軟正黑體" panose="020B0604030504040204" pitchFamily="34" charset="-120"/>
                <a:ea typeface="微軟正黑體" panose="020B0604030504040204" pitchFamily="34" charset="-120"/>
              </a:rPr>
              <a:t>  公告名額</a:t>
            </a:r>
            <a:br>
              <a:rPr lang="en-US" altLang="zh-TW" sz="1200" dirty="0">
                <a:latin typeface="微軟正黑體" panose="020B0604030504040204" pitchFamily="34" charset="-120"/>
                <a:ea typeface="微軟正黑體" panose="020B0604030504040204" pitchFamily="34" charset="-120"/>
              </a:rPr>
            </a:br>
            <a:r>
              <a:rPr lang="en-US" altLang="zh-TW" sz="1200" dirty="0">
                <a:latin typeface="微軟正黑體" panose="020B0604030504040204" pitchFamily="34" charset="-120"/>
                <a:ea typeface="微軟正黑體" panose="020B0604030504040204" pitchFamily="34" charset="-120"/>
              </a:rPr>
              <a:t>111.07.18</a:t>
            </a:r>
            <a:r>
              <a:rPr lang="zh-TW" altLang="en-US" sz="1200" dirty="0">
                <a:latin typeface="微軟正黑體" panose="020B0604030504040204" pitchFamily="34" charset="-120"/>
                <a:ea typeface="微軟正黑體" panose="020B0604030504040204" pitchFamily="34" charset="-120"/>
              </a:rPr>
              <a:t>  聲明放棄</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30" name="圓角矩形 26">
            <a:extLst>
              <a:ext uri="{FF2B5EF4-FFF2-40B4-BE49-F238E27FC236}">
                <a16:creationId xmlns:a16="http://schemas.microsoft.com/office/drawing/2014/main" id="{F05EE7DA-166E-4BF5-BE77-F457639EBCBA}"/>
              </a:ext>
            </a:extLst>
          </p:cNvPr>
          <p:cNvSpPr/>
          <p:nvPr/>
        </p:nvSpPr>
        <p:spPr>
          <a:xfrm>
            <a:off x="2656051" y="4129791"/>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36000" rIns="36000" rtlCol="0" anchor="ctr"/>
          <a:lstStyle/>
          <a:p>
            <a:pPr algn="ctr"/>
            <a:r>
              <a:rPr lang="zh-TW" altLang="en-US" dirty="0">
                <a:latin typeface="微軟正黑體" panose="020B0604030504040204" pitchFamily="34" charset="-120"/>
                <a:ea typeface="微軟正黑體" panose="020B0604030504040204" pitchFamily="34" charset="-120"/>
              </a:rPr>
              <a:t>五專優先</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免試入學</a:t>
            </a:r>
            <a:br>
              <a:rPr lang="en-US" altLang="zh-TW" dirty="0">
                <a:latin typeface="微軟正黑體" panose="020B0604030504040204" pitchFamily="34" charset="-120"/>
                <a:ea typeface="微軟正黑體" panose="020B0604030504040204" pitchFamily="34" charset="-120"/>
              </a:rPr>
            </a:br>
            <a:r>
              <a:rPr lang="en-US" altLang="zh-TW" sz="1200" dirty="0">
                <a:latin typeface="微軟正黑體" panose="020B0604030504040204" pitchFamily="34" charset="-120"/>
                <a:ea typeface="微軟正黑體" panose="020B0604030504040204" pitchFamily="34" charset="-120"/>
              </a:rPr>
              <a:t>5/23~5/27</a:t>
            </a:r>
            <a:r>
              <a:rPr lang="zh-TW" altLang="en-US" sz="1200" dirty="0">
                <a:latin typeface="微軟正黑體" panose="020B0604030504040204" pitchFamily="34" charset="-120"/>
                <a:ea typeface="微軟正黑體" panose="020B0604030504040204" pitchFamily="34" charset="-120"/>
              </a:rPr>
              <a:t>集體報名</a:t>
            </a:r>
            <a:endParaRPr lang="en-US" altLang="zh-TW" sz="1200"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t>國中教育會考、各入學管道詳細日程，以簡章內容為準。</a:t>
            </a:r>
          </a:p>
        </p:txBody>
      </p:sp>
      <p:sp>
        <p:nvSpPr>
          <p:cNvPr id="31" name="矩形 30">
            <a:extLst>
              <a:ext uri="{FF2B5EF4-FFF2-40B4-BE49-F238E27FC236}">
                <a16:creationId xmlns:a16="http://schemas.microsoft.com/office/drawing/2014/main" id="{C3986508-0D38-4F58-AE31-4726E57AC386}"/>
              </a:ext>
            </a:extLst>
          </p:cNvPr>
          <p:cNvSpPr/>
          <p:nvPr/>
        </p:nvSpPr>
        <p:spPr>
          <a:xfrm>
            <a:off x="1510056" y="2492896"/>
            <a:ext cx="469656" cy="2653877"/>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5/2</a:t>
            </a:r>
            <a:br>
              <a:rPr lang="en-US" altLang="zh-TW" sz="1200" dirty="0">
                <a:latin typeface="微軟正黑體" panose="020B0604030504040204" pitchFamily="34" charset="-120"/>
                <a:ea typeface="微軟正黑體" panose="020B0604030504040204" pitchFamily="34" charset="-120"/>
              </a:rPr>
            </a:br>
            <a:r>
              <a:rPr lang="zh-TW" altLang="en-US" sz="1200" dirty="0">
                <a:latin typeface="微軟正黑體" panose="020B0604030504040204" pitchFamily="34" charset="-120"/>
                <a:ea typeface="微軟正黑體" panose="020B0604030504040204" pitchFamily="34" charset="-120"/>
              </a:rPr>
              <a:t>│</a:t>
            </a:r>
            <a:br>
              <a:rPr lang="en-US" altLang="zh-TW" sz="1200" dirty="0">
                <a:latin typeface="微軟正黑體" panose="020B0604030504040204" pitchFamily="34" charset="-120"/>
                <a:ea typeface="微軟正黑體" panose="020B0604030504040204" pitchFamily="34" charset="-120"/>
              </a:rPr>
            </a:br>
            <a:r>
              <a:rPr lang="en-US" altLang="zh-TW" sz="1200" dirty="0">
                <a:latin typeface="微軟正黑體" panose="020B0604030504040204" pitchFamily="34" charset="-120"/>
                <a:ea typeface="微軟正黑體" panose="020B0604030504040204" pitchFamily="34" charset="-120"/>
              </a:rPr>
              <a:t>5/6</a:t>
            </a:r>
            <a:endParaRPr lang="zh-TW" altLang="en-US" sz="1200" dirty="0">
              <a:latin typeface="微軟正黑體" panose="020B0604030504040204" pitchFamily="34" charset="-120"/>
              <a:ea typeface="微軟正黑體" panose="020B0604030504040204" pitchFamily="34" charset="-120"/>
            </a:endParaRPr>
          </a:p>
        </p:txBody>
      </p:sp>
      <p:sp>
        <p:nvSpPr>
          <p:cNvPr id="35" name="文字方塊 34"/>
          <p:cNvSpPr txBox="1"/>
          <p:nvPr/>
        </p:nvSpPr>
        <p:spPr>
          <a:xfrm>
            <a:off x="4867034" y="1606022"/>
            <a:ext cx="864096" cy="1200329"/>
          </a:xfrm>
          <a:prstGeom prst="rect">
            <a:avLst/>
          </a:prstGeom>
          <a:noFill/>
        </p:spPr>
        <p:txBody>
          <a:bodyPr wrap="square" rtlCol="0">
            <a:spAutoFit/>
          </a:bodyPr>
          <a:lstStyle/>
          <a:p>
            <a:r>
              <a:rPr lang="zh-TW" altLang="en-US" sz="7200" dirty="0">
                <a:solidFill>
                  <a:srgbClr val="FFFF00"/>
                </a:solidFill>
                <a:sym typeface="Wingdings 2"/>
              </a:rPr>
              <a:t></a:t>
            </a:r>
            <a:endParaRPr lang="zh-TW" altLang="en-US" sz="7200" dirty="0">
              <a:solidFill>
                <a:srgbClr val="FFFF00"/>
              </a:solidFill>
            </a:endParaRPr>
          </a:p>
        </p:txBody>
      </p:sp>
      <p:sp>
        <p:nvSpPr>
          <p:cNvPr id="36" name="文字方塊 35"/>
          <p:cNvSpPr txBox="1"/>
          <p:nvPr/>
        </p:nvSpPr>
        <p:spPr>
          <a:xfrm>
            <a:off x="4644008" y="3435531"/>
            <a:ext cx="864096" cy="1200329"/>
          </a:xfrm>
          <a:prstGeom prst="rect">
            <a:avLst/>
          </a:prstGeom>
          <a:noFill/>
        </p:spPr>
        <p:txBody>
          <a:bodyPr wrap="square" rtlCol="0">
            <a:spAutoFit/>
          </a:bodyPr>
          <a:lstStyle/>
          <a:p>
            <a:r>
              <a:rPr lang="zh-TW" altLang="en-US" sz="7200" dirty="0">
                <a:solidFill>
                  <a:srgbClr val="FFFF00"/>
                </a:solidFill>
                <a:sym typeface="Wingdings 2"/>
              </a:rPr>
              <a:t></a:t>
            </a:r>
            <a:endParaRPr lang="zh-TW" altLang="en-US" sz="7200" dirty="0">
              <a:solidFill>
                <a:srgbClr val="FFFF00"/>
              </a:solidFill>
            </a:endParaRPr>
          </a:p>
        </p:txBody>
      </p:sp>
      <p:pic>
        <p:nvPicPr>
          <p:cNvPr id="38" name="圖片 37">
            <a:extLst>
              <a:ext uri="{FF2B5EF4-FFF2-40B4-BE49-F238E27FC236}">
                <a16:creationId xmlns:a16="http://schemas.microsoft.com/office/drawing/2014/main" id="{02F6C8ED-B980-4D9A-B6F3-BECA947B6E7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762" b="94709" l="5833" r="96389">
                        <a14:foregroundMark x1="81667" y1="22222" x2="81667" y2="22222"/>
                        <a14:foregroundMark x1="96389" y1="15873" x2="96389" y2="15873"/>
                        <a14:foregroundMark x1="67778" y1="7407" x2="67778" y2="7407"/>
                        <a14:foregroundMark x1="72222" y1="4762" x2="72222" y2="4762"/>
                        <a14:foregroundMark x1="6111" y1="38624" x2="6111" y2="38624"/>
                        <a14:foregroundMark x1="23333" y1="94709" x2="23333" y2="94709"/>
                      </a14:backgroundRemoval>
                    </a14:imgEffect>
                  </a14:imgLayer>
                </a14:imgProps>
              </a:ext>
            </a:extLst>
          </a:blip>
          <a:stretch>
            <a:fillRect/>
          </a:stretch>
        </p:blipFill>
        <p:spPr>
          <a:xfrm>
            <a:off x="2496413" y="4088228"/>
            <a:ext cx="707435" cy="371403"/>
          </a:xfrm>
          <a:prstGeom prst="rect">
            <a:avLst/>
          </a:prstGeom>
        </p:spPr>
      </p:pic>
      <p:sp>
        <p:nvSpPr>
          <p:cNvPr id="39" name="矩形 38">
            <a:extLst>
              <a:ext uri="{FF2B5EF4-FFF2-40B4-BE49-F238E27FC236}">
                <a16:creationId xmlns:a16="http://schemas.microsoft.com/office/drawing/2014/main" id="{C3986508-0D38-4F58-AE31-4726E57AC386}"/>
              </a:ext>
            </a:extLst>
          </p:cNvPr>
          <p:cNvSpPr/>
          <p:nvPr/>
        </p:nvSpPr>
        <p:spPr>
          <a:xfrm>
            <a:off x="506166" y="1905920"/>
            <a:ext cx="469656" cy="2585038"/>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r>
              <a:rPr lang="zh-TW" altLang="en-US" sz="2400" dirty="0">
                <a:solidFill>
                  <a:srgbClr val="FF0000"/>
                </a:solidFill>
                <a:latin typeface="微軟正黑體" pitchFamily="34" charset="-120"/>
                <a:ea typeface="微軟正黑體" pitchFamily="34" charset="-120"/>
              </a:rPr>
              <a:t>模擬志願選填</a:t>
            </a:r>
          </a:p>
        </p:txBody>
      </p:sp>
      <p:pic>
        <p:nvPicPr>
          <p:cNvPr id="29" name="Picture 217" descr="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11" y="4470909"/>
            <a:ext cx="1247929" cy="119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字方塊 33"/>
          <p:cNvSpPr txBox="1"/>
          <p:nvPr/>
        </p:nvSpPr>
        <p:spPr>
          <a:xfrm>
            <a:off x="395536" y="1268760"/>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sp>
        <p:nvSpPr>
          <p:cNvPr id="40" name="文字方塊 39">
            <a:extLst>
              <a:ext uri="{FF2B5EF4-FFF2-40B4-BE49-F238E27FC236}">
                <a16:creationId xmlns:a16="http://schemas.microsoft.com/office/drawing/2014/main" id="{0AA52862-DFB0-41ED-AC67-667D9C947CED}"/>
              </a:ext>
            </a:extLst>
          </p:cNvPr>
          <p:cNvSpPr txBox="1"/>
          <p:nvPr/>
        </p:nvSpPr>
        <p:spPr>
          <a:xfrm>
            <a:off x="2440278" y="2162642"/>
            <a:ext cx="864096" cy="1200329"/>
          </a:xfrm>
          <a:prstGeom prst="rect">
            <a:avLst/>
          </a:prstGeom>
          <a:noFill/>
        </p:spPr>
        <p:txBody>
          <a:bodyPr wrap="square" rtlCol="0">
            <a:spAutoFit/>
          </a:bodyPr>
          <a:lstStyle/>
          <a:p>
            <a:r>
              <a:rPr lang="zh-TW" altLang="en-US" sz="7200" dirty="0">
                <a:solidFill>
                  <a:srgbClr val="FF0000"/>
                </a:solidFill>
                <a:sym typeface="Wingdings 2"/>
              </a:rPr>
              <a:t></a:t>
            </a:r>
            <a:endParaRPr lang="zh-TW" altLang="en-US" sz="7200" dirty="0">
              <a:solidFill>
                <a:srgbClr val="FF0000"/>
              </a:solidFill>
            </a:endParaRPr>
          </a:p>
        </p:txBody>
      </p:sp>
      <p:sp>
        <p:nvSpPr>
          <p:cNvPr id="41" name="向下箭號圖說文字 40"/>
          <p:cNvSpPr/>
          <p:nvPr/>
        </p:nvSpPr>
        <p:spPr>
          <a:xfrm>
            <a:off x="772299" y="1266306"/>
            <a:ext cx="1279421"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latin typeface="Times New Roman" panose="02020603050405020304" pitchFamily="18" charset="0"/>
              </a:rPr>
              <a:t>111/04/29</a:t>
            </a:r>
            <a:endParaRPr lang="zh-TW" altLang="en-US" dirty="0">
              <a:latin typeface="Times New Roman" panose="02020603050405020304" pitchFamily="18" charset="0"/>
            </a:endParaRPr>
          </a:p>
        </p:txBody>
      </p:sp>
      <p:sp>
        <p:nvSpPr>
          <p:cNvPr id="26" name="圓角矩形 6">
            <a:extLst>
              <a:ext uri="{FF2B5EF4-FFF2-40B4-BE49-F238E27FC236}">
                <a16:creationId xmlns:a16="http://schemas.microsoft.com/office/drawing/2014/main" id="{7B8B474F-34EF-47ED-92B8-5136DACD3100}"/>
              </a:ext>
            </a:extLst>
          </p:cNvPr>
          <p:cNvSpPr/>
          <p:nvPr/>
        </p:nvSpPr>
        <p:spPr>
          <a:xfrm>
            <a:off x="1331640" y="1905920"/>
            <a:ext cx="2783823"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r"/>
            <a:r>
              <a:rPr lang="zh-TW" altLang="en-US" sz="2000" dirty="0">
                <a:latin typeface="微軟正黑體" panose="020B0604030504040204" pitchFamily="34" charset="-120"/>
                <a:ea typeface="微軟正黑體" panose="020B0604030504040204" pitchFamily="34" charset="-120"/>
              </a:rPr>
              <a:t>試辦學習區 </a:t>
            </a:r>
            <a:r>
              <a:rPr lang="en-US" altLang="zh-TW" sz="1600" dirty="0">
                <a:solidFill>
                  <a:srgbClr val="FFCCFF"/>
                </a:solidFill>
                <a:latin typeface="微軟正黑體" panose="020B0604030504040204" pitchFamily="34" charset="-120"/>
                <a:ea typeface="微軟正黑體" panose="020B0604030504040204" pitchFamily="34" charset="-120"/>
              </a:rPr>
              <a:t>4/29</a:t>
            </a:r>
            <a:r>
              <a:rPr lang="zh-TW" altLang="en-US" sz="1600" dirty="0">
                <a:solidFill>
                  <a:srgbClr val="FFCCFF"/>
                </a:solidFill>
                <a:latin typeface="微軟正黑體" panose="020B0604030504040204" pitchFamily="34" charset="-120"/>
                <a:ea typeface="微軟正黑體" panose="020B0604030504040204" pitchFamily="34" charset="-120"/>
              </a:rPr>
              <a:t>送件、</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 </a:t>
            </a:r>
            <a:r>
              <a:rPr lang="en-US" altLang="zh-TW" sz="1600" dirty="0">
                <a:solidFill>
                  <a:srgbClr val="FFCCFF"/>
                </a:solidFill>
                <a:latin typeface="微軟正黑體" panose="020B0604030504040204" pitchFamily="34" charset="-120"/>
                <a:ea typeface="微軟正黑體" panose="020B0604030504040204" pitchFamily="34" charset="-120"/>
              </a:rPr>
              <a:t>5/12</a:t>
            </a:r>
            <a:r>
              <a:rPr lang="zh-TW" altLang="en-US" sz="1600" dirty="0">
                <a:solidFill>
                  <a:srgbClr val="FFCCFF"/>
                </a:solidFill>
                <a:latin typeface="微軟正黑體" panose="020B0604030504040204" pitchFamily="34" charset="-120"/>
                <a:ea typeface="微軟正黑體" panose="020B0604030504040204" pitchFamily="34" charset="-120"/>
              </a:rPr>
              <a:t>報名</a:t>
            </a:r>
            <a:endParaRPr lang="zh-TW" altLang="en-US" sz="2000" dirty="0">
              <a:solidFill>
                <a:srgbClr val="FFCCFF"/>
              </a:solidFill>
              <a:latin typeface="微軟正黑體" panose="020B0604030504040204" pitchFamily="34" charset="-120"/>
              <a:ea typeface="微軟正黑體" panose="020B0604030504040204" pitchFamily="34" charset="-120"/>
            </a:endParaRPr>
          </a:p>
        </p:txBody>
      </p:sp>
      <p:pic>
        <p:nvPicPr>
          <p:cNvPr id="37" name="圖片 36">
            <a:extLst>
              <a:ext uri="{FF2B5EF4-FFF2-40B4-BE49-F238E27FC236}">
                <a16:creationId xmlns:a16="http://schemas.microsoft.com/office/drawing/2014/main" id="{02F6C8ED-B980-4D9A-B6F3-BECA947B6E7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762" b="94709" l="5833" r="96389">
                        <a14:foregroundMark x1="81667" y1="22222" x2="81667" y2="22222"/>
                        <a14:foregroundMark x1="96389" y1="15873" x2="96389" y2="15873"/>
                        <a14:foregroundMark x1="67778" y1="7407" x2="67778" y2="7407"/>
                        <a14:foregroundMark x1="72222" y1="4762" x2="72222" y2="4762"/>
                        <a14:foregroundMark x1="6111" y1="38624" x2="6111" y2="38624"/>
                        <a14:foregroundMark x1="23333" y1="94709" x2="23333" y2="94709"/>
                      </a14:backgroundRemoval>
                    </a14:imgEffect>
                  </a14:imgLayer>
                </a14:imgProps>
              </a:ext>
            </a:extLst>
          </a:blip>
          <a:stretch>
            <a:fillRect/>
          </a:stretch>
        </p:blipFill>
        <p:spPr>
          <a:xfrm>
            <a:off x="1310251" y="1689445"/>
            <a:ext cx="707435" cy="371403"/>
          </a:xfrm>
          <a:prstGeom prst="rect">
            <a:avLst/>
          </a:prstGeom>
        </p:spPr>
      </p:pic>
      <p:sp>
        <p:nvSpPr>
          <p:cNvPr id="3" name="文字方塊 2"/>
          <p:cNvSpPr txBox="1"/>
          <p:nvPr/>
        </p:nvSpPr>
        <p:spPr>
          <a:xfrm>
            <a:off x="2985433" y="910349"/>
            <a:ext cx="2890658" cy="34970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lIns="36000" tIns="36000" rIns="36000" bIns="36000" rtlCol="0">
            <a:spAutoFit/>
          </a:bodyPr>
          <a:lstStyle/>
          <a:p>
            <a:r>
              <a:rPr lang="zh-TW" altLang="en-US" dirty="0"/>
              <a:t>公告名額、序位、志願選填</a:t>
            </a:r>
          </a:p>
        </p:txBody>
      </p:sp>
      <p:sp>
        <p:nvSpPr>
          <p:cNvPr id="42" name="文字方塊 41"/>
          <p:cNvSpPr txBox="1"/>
          <p:nvPr/>
        </p:nvSpPr>
        <p:spPr>
          <a:xfrm>
            <a:off x="6461730" y="980728"/>
            <a:ext cx="1152128" cy="34970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lIns="36000" tIns="36000" rIns="36000" bIns="36000" rtlCol="0">
            <a:spAutoFit/>
          </a:bodyPr>
          <a:lstStyle/>
          <a:p>
            <a:pPr algn="ctr"/>
            <a:r>
              <a:rPr lang="zh-TW" altLang="en-US" dirty="0"/>
              <a:t>聲明放棄</a:t>
            </a:r>
          </a:p>
        </p:txBody>
      </p:sp>
      <p:sp>
        <p:nvSpPr>
          <p:cNvPr id="43" name="文字方塊 42"/>
          <p:cNvSpPr txBox="1"/>
          <p:nvPr/>
        </p:nvSpPr>
        <p:spPr>
          <a:xfrm>
            <a:off x="5335086" y="2031336"/>
            <a:ext cx="792088" cy="349702"/>
          </a:xfrm>
          <a:prstGeom prst="rect">
            <a:avLst/>
          </a:prstGeom>
          <a:solidFill>
            <a:srgbClr val="C00000"/>
          </a:solidFill>
        </p:spPr>
        <p:txBody>
          <a:bodyPr wrap="square" lIns="36000" tIns="36000" rIns="36000" bIns="36000" rtlCol="0">
            <a:spAutoFit/>
          </a:bodyPr>
          <a:lstStyle/>
          <a:p>
            <a:pPr algn="ctr"/>
            <a:r>
              <a:rPr lang="zh-TW" altLang="en-US" dirty="0">
                <a:solidFill>
                  <a:srgbClr val="FFFF00"/>
                </a:solidFill>
              </a:rPr>
              <a:t>多數人</a:t>
            </a:r>
          </a:p>
        </p:txBody>
      </p:sp>
      <p:sp>
        <p:nvSpPr>
          <p:cNvPr id="44" name="文字方塊 43"/>
          <p:cNvSpPr txBox="1"/>
          <p:nvPr/>
        </p:nvSpPr>
        <p:spPr>
          <a:xfrm>
            <a:off x="5165482" y="3915518"/>
            <a:ext cx="792088" cy="349702"/>
          </a:xfrm>
          <a:prstGeom prst="rect">
            <a:avLst/>
          </a:prstGeom>
          <a:solidFill>
            <a:srgbClr val="C00000"/>
          </a:solidFill>
        </p:spPr>
        <p:txBody>
          <a:bodyPr wrap="square" lIns="36000" tIns="36000" rIns="36000" bIns="36000" rtlCol="0">
            <a:spAutoFit/>
          </a:bodyPr>
          <a:lstStyle/>
          <a:p>
            <a:pPr algn="ctr"/>
            <a:r>
              <a:rPr lang="zh-TW" altLang="en-US" dirty="0">
                <a:solidFill>
                  <a:srgbClr val="FFFF00"/>
                </a:solidFill>
              </a:rPr>
              <a:t>多數人</a:t>
            </a:r>
          </a:p>
        </p:txBody>
      </p:sp>
      <p:sp>
        <p:nvSpPr>
          <p:cNvPr id="45" name="矩形 44">
            <a:extLst>
              <a:ext uri="{FF2B5EF4-FFF2-40B4-BE49-F238E27FC236}">
                <a16:creationId xmlns:a16="http://schemas.microsoft.com/office/drawing/2014/main" id="{C3986508-0D38-4F58-AE31-4726E57AC386}"/>
              </a:ext>
            </a:extLst>
          </p:cNvPr>
          <p:cNvSpPr/>
          <p:nvPr/>
        </p:nvSpPr>
        <p:spPr>
          <a:xfrm>
            <a:off x="4211960" y="2015196"/>
            <a:ext cx="469656" cy="2925972"/>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srgbClr val="FF0000"/>
                </a:solidFill>
                <a:latin typeface="微軟正黑體" pitchFamily="34" charset="-120"/>
                <a:ea typeface="微軟正黑體" pitchFamily="34" charset="-120"/>
              </a:rPr>
              <a:t>正式志願選填</a:t>
            </a:r>
            <a:r>
              <a:rPr lang="en-US" altLang="zh-TW" sz="1000" dirty="0">
                <a:solidFill>
                  <a:srgbClr val="FF0000"/>
                </a:solidFill>
                <a:latin typeface="微軟正黑體" pitchFamily="34" charset="-120"/>
                <a:ea typeface="微軟正黑體" pitchFamily="34" charset="-120"/>
              </a:rPr>
              <a:t>6/23</a:t>
            </a:r>
            <a:br>
              <a:rPr lang="en-US" altLang="zh-TW" sz="1000" dirty="0">
                <a:solidFill>
                  <a:srgbClr val="FF0000"/>
                </a:solidFill>
                <a:latin typeface="微軟正黑體" pitchFamily="34" charset="-120"/>
                <a:ea typeface="微軟正黑體" pitchFamily="34" charset="-120"/>
              </a:rPr>
            </a:br>
            <a:r>
              <a:rPr lang="zh-TW" altLang="en-US" sz="1000" dirty="0">
                <a:solidFill>
                  <a:srgbClr val="FF0000"/>
                </a:solidFill>
                <a:latin typeface="微軟正黑體" pitchFamily="34" charset="-120"/>
                <a:ea typeface="微軟正黑體" pitchFamily="34" charset="-120"/>
              </a:rPr>
              <a:t>│</a:t>
            </a:r>
            <a:br>
              <a:rPr lang="en-US" altLang="zh-TW" sz="1000" dirty="0">
                <a:solidFill>
                  <a:srgbClr val="FF0000"/>
                </a:solidFill>
                <a:latin typeface="微軟正黑體" pitchFamily="34" charset="-120"/>
                <a:ea typeface="微軟正黑體" pitchFamily="34" charset="-120"/>
              </a:rPr>
            </a:br>
            <a:r>
              <a:rPr lang="en-US" altLang="zh-TW" sz="1000" dirty="0">
                <a:solidFill>
                  <a:srgbClr val="FF0000"/>
                </a:solidFill>
                <a:latin typeface="微軟正黑體" pitchFamily="34" charset="-120"/>
                <a:ea typeface="微軟正黑體" pitchFamily="34" charset="-120"/>
              </a:rPr>
              <a:t>6/29</a:t>
            </a:r>
            <a:endParaRPr lang="zh-TW" altLang="en-US" sz="1000" dirty="0">
              <a:solidFill>
                <a:srgbClr val="FF0000"/>
              </a:solidFill>
              <a:latin typeface="微軟正黑體" pitchFamily="34" charset="-120"/>
              <a:ea typeface="微軟正黑體" pitchFamily="34" charset="-120"/>
            </a:endParaRPr>
          </a:p>
        </p:txBody>
      </p:sp>
      <p:sp>
        <p:nvSpPr>
          <p:cNvPr id="46" name="矩形圖說文字 2">
            <a:extLst>
              <a:ext uri="{FF2B5EF4-FFF2-40B4-BE49-F238E27FC236}">
                <a16:creationId xmlns:a16="http://schemas.microsoft.com/office/drawing/2014/main" id="{1B1213E2-9DE8-4C50-914F-18949A60825F}"/>
              </a:ext>
            </a:extLst>
          </p:cNvPr>
          <p:cNvSpPr/>
          <p:nvPr/>
        </p:nvSpPr>
        <p:spPr>
          <a:xfrm>
            <a:off x="3800100" y="1254691"/>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6/23</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Tree>
    <p:extLst>
      <p:ext uri="{BB962C8B-B14F-4D97-AF65-F5344CB8AC3E}">
        <p14:creationId xmlns:p14="http://schemas.microsoft.com/office/powerpoint/2010/main" val="128911162"/>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val="20000"/>
                    </a:ext>
                  </a:extLst>
                </a:gridCol>
                <a:gridCol w="4824535">
                  <a:extLst>
                    <a:ext uri="{9D8B030D-6E8A-4147-A177-3AD203B41FA5}">
                      <a16:colId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110</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27</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14</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28</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a:solidFill>
                  <a:srgbClr val="333399"/>
                </a:solidFill>
                <a:latin typeface="微軟正黑體" panose="020B0604030504040204" pitchFamily="34" charset="-120"/>
                <a:ea typeface="微軟正黑體" panose="020B0604030504040204" pitchFamily="34" charset="-120"/>
              </a:rPr>
              <a:t>111</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23</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星期四</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a:t>
            </a:r>
            <a:r>
              <a:rPr lang="en-US" altLang="zh-TW" sz="2000" dirty="0">
                <a:solidFill>
                  <a:srgbClr val="333399"/>
                </a:solidFill>
                <a:latin typeface="微軟正黑體" panose="020B0604030504040204" pitchFamily="34" charset="-120"/>
                <a:ea typeface="微軟正黑體" panose="020B0604030504040204" pitchFamily="34" charset="-120"/>
              </a:rPr>
              <a:t> </a:t>
            </a:r>
            <a:r>
              <a:rPr lang="zh-TW" altLang="en-US" sz="2000" dirty="0">
                <a:solidFill>
                  <a:srgbClr val="333399"/>
                </a:solidFill>
                <a:latin typeface="微軟正黑體" panose="020B0604030504040204" pitchFamily="34" charset="-120"/>
                <a:ea typeface="微軟正黑體" panose="020B0604030504040204" pitchFamily="34" charset="-120"/>
              </a:rPr>
              <a:t>至 </a:t>
            </a:r>
            <a:r>
              <a:rPr lang="en-US" altLang="zh-TW" sz="2000" dirty="0">
                <a:solidFill>
                  <a:srgbClr val="333399"/>
                </a:solidFill>
                <a:latin typeface="微軟正黑體" panose="020B0604030504040204" pitchFamily="34" charset="-120"/>
                <a:ea typeface="微軟正黑體" panose="020B0604030504040204" pitchFamily="34" charset="-120"/>
              </a:rPr>
              <a:t>111 </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29</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79512" y="1628800"/>
            <a:ext cx="8784976" cy="52292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矩形 3"/>
          <p:cNvSpPr/>
          <p:nvPr/>
        </p:nvSpPr>
        <p:spPr>
          <a:xfrm>
            <a:off x="2699792" y="3861112"/>
            <a:ext cx="1728000" cy="576000"/>
          </a:xfrm>
          <a:prstGeom prst="rect">
            <a:avLst/>
          </a:prstGeom>
          <a:solidFill>
            <a:srgbClr val="006600"/>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a:solidFill>
                  <a:srgbClr val="FFFFFF"/>
                </a:solidFill>
                <a:effectLst/>
                <a:latin typeface="微軟正黑體" pitchFamily="34" charset="-120"/>
                <a:ea typeface="微軟正黑體" pitchFamily="34" charset="-120"/>
                <a:cs typeface="Times New Roman"/>
              </a:rPr>
              <a:t>多元發展項目</a:t>
            </a:r>
            <a:endParaRPr lang="zh-TW" sz="2000" b="1" kern="100" dirty="0">
              <a:effectLst/>
              <a:latin typeface="微軟正黑體" pitchFamily="34" charset="-120"/>
              <a:ea typeface="微軟正黑體" pitchFamily="34" charset="-120"/>
              <a:cs typeface="Times New Roman"/>
            </a:endParaRPr>
          </a:p>
        </p:txBody>
      </p:sp>
      <p:grpSp>
        <p:nvGrpSpPr>
          <p:cNvPr id="5" name="群組 36"/>
          <p:cNvGrpSpPr/>
          <p:nvPr/>
        </p:nvGrpSpPr>
        <p:grpSpPr>
          <a:xfrm>
            <a:off x="3276048" y="1772816"/>
            <a:ext cx="3456000" cy="576000"/>
            <a:chOff x="2844000" y="1268760"/>
            <a:chExt cx="3456000" cy="576000"/>
          </a:xfrm>
          <a:solidFill>
            <a:srgbClr val="0070C0"/>
          </a:solidFill>
        </p:grpSpPr>
        <p:sp>
          <p:nvSpPr>
            <p:cNvPr id="6" name="矩形 5"/>
            <p:cNvSpPr/>
            <p:nvPr/>
          </p:nvSpPr>
          <p:spPr>
            <a:xfrm>
              <a:off x="2844000" y="1268760"/>
              <a:ext cx="1728000" cy="576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effectLst/>
                  <a:latin typeface="微軟正黑體" pitchFamily="34" charset="-120"/>
                  <a:ea typeface="微軟正黑體" pitchFamily="34" charset="-120"/>
                  <a:cs typeface="Times New Roman"/>
                </a:rPr>
                <a:t>生涯評估結果</a:t>
              </a:r>
            </a:p>
          </p:txBody>
        </p:sp>
        <p:sp>
          <p:nvSpPr>
            <p:cNvPr id="7" name="矩形 6"/>
            <p:cNvSpPr/>
            <p:nvPr/>
          </p:nvSpPr>
          <p:spPr>
            <a:xfrm>
              <a:off x="4572000" y="1268760"/>
              <a:ext cx="1728000" cy="576000"/>
            </a:xfrm>
            <a:prstGeom prst="rect">
              <a:avLst/>
            </a:prstGeom>
            <a:grp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適性輔導諮商</a:t>
              </a:r>
              <a:endParaRPr lang="zh-TW" sz="2000" b="1" kern="100" dirty="0">
                <a:effectLst/>
                <a:latin typeface="微軟正黑體" pitchFamily="34" charset="-120"/>
                <a:ea typeface="微軟正黑體" pitchFamily="34" charset="-120"/>
                <a:cs typeface="Times New Roman"/>
              </a:endParaRPr>
            </a:p>
          </p:txBody>
        </p:sp>
      </p:grpSp>
      <p:sp>
        <p:nvSpPr>
          <p:cNvPr id="8" name="矩形 7"/>
          <p:cNvSpPr/>
          <p:nvPr/>
        </p:nvSpPr>
        <p:spPr>
          <a:xfrm>
            <a:off x="5580304" y="3861048"/>
            <a:ext cx="1728000" cy="576000"/>
          </a:xfrm>
          <a:prstGeom prst="rect">
            <a:avLst/>
          </a:prstGeom>
          <a:ln/>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a:solidFill>
                  <a:srgbClr val="FFFFFF"/>
                </a:solidFill>
                <a:effectLst/>
                <a:latin typeface="微軟正黑體" pitchFamily="34" charset="-120"/>
                <a:ea typeface="微軟正黑體" pitchFamily="34" charset="-120"/>
                <a:cs typeface="Times New Roman"/>
              </a:rPr>
              <a:t>國中教育會考</a:t>
            </a:r>
            <a:endParaRPr lang="zh-TW" sz="2000" b="1" kern="100" dirty="0">
              <a:effectLst/>
              <a:latin typeface="微軟正黑體" pitchFamily="34" charset="-120"/>
              <a:ea typeface="微軟正黑體" pitchFamily="34" charset="-120"/>
              <a:cs typeface="Times New Roman"/>
            </a:endParaRPr>
          </a:p>
        </p:txBody>
      </p:sp>
      <p:sp>
        <p:nvSpPr>
          <p:cNvPr id="9" name="矩形 8"/>
          <p:cNvSpPr/>
          <p:nvPr/>
        </p:nvSpPr>
        <p:spPr>
          <a:xfrm>
            <a:off x="4211960" y="6021288"/>
            <a:ext cx="1656184" cy="648072"/>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適性</a:t>
            </a:r>
            <a:r>
              <a:rPr lang="zh-TW" altLang="en-US" sz="2000" b="1" kern="100" dirty="0">
                <a:solidFill>
                  <a:srgbClr val="FFFFFF"/>
                </a:solidFill>
                <a:effectLst/>
                <a:latin typeface="微軟正黑體" pitchFamily="34" charset="-120"/>
                <a:ea typeface="微軟正黑體" pitchFamily="34" charset="-120"/>
                <a:cs typeface="Times New Roman"/>
              </a:rPr>
              <a:t>入學</a:t>
            </a:r>
            <a:endParaRPr lang="en-US" altLang="zh-TW" sz="2000" b="1" kern="100" dirty="0">
              <a:solidFill>
                <a:srgbClr val="FFFFFF"/>
              </a:solidFill>
              <a:effectLst/>
              <a:latin typeface="微軟正黑體" pitchFamily="34" charset="-120"/>
              <a:ea typeface="微軟正黑體" pitchFamily="34" charset="-120"/>
              <a:cs typeface="Times New Roman"/>
            </a:endParaRPr>
          </a:p>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志願</a:t>
            </a:r>
            <a:r>
              <a:rPr lang="zh-TW" altLang="en-US" sz="2000" b="1" kern="100" dirty="0">
                <a:solidFill>
                  <a:srgbClr val="FFFFFF"/>
                </a:solidFill>
                <a:effectLst/>
                <a:latin typeface="微軟正黑體" pitchFamily="34" charset="-120"/>
                <a:ea typeface="微軟正黑體" pitchFamily="34" charset="-120"/>
                <a:cs typeface="Times New Roman"/>
              </a:rPr>
              <a:t>選填</a:t>
            </a:r>
            <a:endParaRPr lang="zh-TW" sz="2000" b="1" kern="100" dirty="0">
              <a:effectLst/>
              <a:latin typeface="微軟正黑體" pitchFamily="34" charset="-120"/>
              <a:ea typeface="微軟正黑體" pitchFamily="34" charset="-120"/>
              <a:cs typeface="Times New Roman"/>
            </a:endParaRPr>
          </a:p>
        </p:txBody>
      </p:sp>
      <p:sp>
        <p:nvSpPr>
          <p:cNvPr id="10" name="矩形 9"/>
          <p:cNvSpPr/>
          <p:nvPr/>
        </p:nvSpPr>
        <p:spPr>
          <a:xfrm>
            <a:off x="4139952" y="2852936"/>
            <a:ext cx="1728000" cy="576000"/>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適性志願序</a:t>
            </a:r>
            <a:endParaRPr lang="zh-TW" sz="2000" b="1" kern="100" dirty="0">
              <a:effectLst/>
              <a:latin typeface="微軟正黑體" pitchFamily="34" charset="-120"/>
              <a:ea typeface="微軟正黑體" pitchFamily="34" charset="-120"/>
              <a:cs typeface="Times New Roman"/>
            </a:endParaRPr>
          </a:p>
        </p:txBody>
      </p:sp>
      <p:sp>
        <p:nvSpPr>
          <p:cNvPr id="11" name="矩形 10"/>
          <p:cNvSpPr/>
          <p:nvPr/>
        </p:nvSpPr>
        <p:spPr>
          <a:xfrm>
            <a:off x="5580304" y="4941232"/>
            <a:ext cx="1728000" cy="576000"/>
          </a:xfrm>
          <a:prstGeom prst="rect">
            <a:avLst/>
          </a:prstGeom>
          <a:solidFill>
            <a:schemeClr val="accent1">
              <a:lumMod val="50000"/>
            </a:schemeClr>
          </a:solidFill>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考量順序因素</a:t>
            </a:r>
            <a:endParaRPr lang="zh-TW" sz="2000" b="1" kern="100" dirty="0">
              <a:effectLst/>
              <a:latin typeface="微軟正黑體" pitchFamily="34" charset="-120"/>
              <a:ea typeface="微軟正黑體" pitchFamily="34" charset="-120"/>
              <a:cs typeface="Times New Roman"/>
            </a:endParaRPr>
          </a:p>
        </p:txBody>
      </p:sp>
      <p:sp>
        <p:nvSpPr>
          <p:cNvPr id="12" name="矩形 11"/>
          <p:cNvSpPr/>
          <p:nvPr/>
        </p:nvSpPr>
        <p:spPr>
          <a:xfrm>
            <a:off x="2699792" y="4941232"/>
            <a:ext cx="1728000" cy="576000"/>
          </a:xfrm>
          <a:prstGeom prst="rect">
            <a:avLst/>
          </a:prstGeom>
          <a:solidFill>
            <a:srgbClr val="660066"/>
          </a:solidFill>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a:solidFill>
                  <a:srgbClr val="FFFFFF"/>
                </a:solidFill>
                <a:effectLst/>
                <a:latin typeface="微軟正黑體" pitchFamily="34" charset="-120"/>
                <a:ea typeface="微軟正黑體" pitchFamily="34" charset="-120"/>
                <a:cs typeface="Times New Roman"/>
              </a:rPr>
              <a:t>模擬選填結果</a:t>
            </a:r>
            <a:endParaRPr lang="zh-TW" sz="2000" b="1" kern="100" dirty="0">
              <a:effectLst/>
              <a:latin typeface="微軟正黑體" pitchFamily="34" charset="-120"/>
              <a:ea typeface="微軟正黑體" pitchFamily="34" charset="-120"/>
              <a:cs typeface="Times New Roman"/>
            </a:endParaRPr>
          </a:p>
        </p:txBody>
      </p:sp>
      <p:sp>
        <p:nvSpPr>
          <p:cNvPr id="13" name="向下箭號 12"/>
          <p:cNvSpPr/>
          <p:nvPr/>
        </p:nvSpPr>
        <p:spPr>
          <a:xfrm>
            <a:off x="4860032" y="2420888"/>
            <a:ext cx="288032" cy="360040"/>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下箭號 13"/>
          <p:cNvSpPr/>
          <p:nvPr/>
        </p:nvSpPr>
        <p:spPr>
          <a:xfrm>
            <a:off x="4860032" y="3501008"/>
            <a:ext cx="288032" cy="2484000"/>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下箭號 14"/>
          <p:cNvSpPr/>
          <p:nvPr/>
        </p:nvSpPr>
        <p:spPr>
          <a:xfrm rot="5400000">
            <a:off x="5184068" y="3969060"/>
            <a:ext cx="288032" cy="36004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下箭號 15"/>
          <p:cNvSpPr/>
          <p:nvPr/>
        </p:nvSpPr>
        <p:spPr>
          <a:xfrm rot="5400000">
            <a:off x="5184068" y="5049180"/>
            <a:ext cx="288032" cy="36004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下箭號 16"/>
          <p:cNvSpPr/>
          <p:nvPr/>
        </p:nvSpPr>
        <p:spPr>
          <a:xfrm rot="16200000">
            <a:off x="4535996" y="3969060"/>
            <a:ext cx="288032" cy="360040"/>
          </a:xfrm>
          <a:prstGeom prst="downArrow">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向下箭號 17"/>
          <p:cNvSpPr/>
          <p:nvPr/>
        </p:nvSpPr>
        <p:spPr>
          <a:xfrm rot="16200000">
            <a:off x="4535996" y="5049180"/>
            <a:ext cx="288032" cy="360040"/>
          </a:xfrm>
          <a:prstGeom prst="downArrow">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9" name="直線接點 18"/>
          <p:cNvCxnSpPr/>
          <p:nvPr/>
        </p:nvCxnSpPr>
        <p:spPr>
          <a:xfrm>
            <a:off x="1331640" y="3645024"/>
            <a:ext cx="640871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331640" y="5733256"/>
            <a:ext cx="640871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4"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a:solidFill>
                  <a:srgbClr val="C00000"/>
                </a:solidFill>
                <a:latin typeface="微軟正黑體" panose="020B0604030504040204" pitchFamily="34" charset="-120"/>
                <a:ea typeface="微軟正黑體" panose="020B0604030504040204" pitchFamily="34" charset="-120"/>
              </a:rPr>
              <a:t>志願選填試探與輔導</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sp>
        <p:nvSpPr>
          <p:cNvPr id="25" name="圓角矩形 24"/>
          <p:cNvSpPr/>
          <p:nvPr/>
        </p:nvSpPr>
        <p:spPr>
          <a:xfrm>
            <a:off x="323528" y="2708920"/>
            <a:ext cx="2232248" cy="792088"/>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第一次模擬選填</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gn="ctr"/>
            <a:r>
              <a:rPr lang="en-US" altLang="zh-TW" sz="1400" b="1" dirty="0">
                <a:solidFill>
                  <a:schemeClr val="bg1"/>
                </a:solidFill>
                <a:latin typeface="微軟正黑體" panose="020B0604030504040204" pitchFamily="34" charset="-120"/>
                <a:ea typeface="微軟正黑體" panose="020B0604030504040204" pitchFamily="34" charset="-120"/>
              </a:rPr>
              <a:t>111.02.21(</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br>
              <a:rPr lang="en-US" altLang="zh-TW" sz="1400" b="1" dirty="0">
                <a:solidFill>
                  <a:schemeClr val="bg1"/>
                </a:solidFill>
                <a:latin typeface="微軟正黑體" panose="020B0604030504040204" pitchFamily="34" charset="-120"/>
                <a:ea typeface="微軟正黑體" panose="020B0604030504040204" pitchFamily="34" charset="-120"/>
              </a:rPr>
            </a:br>
            <a:r>
              <a:rPr lang="en-US" altLang="zh-TW" sz="1400" b="1" dirty="0">
                <a:solidFill>
                  <a:schemeClr val="bg1"/>
                </a:solidFill>
                <a:latin typeface="微軟正黑體" panose="020B0604030504040204" pitchFamily="34" charset="-120"/>
                <a:ea typeface="微軟正黑體" panose="020B0604030504040204" pitchFamily="34" charset="-120"/>
              </a:rPr>
              <a:t>111.03.18(</a:t>
            </a:r>
            <a:r>
              <a:rPr lang="zh-TW" altLang="en-US" sz="1400" b="1" dirty="0">
                <a:solidFill>
                  <a:schemeClr val="bg1"/>
                </a:solidFill>
                <a:latin typeface="微軟正黑體" panose="020B0604030504040204" pitchFamily="34" charset="-120"/>
                <a:ea typeface="微軟正黑體" panose="020B0604030504040204" pitchFamily="34" charset="-120"/>
              </a:rPr>
              <a:t>五</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26" name="圓角矩形 25"/>
          <p:cNvSpPr/>
          <p:nvPr/>
        </p:nvSpPr>
        <p:spPr>
          <a:xfrm>
            <a:off x="323528" y="3789040"/>
            <a:ext cx="2232248" cy="792088"/>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第二次模擬選填</a:t>
            </a:r>
            <a:r>
              <a:rPr lang="en-US" altLang="zh-TW" sz="1400" b="1" dirty="0">
                <a:solidFill>
                  <a:schemeClr val="bg1"/>
                </a:solidFill>
                <a:latin typeface="微軟正黑體" panose="020B0604030504040204" pitchFamily="34" charset="-120"/>
                <a:ea typeface="微軟正黑體" panose="020B0604030504040204" pitchFamily="34" charset="-120"/>
              </a:rPr>
              <a:t>111.05.02(</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br>
              <a:rPr lang="en-US" altLang="zh-TW" sz="1400" b="1" dirty="0">
                <a:solidFill>
                  <a:schemeClr val="bg1"/>
                </a:solidFill>
                <a:latin typeface="微軟正黑體" panose="020B0604030504040204" pitchFamily="34" charset="-120"/>
                <a:ea typeface="微軟正黑體" panose="020B0604030504040204" pitchFamily="34" charset="-120"/>
              </a:rPr>
            </a:br>
            <a:r>
              <a:rPr lang="en-US" altLang="zh-TW" sz="1400" b="1" dirty="0">
                <a:solidFill>
                  <a:schemeClr val="bg1"/>
                </a:solidFill>
                <a:latin typeface="微軟正黑體" panose="020B0604030504040204" pitchFamily="34" charset="-120"/>
                <a:ea typeface="微軟正黑體" panose="020B0604030504040204" pitchFamily="34" charset="-120"/>
              </a:rPr>
              <a:t>111.05.27(</a:t>
            </a:r>
            <a:r>
              <a:rPr lang="zh-TW" altLang="en-US" sz="1400" b="1" dirty="0">
                <a:solidFill>
                  <a:schemeClr val="bg1"/>
                </a:solidFill>
                <a:latin typeface="微軟正黑體" panose="020B0604030504040204" pitchFamily="34" charset="-120"/>
                <a:ea typeface="微軟正黑體" panose="020B0604030504040204" pitchFamily="34" charset="-120"/>
              </a:rPr>
              <a:t>五</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27" name="向下箭號 26"/>
          <p:cNvSpPr/>
          <p:nvPr/>
        </p:nvSpPr>
        <p:spPr>
          <a:xfrm>
            <a:off x="1053906" y="3573016"/>
            <a:ext cx="396044" cy="21602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1F8D0C1D-418D-4C31-90D0-1890E121FA6E}"/>
              </a:ext>
            </a:extLst>
          </p:cNvPr>
          <p:cNvSpPr txBox="1"/>
          <p:nvPr/>
        </p:nvSpPr>
        <p:spPr>
          <a:xfrm>
            <a:off x="538612" y="6004892"/>
            <a:ext cx="4572000" cy="646331"/>
          </a:xfrm>
          <a:prstGeom prst="rect">
            <a:avLst/>
          </a:prstGeom>
          <a:noFill/>
        </p:spPr>
        <p:txBody>
          <a:bodyPr wrap="square">
            <a:spAutoFit/>
          </a:bodyPr>
          <a:lstStyle/>
          <a:p>
            <a:pPr algn="ct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111.06.23(</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中午</a:t>
            </a: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a:t>
            </a: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111.06.29(</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a:t>
            </a: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中午</a:t>
            </a:r>
            <a:r>
              <a:rPr lang="en-US" altLang="zh-TW"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en-US" sz="1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0885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1619672" y="980728"/>
            <a:ext cx="6571343" cy="1049235"/>
          </a:xfrm>
        </p:spPr>
        <p:txBody>
          <a:bodyPr>
            <a:normAutofit/>
          </a:bodyPr>
          <a:lstStyle/>
          <a:p>
            <a:r>
              <a:rPr lang="zh-TW" altLang="en-US" sz="5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適性：</a:t>
            </a:r>
            <a:r>
              <a:rPr lang="zh-TW" altLang="en-US" sz="54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本性</a:t>
            </a:r>
            <a:r>
              <a:rPr lang="zh-TW" altLang="en-US" sz="5400" b="1" dirty="0">
                <a:latin typeface="微軟正黑體" panose="020B0604030504040204" pitchFamily="34" charset="-120"/>
                <a:ea typeface="微軟正黑體" panose="020B0604030504040204" pitchFamily="34" charset="-120"/>
              </a:rPr>
              <a:t>、</a:t>
            </a:r>
            <a:r>
              <a:rPr lang="zh-TW" altLang="en-US" sz="54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特性</a:t>
            </a:r>
            <a:endParaRPr lang="zh-TW" altLang="en-US" sz="5400" dirty="0"/>
          </a:p>
        </p:txBody>
      </p:sp>
      <p:sp>
        <p:nvSpPr>
          <p:cNvPr id="4" name="日期版面配置區 3"/>
          <p:cNvSpPr>
            <a:spLocks noGrp="1"/>
          </p:cNvSpPr>
          <p:nvPr>
            <p:ph type="dt" sz="half" idx="10"/>
          </p:nvPr>
        </p:nvSpPr>
        <p:spPr/>
        <p:txBody>
          <a:bodyPr/>
          <a:lstStyle/>
          <a:p>
            <a:fld id="{504C6701-DC24-4025-BEB1-0F02C79DC63B}" type="datetime1">
              <a:rPr lang="en-US" altLang="zh-TW" smtClean="0"/>
              <a:pPr/>
              <a:t>2/18/2022</a:t>
            </a:fld>
            <a:endParaRPr lang="en-US" dirty="0"/>
          </a:p>
        </p:txBody>
      </p:sp>
      <p:sp>
        <p:nvSpPr>
          <p:cNvPr id="8" name="矩形 7"/>
          <p:cNvSpPr/>
          <p:nvPr/>
        </p:nvSpPr>
        <p:spPr>
          <a:xfrm>
            <a:off x="5664123" y="2009428"/>
            <a:ext cx="2031325" cy="3734420"/>
          </a:xfrm>
          <a:prstGeom prst="rect">
            <a:avLst/>
          </a:prstGeom>
        </p:spPr>
        <p:txBody>
          <a:bodyPr vert="eaVert" wrap="none">
            <a:spAutoFit/>
          </a:bodyPr>
          <a:lstStyle/>
          <a:p>
            <a:pPr algn="r"/>
            <a:r>
              <a:rPr lang="en-US" altLang="zh-TW" sz="4000" dirty="0">
                <a:solidFill>
                  <a:srgbClr val="333399"/>
                </a:solidFill>
                <a:effectLst>
                  <a:outerShdw blurRad="38100" dist="38100" dir="2700000" algn="tl">
                    <a:srgbClr val="000000">
                      <a:alpha val="43137"/>
                    </a:srgbClr>
                  </a:outerShdw>
                </a:effectLst>
                <a:latin typeface="Cambria" pitchFamily="18" charset="0"/>
              </a:rPr>
              <a:t>(</a:t>
            </a:r>
            <a:r>
              <a:rPr lang="zh-TW" altLang="en-US" sz="4000" dirty="0">
                <a:solidFill>
                  <a:srgbClr val="333399"/>
                </a:solidFill>
                <a:effectLst>
                  <a:outerShdw blurRad="38100" dist="38100" dir="2700000" algn="tl">
                    <a:srgbClr val="000000">
                      <a:alpha val="43137"/>
                    </a:srgbClr>
                  </a:outerShdw>
                </a:effectLst>
                <a:latin typeface="Cambria" pitchFamily="18" charset="0"/>
              </a:rPr>
              <a:t>技能</a:t>
            </a:r>
            <a:r>
              <a:rPr lang="en-US" altLang="zh-TW" sz="4000" dirty="0">
                <a:solidFill>
                  <a:srgbClr val="333399"/>
                </a:solidFill>
                <a:effectLst>
                  <a:outerShdw blurRad="38100" dist="38100" dir="2700000" algn="tl">
                    <a:srgbClr val="000000">
                      <a:alpha val="43137"/>
                    </a:srgbClr>
                  </a:outerShdw>
                </a:effectLst>
                <a:latin typeface="Cambria" pitchFamily="18" charset="0"/>
              </a:rPr>
              <a:t>)</a:t>
            </a:r>
            <a:r>
              <a:rPr lang="zh-TW" altLang="en-US" sz="4000" dirty="0">
                <a:solidFill>
                  <a:srgbClr val="333399"/>
                </a:solidFill>
                <a:effectLst>
                  <a:outerShdw blurRad="38100" dist="38100" dir="2700000" algn="tl">
                    <a:srgbClr val="000000">
                      <a:alpha val="43137"/>
                    </a:srgbClr>
                  </a:outerShdw>
                </a:effectLst>
                <a:latin typeface="Cambria" pitchFamily="18" charset="0"/>
              </a:rPr>
              <a:t>傾向學生</a:t>
            </a:r>
            <a:endParaRPr lang="zh-TW" altLang="en-US" sz="4000" dirty="0">
              <a:solidFill>
                <a:srgbClr val="333399"/>
              </a:solidFill>
              <a:effectLst>
                <a:outerShdw blurRad="38100" dist="38100" dir="2700000" algn="tl">
                  <a:srgbClr val="000000">
                    <a:alpha val="43137"/>
                  </a:srgbClr>
                </a:outerShdw>
              </a:effectLst>
            </a:endParaRPr>
          </a:p>
          <a:p>
            <a:pPr algn="r"/>
            <a:r>
              <a:rPr lang="zh-TW" altLang="en-US" sz="4000" dirty="0">
                <a:solidFill>
                  <a:srgbClr val="333399"/>
                </a:solidFill>
                <a:effectLst>
                  <a:outerShdw blurRad="38100" dist="38100" dir="2700000" algn="tl">
                    <a:srgbClr val="000000">
                      <a:alpha val="43137"/>
                    </a:srgbClr>
                  </a:outerShdw>
                </a:effectLst>
                <a:latin typeface="Cambria" pitchFamily="18" charset="0"/>
              </a:rPr>
              <a:t>２</a:t>
            </a:r>
            <a:r>
              <a:rPr lang="en-US" altLang="zh-TW" sz="4000" dirty="0">
                <a:solidFill>
                  <a:srgbClr val="333399"/>
                </a:solidFill>
                <a:effectLst>
                  <a:outerShdw blurRad="38100" dist="38100" dir="2700000" algn="tl">
                    <a:srgbClr val="000000">
                      <a:alpha val="43137"/>
                    </a:srgbClr>
                  </a:outerShdw>
                </a:effectLst>
                <a:latin typeface="Cambria" pitchFamily="18" charset="0"/>
              </a:rPr>
              <a:t>.</a:t>
            </a:r>
            <a:r>
              <a:rPr lang="zh-TW" altLang="en-US" sz="4000" dirty="0">
                <a:solidFill>
                  <a:srgbClr val="333399"/>
                </a:solidFill>
                <a:effectLst>
                  <a:outerShdw blurRad="38100" dist="38100" dir="2700000" algn="tl">
                    <a:srgbClr val="000000">
                      <a:alpha val="43137"/>
                    </a:srgbClr>
                  </a:outerShdw>
                </a:effectLst>
                <a:latin typeface="Cambria" pitchFamily="18" charset="0"/>
              </a:rPr>
              <a:t>職業傾向學生</a:t>
            </a:r>
            <a:br>
              <a:rPr lang="en-US" altLang="zh-TW" sz="4000" dirty="0">
                <a:solidFill>
                  <a:srgbClr val="008000"/>
                </a:solidFill>
                <a:effectLst>
                  <a:outerShdw blurRad="38100" dist="38100" dir="2700000" algn="tl">
                    <a:srgbClr val="000000">
                      <a:alpha val="43137"/>
                    </a:srgbClr>
                  </a:outerShdw>
                </a:effectLst>
                <a:latin typeface="Cambria" pitchFamily="18" charset="0"/>
              </a:rPr>
            </a:br>
            <a:endParaRPr lang="zh-TW" altLang="en-US" sz="4000" dirty="0">
              <a:solidFill>
                <a:srgbClr val="008000"/>
              </a:solidFill>
              <a:effectLst>
                <a:outerShdw blurRad="38100" dist="38100" dir="2700000" algn="tl">
                  <a:srgbClr val="000000">
                    <a:alpha val="43137"/>
                  </a:srgbClr>
                </a:outerShdw>
              </a:effectLst>
            </a:endParaRPr>
          </a:p>
        </p:txBody>
      </p:sp>
      <p:sp>
        <p:nvSpPr>
          <p:cNvPr id="9" name="矩形 8"/>
          <p:cNvSpPr/>
          <p:nvPr/>
        </p:nvSpPr>
        <p:spPr>
          <a:xfrm>
            <a:off x="1799691" y="2009428"/>
            <a:ext cx="800219" cy="4155812"/>
          </a:xfrm>
          <a:prstGeom prst="rect">
            <a:avLst/>
          </a:prstGeom>
        </p:spPr>
        <p:txBody>
          <a:bodyPr vert="eaVert" wrap="square">
            <a:spAutoFit/>
          </a:bodyPr>
          <a:lstStyle/>
          <a:p>
            <a:r>
              <a:rPr lang="zh-TW" altLang="en-US" sz="4000" dirty="0">
                <a:solidFill>
                  <a:srgbClr val="CC00FF"/>
                </a:solidFill>
                <a:effectLst>
                  <a:outerShdw blurRad="38100" dist="38100" dir="2700000" algn="tl">
                    <a:srgbClr val="000000">
                      <a:alpha val="43137"/>
                    </a:srgbClr>
                  </a:outerShdw>
                </a:effectLst>
              </a:rPr>
              <a:t>１</a:t>
            </a:r>
            <a:r>
              <a:rPr lang="en-US" altLang="zh-TW" sz="4000" dirty="0">
                <a:solidFill>
                  <a:srgbClr val="CC00FF"/>
                </a:solidFill>
                <a:effectLst>
                  <a:outerShdw blurRad="38100" dist="38100" dir="2700000" algn="tl">
                    <a:srgbClr val="000000">
                      <a:alpha val="43137"/>
                    </a:srgbClr>
                  </a:outerShdw>
                </a:effectLst>
              </a:rPr>
              <a:t>.</a:t>
            </a:r>
            <a:r>
              <a:rPr lang="zh-TW" altLang="en-US" sz="4000" dirty="0">
                <a:solidFill>
                  <a:srgbClr val="CC00FF"/>
                </a:solidFill>
                <a:effectLst>
                  <a:outerShdw blurRad="38100" dist="38100" dir="2700000" algn="tl">
                    <a:srgbClr val="000000">
                      <a:alpha val="43137"/>
                    </a:srgbClr>
                  </a:outerShdw>
                </a:effectLst>
              </a:rPr>
              <a:t>學術傾向學生</a:t>
            </a:r>
          </a:p>
        </p:txBody>
      </p:sp>
      <p:pic>
        <p:nvPicPr>
          <p:cNvPr id="10" name="圖片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4581" y="2562565"/>
            <a:ext cx="3103563"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737" y="4456440"/>
            <a:ext cx="822062" cy="124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2815" y="4405997"/>
            <a:ext cx="738532" cy="129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標題 1"/>
          <p:cNvSpPr txBox="1">
            <a:spLocks/>
          </p:cNvSpPr>
          <p:nvPr/>
        </p:nvSpPr>
        <p:spPr>
          <a:xfrm rot="20425151">
            <a:off x="-90101" y="464515"/>
            <a:ext cx="2953151" cy="104923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fontAlgn="auto">
              <a:spcAft>
                <a:spcPts val="0"/>
              </a:spcAft>
            </a:pPr>
            <a:r>
              <a:rPr lang="zh-TW" altLang="en-US" sz="5400" b="1" dirty="0">
                <a:ln w="1905"/>
                <a:solidFill>
                  <a:srgbClr val="333399"/>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轉職系統？</a:t>
            </a:r>
            <a:endParaRPr lang="zh-TW" altLang="en-US" sz="5400" b="1" dirty="0">
              <a:solidFill>
                <a:srgbClr val="333399"/>
              </a:solidFill>
            </a:endParaRPr>
          </a:p>
        </p:txBody>
      </p:sp>
    </p:spTree>
    <p:extLst>
      <p:ext uri="{BB962C8B-B14F-4D97-AF65-F5344CB8AC3E}">
        <p14:creationId xmlns:p14="http://schemas.microsoft.com/office/powerpoint/2010/main" val="320260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6"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childTnLst>
                          </p:cTn>
                        </p:par>
                        <p:par>
                          <p:cTn id="27" fill="hold">
                            <p:stCondLst>
                              <p:cond delay="4000"/>
                            </p:stCondLst>
                            <p:childTnLst>
                              <p:par>
                                <p:cTn id="28" presetID="26"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0"/>
          <p:cNvSpPr>
            <a:spLocks noChangeArrowheads="1"/>
          </p:cNvSpPr>
          <p:nvPr/>
        </p:nvSpPr>
        <p:spPr bwMode="auto">
          <a:xfrm>
            <a:off x="1043608" y="620712"/>
            <a:ext cx="7057405" cy="525401"/>
          </a:xfrm>
          <a:prstGeom prst="rect">
            <a:avLst/>
          </a:prstGeom>
          <a:solidFill>
            <a:srgbClr val="000099"/>
          </a:solidFill>
          <a:ln w="9525" algn="ctr">
            <a:noFill/>
            <a:miter lim="800000"/>
            <a:headEnd/>
            <a:tailEnd/>
          </a:ln>
          <a:effectLst>
            <a:prstShdw prst="shdw17" dist="17961" dir="2700000">
              <a:srgbClr val="995C1F"/>
            </a:prstShdw>
          </a:effectLst>
        </p:spPr>
        <p:txBody>
          <a:bodyPr wrap="square" lIns="90000" tIns="46800" rIns="90000" bIns="46800">
            <a:spAutoFit/>
          </a:bodyPr>
          <a:lstStyle/>
          <a:p>
            <a:pPr algn="ctr" eaLnBrk="0" hangingPunct="0">
              <a:spcBef>
                <a:spcPct val="20000"/>
              </a:spcBef>
            </a:pPr>
            <a:r>
              <a:rPr lang="zh-TW" altLang="en-US" sz="2800" dirty="0">
                <a:solidFill>
                  <a:srgbClr val="FFFFFF"/>
                </a:solidFill>
                <a:latin typeface="Calibri" pitchFamily="34" charset="0"/>
              </a:rPr>
              <a:t>屏東</a:t>
            </a:r>
            <a:r>
              <a:rPr kumimoji="0" lang="zh-TW" altLang="en-US" sz="2800" b="1" dirty="0">
                <a:solidFill>
                  <a:srgbClr val="FFFFFF"/>
                </a:solidFill>
                <a:latin typeface="Calibri" pitchFamily="34" charset="0"/>
              </a:rPr>
              <a:t>區入學管道辦理流程圖</a:t>
            </a:r>
          </a:p>
        </p:txBody>
      </p:sp>
      <p:sp>
        <p:nvSpPr>
          <p:cNvPr id="23555" name="AutoShape 74"/>
          <p:cNvSpPr>
            <a:spLocks noChangeArrowheads="1"/>
          </p:cNvSpPr>
          <p:nvPr/>
        </p:nvSpPr>
        <p:spPr bwMode="auto">
          <a:xfrm>
            <a:off x="179388" y="5516563"/>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p>
            <a:pPr algn="ctr" eaLnBrk="0" hangingPunct="0">
              <a:spcBef>
                <a:spcPct val="20000"/>
              </a:spcBef>
            </a:pPr>
            <a:r>
              <a:rPr kumimoji="0" lang="zh-TW" altLang="en-US" sz="1400" b="1">
                <a:solidFill>
                  <a:srgbClr val="000000"/>
                </a:solidFill>
                <a:latin typeface="標楷體" pitchFamily="65" charset="-120"/>
              </a:rPr>
              <a:t>報到入學</a:t>
            </a:r>
          </a:p>
          <a:p>
            <a:pPr eaLnBrk="0" hangingPunct="0">
              <a:spcBef>
                <a:spcPct val="20000"/>
              </a:spcBef>
            </a:pPr>
            <a:endParaRPr kumimoji="0" lang="zh-TW" altLang="en-US" sz="1400" b="1">
              <a:solidFill>
                <a:srgbClr val="000000"/>
              </a:solidFill>
              <a:latin typeface="Calibri" pitchFamily="34" charset="0"/>
            </a:endParaRPr>
          </a:p>
        </p:txBody>
      </p:sp>
      <p:sp>
        <p:nvSpPr>
          <p:cNvPr id="23556" name="AutoShape 4"/>
          <p:cNvSpPr>
            <a:spLocks noChangeArrowheads="1"/>
          </p:cNvSpPr>
          <p:nvPr/>
        </p:nvSpPr>
        <p:spPr bwMode="auto">
          <a:xfrm>
            <a:off x="4070350" y="1401763"/>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p>
            <a:pPr algn="ctr" eaLnBrk="0" hangingPunct="0">
              <a:spcBef>
                <a:spcPct val="20000"/>
              </a:spcBef>
            </a:pPr>
            <a:r>
              <a:rPr kumimoji="0" lang="zh-TW" altLang="en-US" sz="1400" b="1">
                <a:solidFill>
                  <a:srgbClr val="000000"/>
                </a:solidFill>
                <a:latin typeface="標楷體" pitchFamily="65" charset="-120"/>
              </a:rPr>
              <a:t>國中學生</a:t>
            </a:r>
            <a:endParaRPr kumimoji="0" lang="zh-TW" altLang="en-US" sz="1400" b="1">
              <a:solidFill>
                <a:srgbClr val="000000"/>
              </a:solidFill>
              <a:latin typeface="Calibri" pitchFamily="34" charset="0"/>
            </a:endParaRPr>
          </a:p>
        </p:txBody>
      </p:sp>
      <p:sp>
        <p:nvSpPr>
          <p:cNvPr id="23557" name="Text Box 64"/>
          <p:cNvSpPr txBox="1">
            <a:spLocks noChangeArrowheads="1"/>
          </p:cNvSpPr>
          <p:nvPr/>
        </p:nvSpPr>
        <p:spPr bwMode="auto">
          <a:xfrm>
            <a:off x="251520" y="3861048"/>
            <a:ext cx="1225550" cy="652463"/>
          </a:xfrm>
          <a:prstGeom prst="rect">
            <a:avLst/>
          </a:prstGeom>
          <a:noFill/>
          <a:ln w="9525">
            <a:noFill/>
            <a:miter lim="800000"/>
            <a:headEnd/>
            <a:tailEnd/>
          </a:ln>
        </p:spPr>
        <p:txBody>
          <a:bodyPr lIns="53035" tIns="26518" rIns="53035" bIns="26518"/>
          <a:lstStyle/>
          <a:p>
            <a:pPr algn="ctr" eaLnBrk="0" hangingPunct="0">
              <a:spcBef>
                <a:spcPct val="20000"/>
              </a:spcBef>
            </a:pPr>
            <a:endParaRPr kumimoji="0" lang="zh-TW" altLang="en-US" sz="1400" b="1" dirty="0">
              <a:solidFill>
                <a:srgbClr val="000000"/>
              </a:solidFill>
              <a:latin typeface="標楷體" pitchFamily="65" charset="-120"/>
            </a:endParaRPr>
          </a:p>
          <a:p>
            <a:pPr algn="ctr" eaLnBrk="0" hangingPunct="0">
              <a:spcBef>
                <a:spcPct val="20000"/>
              </a:spcBef>
            </a:pPr>
            <a:r>
              <a:rPr kumimoji="0" lang="en-US" altLang="zh-TW" sz="1600" b="1" dirty="0">
                <a:solidFill>
                  <a:srgbClr val="000000"/>
                </a:solidFill>
                <a:latin typeface="標楷體" pitchFamily="65" charset="-120"/>
              </a:rPr>
              <a:t>5</a:t>
            </a:r>
            <a:r>
              <a:rPr kumimoji="0" lang="zh-TW" altLang="en-US" sz="1400" b="1" dirty="0">
                <a:solidFill>
                  <a:srgbClr val="000000"/>
                </a:solidFill>
                <a:latin typeface="標楷體" pitchFamily="65" charset="-120"/>
              </a:rPr>
              <a:t>月下旬</a:t>
            </a:r>
            <a:endParaRPr kumimoji="0" lang="en-US" altLang="zh-TW" sz="1400" b="1" dirty="0">
              <a:solidFill>
                <a:srgbClr val="000000"/>
              </a:solidFill>
              <a:latin typeface="標楷體" pitchFamily="65" charset="-120"/>
            </a:endParaRPr>
          </a:p>
          <a:p>
            <a:pPr algn="ctr" eaLnBrk="0" hangingPunct="0">
              <a:spcBef>
                <a:spcPct val="20000"/>
              </a:spcBef>
            </a:pPr>
            <a:r>
              <a:rPr kumimoji="0" lang="zh-TW" altLang="en-US" sz="1400" b="1" dirty="0">
                <a:solidFill>
                  <a:srgbClr val="000000"/>
                </a:solidFill>
                <a:latin typeface="標楷體" pitchFamily="65" charset="-120"/>
              </a:rPr>
              <a:t>至７月上旬</a:t>
            </a:r>
            <a:endParaRPr kumimoji="0" lang="en-US" altLang="zh-TW" sz="1400" b="1" dirty="0">
              <a:solidFill>
                <a:srgbClr val="000000"/>
              </a:solidFill>
              <a:latin typeface="標楷體" pitchFamily="65" charset="-120"/>
            </a:endParaRPr>
          </a:p>
          <a:p>
            <a:pPr algn="ctr" eaLnBrk="0" hangingPunct="0">
              <a:spcBef>
                <a:spcPct val="20000"/>
              </a:spcBef>
            </a:pPr>
            <a:endParaRPr kumimoji="0" lang="zh-TW" altLang="en-US" sz="1400" b="1" dirty="0">
              <a:solidFill>
                <a:srgbClr val="000000"/>
              </a:solidFill>
              <a:latin typeface="Calibri" pitchFamily="34" charset="0"/>
            </a:endParaRPr>
          </a:p>
        </p:txBody>
      </p:sp>
      <p:sp>
        <p:nvSpPr>
          <p:cNvPr id="23558" name="AutoShape 74"/>
          <p:cNvSpPr>
            <a:spLocks noChangeArrowheads="1"/>
          </p:cNvSpPr>
          <p:nvPr/>
        </p:nvSpPr>
        <p:spPr bwMode="auto">
          <a:xfrm>
            <a:off x="4067175" y="6165850"/>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p>
            <a:pPr algn="ctr" eaLnBrk="0" hangingPunct="0">
              <a:spcBef>
                <a:spcPct val="20000"/>
              </a:spcBef>
            </a:pPr>
            <a:r>
              <a:rPr kumimoji="0" lang="zh-TW" altLang="en-US" sz="1600" b="1" dirty="0">
                <a:solidFill>
                  <a:srgbClr val="000000"/>
                </a:solidFill>
                <a:latin typeface="標楷體" pitchFamily="65" charset="-120"/>
              </a:rPr>
              <a:t>各校續招</a:t>
            </a:r>
          </a:p>
          <a:p>
            <a:pPr eaLnBrk="0" hangingPunct="0">
              <a:spcBef>
                <a:spcPct val="20000"/>
              </a:spcBef>
            </a:pPr>
            <a:endParaRPr kumimoji="0" lang="zh-TW" altLang="en-US" sz="2000" b="1" dirty="0">
              <a:solidFill>
                <a:srgbClr val="000000"/>
              </a:solidFill>
              <a:latin typeface="Calibri" pitchFamily="34" charset="0"/>
            </a:endParaRPr>
          </a:p>
        </p:txBody>
      </p:sp>
      <p:sp>
        <p:nvSpPr>
          <p:cNvPr id="23559" name="Line 85"/>
          <p:cNvSpPr>
            <a:spLocks noChangeShapeType="1"/>
          </p:cNvSpPr>
          <p:nvPr/>
        </p:nvSpPr>
        <p:spPr bwMode="auto">
          <a:xfrm>
            <a:off x="7891463" y="4479925"/>
            <a:ext cx="0" cy="201613"/>
          </a:xfrm>
          <a:prstGeom prst="line">
            <a:avLst/>
          </a:prstGeom>
          <a:noFill/>
          <a:ln w="9525">
            <a:solidFill>
              <a:srgbClr val="000000"/>
            </a:solidFill>
            <a:round/>
            <a:headEnd/>
            <a:tailEnd/>
          </a:ln>
        </p:spPr>
        <p:txBody>
          <a:bodyPr/>
          <a:lstStyle/>
          <a:p>
            <a:endParaRPr lang="zh-TW" altLang="en-US"/>
          </a:p>
        </p:txBody>
      </p:sp>
      <p:sp>
        <p:nvSpPr>
          <p:cNvPr id="23560" name="Line 86"/>
          <p:cNvSpPr>
            <a:spLocks noChangeShapeType="1"/>
          </p:cNvSpPr>
          <p:nvPr/>
        </p:nvSpPr>
        <p:spPr bwMode="auto">
          <a:xfrm>
            <a:off x="6289675" y="1803400"/>
            <a:ext cx="0" cy="201613"/>
          </a:xfrm>
          <a:prstGeom prst="line">
            <a:avLst/>
          </a:prstGeom>
          <a:noFill/>
          <a:ln w="9525">
            <a:solidFill>
              <a:srgbClr val="000000"/>
            </a:solidFill>
            <a:round/>
            <a:headEnd/>
            <a:tailEnd type="triangle" w="med" len="med"/>
          </a:ln>
        </p:spPr>
        <p:txBody>
          <a:bodyPr/>
          <a:lstStyle/>
          <a:p>
            <a:endParaRPr lang="zh-TW" altLang="en-US"/>
          </a:p>
        </p:txBody>
      </p:sp>
      <p:sp>
        <p:nvSpPr>
          <p:cNvPr id="23561" name="Line 87"/>
          <p:cNvSpPr>
            <a:spLocks noChangeShapeType="1"/>
          </p:cNvSpPr>
          <p:nvPr/>
        </p:nvSpPr>
        <p:spPr bwMode="auto">
          <a:xfrm flipH="1">
            <a:off x="2163763" y="3516313"/>
            <a:ext cx="3175" cy="471487"/>
          </a:xfrm>
          <a:prstGeom prst="line">
            <a:avLst/>
          </a:prstGeom>
          <a:noFill/>
          <a:ln w="9525">
            <a:solidFill>
              <a:srgbClr val="000000"/>
            </a:solidFill>
            <a:round/>
            <a:headEnd/>
            <a:tailEnd type="triangle" w="med" len="med"/>
          </a:ln>
        </p:spPr>
        <p:txBody>
          <a:bodyPr/>
          <a:lstStyle/>
          <a:p>
            <a:endParaRPr lang="zh-TW" altLang="en-US"/>
          </a:p>
        </p:txBody>
      </p:sp>
      <p:sp>
        <p:nvSpPr>
          <p:cNvPr id="23562" name="AutoShape 10"/>
          <p:cNvSpPr>
            <a:spLocks noChangeArrowheads="1"/>
          </p:cNvSpPr>
          <p:nvPr/>
        </p:nvSpPr>
        <p:spPr bwMode="auto">
          <a:xfrm>
            <a:off x="2771800" y="2132856"/>
            <a:ext cx="1585913" cy="406003"/>
          </a:xfrm>
          <a:prstGeom prst="flowChartProcess">
            <a:avLst/>
          </a:prstGeom>
          <a:solidFill>
            <a:srgbClr val="FF6600"/>
          </a:solidFill>
          <a:ln w="9525">
            <a:solidFill>
              <a:srgbClr val="000000"/>
            </a:solidFill>
            <a:miter lim="800000"/>
            <a:headEnd/>
            <a:tailEnd/>
          </a:ln>
        </p:spPr>
        <p:txBody>
          <a:bodyPr lIns="53035" tIns="26518" rIns="53035" bIns="26518"/>
          <a:lstStyle/>
          <a:p>
            <a:pPr algn="ctr" eaLnBrk="0" hangingPunct="0">
              <a:spcBef>
                <a:spcPts val="1800"/>
              </a:spcBef>
            </a:pPr>
            <a:r>
              <a:rPr kumimoji="0" lang="zh-TW" altLang="en-US" b="1" dirty="0">
                <a:solidFill>
                  <a:srgbClr val="000000"/>
                </a:solidFill>
                <a:latin typeface="標楷體" pitchFamily="65" charset="-120"/>
              </a:rPr>
              <a:t>國中適性輔導</a:t>
            </a:r>
            <a:endParaRPr kumimoji="0" lang="zh-TW" altLang="en-US" b="1" dirty="0">
              <a:solidFill>
                <a:srgbClr val="000000"/>
              </a:solidFill>
              <a:latin typeface="Calibri" pitchFamily="34" charset="0"/>
            </a:endParaRPr>
          </a:p>
        </p:txBody>
      </p:sp>
      <p:sp>
        <p:nvSpPr>
          <p:cNvPr id="23563" name="AutoShape 20"/>
          <p:cNvSpPr>
            <a:spLocks noChangeArrowheads="1"/>
          </p:cNvSpPr>
          <p:nvPr/>
        </p:nvSpPr>
        <p:spPr bwMode="auto">
          <a:xfrm>
            <a:off x="3133725" y="4076700"/>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p>
            <a:pPr algn="ctr" eaLnBrk="0" hangingPunct="0"/>
            <a:r>
              <a:rPr kumimoji="0" lang="zh-TW" altLang="en-US" sz="1400" b="1" dirty="0">
                <a:solidFill>
                  <a:srgbClr val="000000"/>
                </a:solidFill>
                <a:latin typeface="標楷體" pitchFamily="65" charset="-120"/>
              </a:rPr>
              <a:t>高中、高職免試入學</a:t>
            </a:r>
            <a:endParaRPr kumimoji="0" lang="en-US" altLang="zh-TW" sz="1400" b="1" dirty="0">
              <a:solidFill>
                <a:srgbClr val="000000"/>
              </a:solidFill>
              <a:latin typeface="標楷體" pitchFamily="65" charset="-120"/>
            </a:endParaRPr>
          </a:p>
          <a:p>
            <a:pPr algn="ctr" eaLnBrk="0" hangingPunct="0"/>
            <a:r>
              <a:rPr kumimoji="0" lang="en-US" altLang="zh-TW" sz="1400" b="1" dirty="0">
                <a:solidFill>
                  <a:srgbClr val="000000"/>
                </a:solidFill>
                <a:latin typeface="標楷體" pitchFamily="65" charset="-120"/>
              </a:rPr>
              <a:t>(</a:t>
            </a:r>
            <a:r>
              <a:rPr kumimoji="0" lang="zh-TW" altLang="en-US" sz="1400" b="1" dirty="0">
                <a:solidFill>
                  <a:srgbClr val="000000"/>
                </a:solidFill>
                <a:latin typeface="標楷體" pitchFamily="65" charset="-120"/>
              </a:rPr>
              <a:t>先</a:t>
            </a:r>
            <a:r>
              <a:rPr kumimoji="0" lang="zh-TW" altLang="en-US" sz="1400" b="1" dirty="0">
                <a:solidFill>
                  <a:srgbClr val="FF0000"/>
                </a:solidFill>
                <a:latin typeface="標楷體" pitchFamily="65" charset="-120"/>
              </a:rPr>
              <a:t>技優生</a:t>
            </a:r>
            <a:r>
              <a:rPr kumimoji="0" lang="zh-TW" altLang="en-US" sz="1400" b="1" dirty="0">
                <a:solidFill>
                  <a:srgbClr val="000000"/>
                </a:solidFill>
                <a:latin typeface="標楷體" pitchFamily="65" charset="-120"/>
              </a:rPr>
              <a:t>甄審、再</a:t>
            </a:r>
            <a:r>
              <a:rPr kumimoji="0" lang="zh-TW" altLang="en-US" sz="1400" b="1" dirty="0">
                <a:solidFill>
                  <a:srgbClr val="FF0000"/>
                </a:solidFill>
                <a:latin typeface="標楷體" pitchFamily="65" charset="-120"/>
              </a:rPr>
              <a:t>一般生</a:t>
            </a:r>
            <a:r>
              <a:rPr kumimoji="0" lang="zh-TW" altLang="en-US" sz="1400" b="1" dirty="0">
                <a:solidFill>
                  <a:srgbClr val="000000"/>
                </a:solidFill>
                <a:latin typeface="標楷體" pitchFamily="65" charset="-120"/>
              </a:rPr>
              <a:t>免試入學</a:t>
            </a:r>
            <a:r>
              <a:rPr kumimoji="0" lang="en-US" altLang="zh-TW" sz="1400" b="1" dirty="0">
                <a:solidFill>
                  <a:srgbClr val="000000"/>
                </a:solidFill>
                <a:latin typeface="標楷體" pitchFamily="65" charset="-120"/>
              </a:rPr>
              <a:t>)</a:t>
            </a:r>
          </a:p>
          <a:p>
            <a:pPr algn="ctr" eaLnBrk="0" hangingPunct="0"/>
            <a:endParaRPr kumimoji="0" lang="zh-TW" altLang="en-US" b="1" dirty="0">
              <a:solidFill>
                <a:srgbClr val="000099"/>
              </a:solidFill>
              <a:latin typeface="Calibri" pitchFamily="34" charset="0"/>
              <a:ea typeface="標楷體" pitchFamily="65" charset="-120"/>
            </a:endParaRPr>
          </a:p>
        </p:txBody>
      </p:sp>
      <p:sp>
        <p:nvSpPr>
          <p:cNvPr id="23564" name="AutoShape 5"/>
          <p:cNvSpPr>
            <a:spLocks noChangeArrowheads="1"/>
          </p:cNvSpPr>
          <p:nvPr/>
        </p:nvSpPr>
        <p:spPr bwMode="auto">
          <a:xfrm>
            <a:off x="3117850" y="3113088"/>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p>
            <a:pPr algn="ctr" eaLnBrk="0" hangingPunct="0">
              <a:spcBef>
                <a:spcPct val="20000"/>
              </a:spcBef>
            </a:pPr>
            <a:r>
              <a:rPr kumimoji="0" lang="zh-TW" altLang="en-US" sz="1400" b="1" dirty="0">
                <a:solidFill>
                  <a:srgbClr val="000000"/>
                </a:solidFill>
                <a:latin typeface="標楷體" pitchFamily="65" charset="-120"/>
              </a:rPr>
              <a:t>國中提供學生升學輔導建議</a:t>
            </a:r>
            <a:endParaRPr kumimoji="0" lang="zh-TW" altLang="en-US" sz="1400" b="1" dirty="0">
              <a:solidFill>
                <a:srgbClr val="000000"/>
              </a:solidFill>
              <a:latin typeface="Calibri" pitchFamily="34" charset="0"/>
            </a:endParaRPr>
          </a:p>
        </p:txBody>
      </p:sp>
      <p:sp>
        <p:nvSpPr>
          <p:cNvPr id="23565" name="AutoShape 21"/>
          <p:cNvSpPr>
            <a:spLocks noChangeArrowheads="1"/>
          </p:cNvSpPr>
          <p:nvPr/>
        </p:nvSpPr>
        <p:spPr bwMode="auto">
          <a:xfrm>
            <a:off x="1547664" y="4365104"/>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p>
            <a:pPr algn="ctr" eaLnBrk="0" hangingPunct="0">
              <a:lnSpc>
                <a:spcPct val="85000"/>
              </a:lnSpc>
              <a:spcBef>
                <a:spcPct val="20000"/>
              </a:spcBef>
            </a:pPr>
            <a:r>
              <a:rPr kumimoji="0" lang="zh-TW" altLang="en-US" sz="1200" b="1" dirty="0">
                <a:solidFill>
                  <a:srgbClr val="000000"/>
                </a:solidFill>
                <a:latin typeface="標楷體" pitchFamily="65" charset="-120"/>
              </a:rPr>
              <a:t> 五專免試入學</a:t>
            </a:r>
          </a:p>
          <a:p>
            <a:pPr algn="ctr" eaLnBrk="0" hangingPunct="0">
              <a:lnSpc>
                <a:spcPct val="85000"/>
              </a:lnSpc>
              <a:spcBef>
                <a:spcPct val="20000"/>
              </a:spcBef>
            </a:pPr>
            <a:r>
              <a:rPr kumimoji="0" lang="en-US" altLang="zh-TW" sz="1200" b="1" dirty="0">
                <a:solidFill>
                  <a:srgbClr val="000000"/>
                </a:solidFill>
                <a:latin typeface="標楷體" pitchFamily="65" charset="-120"/>
              </a:rPr>
              <a:t>(</a:t>
            </a:r>
            <a:r>
              <a:rPr kumimoji="0" lang="zh-TW" altLang="en-US" sz="1200" b="1" dirty="0">
                <a:solidFill>
                  <a:srgbClr val="000000"/>
                </a:solidFill>
                <a:latin typeface="標楷體" pitchFamily="65" charset="-120"/>
              </a:rPr>
              <a:t>北中南可各</a:t>
            </a:r>
          </a:p>
          <a:p>
            <a:pPr algn="ctr" eaLnBrk="0" hangingPunct="0">
              <a:lnSpc>
                <a:spcPct val="85000"/>
              </a:lnSpc>
              <a:spcBef>
                <a:spcPct val="20000"/>
              </a:spcBef>
            </a:pPr>
            <a:r>
              <a:rPr kumimoji="0" lang="zh-TW" altLang="en-US" sz="1200" b="1" dirty="0">
                <a:solidFill>
                  <a:srgbClr val="000000"/>
                </a:solidFill>
                <a:latin typeface="標楷體" pitchFamily="65" charset="-120"/>
              </a:rPr>
              <a:t>報名一所學校</a:t>
            </a:r>
            <a:r>
              <a:rPr kumimoji="0" lang="en-US" altLang="zh-TW" sz="1200" b="1" dirty="0">
                <a:solidFill>
                  <a:srgbClr val="000000"/>
                </a:solidFill>
                <a:latin typeface="標楷體" pitchFamily="65" charset="-120"/>
              </a:rPr>
              <a:t>)</a:t>
            </a:r>
            <a:endParaRPr kumimoji="0" lang="en-US" altLang="zh-TW" sz="1200" b="1" dirty="0">
              <a:solidFill>
                <a:srgbClr val="000000"/>
              </a:solidFill>
              <a:latin typeface="Calibri" pitchFamily="34" charset="0"/>
            </a:endParaRPr>
          </a:p>
        </p:txBody>
      </p:sp>
      <p:sp>
        <p:nvSpPr>
          <p:cNvPr id="23566" name="AutoShape 32"/>
          <p:cNvSpPr>
            <a:spLocks noChangeArrowheads="1"/>
          </p:cNvSpPr>
          <p:nvPr/>
        </p:nvSpPr>
        <p:spPr bwMode="auto">
          <a:xfrm>
            <a:off x="1692275" y="5229225"/>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p>
            <a:pPr algn="ctr" eaLnBrk="0" hangingPunct="0">
              <a:spcBef>
                <a:spcPct val="20000"/>
              </a:spcBef>
            </a:pPr>
            <a:r>
              <a:rPr kumimoji="0" lang="zh-TW" altLang="en-US" sz="1400" b="1">
                <a:solidFill>
                  <a:srgbClr val="000000"/>
                </a:solidFill>
                <a:latin typeface="標楷體" pitchFamily="65" charset="-120"/>
              </a:rPr>
              <a:t>錄取</a:t>
            </a:r>
            <a:endParaRPr kumimoji="0" lang="zh-TW" altLang="en-US" sz="1400" b="1">
              <a:solidFill>
                <a:srgbClr val="000000"/>
              </a:solidFill>
              <a:latin typeface="Calibri" pitchFamily="34" charset="0"/>
            </a:endParaRPr>
          </a:p>
        </p:txBody>
      </p:sp>
      <p:sp>
        <p:nvSpPr>
          <p:cNvPr id="23567" name="AutoShape 33"/>
          <p:cNvSpPr>
            <a:spLocks noChangeArrowheads="1"/>
          </p:cNvSpPr>
          <p:nvPr/>
        </p:nvSpPr>
        <p:spPr bwMode="auto">
          <a:xfrm>
            <a:off x="6084888" y="5300663"/>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p>
            <a:pPr algn="ctr" eaLnBrk="0" hangingPunct="0">
              <a:spcBef>
                <a:spcPct val="20000"/>
              </a:spcBef>
            </a:pPr>
            <a:r>
              <a:rPr kumimoji="0" lang="zh-TW" altLang="en-US" sz="1400" b="1">
                <a:solidFill>
                  <a:srgbClr val="000000"/>
                </a:solidFill>
                <a:latin typeface="標楷體" pitchFamily="65" charset="-120"/>
              </a:rPr>
              <a:t>錄取</a:t>
            </a:r>
            <a:endParaRPr kumimoji="0" lang="zh-TW" altLang="en-US" sz="1400" b="1">
              <a:solidFill>
                <a:srgbClr val="000000"/>
              </a:solidFill>
              <a:latin typeface="Calibri" pitchFamily="34" charset="0"/>
            </a:endParaRPr>
          </a:p>
        </p:txBody>
      </p:sp>
      <p:sp>
        <p:nvSpPr>
          <p:cNvPr id="23568" name="Line 41"/>
          <p:cNvSpPr>
            <a:spLocks noChangeShapeType="1"/>
          </p:cNvSpPr>
          <p:nvPr/>
        </p:nvSpPr>
        <p:spPr bwMode="auto">
          <a:xfrm flipH="1">
            <a:off x="2171700" y="4896852"/>
            <a:ext cx="6016" cy="311735"/>
          </a:xfrm>
          <a:prstGeom prst="line">
            <a:avLst/>
          </a:prstGeom>
          <a:noFill/>
          <a:ln w="9525">
            <a:solidFill>
              <a:srgbClr val="000000"/>
            </a:solidFill>
            <a:round/>
            <a:headEnd/>
            <a:tailEnd type="triangle" w="med" len="med"/>
          </a:ln>
        </p:spPr>
        <p:txBody>
          <a:bodyPr wrap="none" lIns="90000" tIns="46800" rIns="90000" bIns="46800" anchor="ctr"/>
          <a:lstStyle/>
          <a:p>
            <a:endParaRPr lang="zh-TW" altLang="en-US"/>
          </a:p>
        </p:txBody>
      </p:sp>
      <p:sp>
        <p:nvSpPr>
          <p:cNvPr id="23569" name="Rectangle 35"/>
          <p:cNvSpPr>
            <a:spLocks noChangeArrowheads="1"/>
          </p:cNvSpPr>
          <p:nvPr/>
        </p:nvSpPr>
        <p:spPr bwMode="auto">
          <a:xfrm>
            <a:off x="6011863" y="5516563"/>
            <a:ext cx="323850" cy="201612"/>
          </a:xfrm>
          <a:prstGeom prst="rect">
            <a:avLst/>
          </a:prstGeom>
          <a:noFill/>
          <a:ln w="9525">
            <a:noFill/>
            <a:miter lim="800000"/>
            <a:headEnd/>
            <a:tailEnd/>
          </a:ln>
        </p:spPr>
        <p:txBody>
          <a:bodyPr lIns="53035" tIns="26518" rIns="53035" bIns="26518"/>
          <a:lstStyle/>
          <a:p>
            <a:pPr eaLnBrk="0" hangingPunct="0">
              <a:spcBef>
                <a:spcPct val="20000"/>
              </a:spcBef>
            </a:pPr>
            <a:r>
              <a:rPr kumimoji="0" lang="en-US" altLang="zh-TW" sz="1400" b="1">
                <a:solidFill>
                  <a:srgbClr val="000000"/>
                </a:solidFill>
                <a:latin typeface="標楷體" pitchFamily="65" charset="-120"/>
              </a:rPr>
              <a:t>N</a:t>
            </a:r>
            <a:endParaRPr kumimoji="0" lang="en-US" altLang="zh-TW" sz="1400" b="1">
              <a:solidFill>
                <a:srgbClr val="000000"/>
              </a:solidFill>
              <a:latin typeface="Calibri" pitchFamily="34" charset="0"/>
            </a:endParaRPr>
          </a:p>
        </p:txBody>
      </p:sp>
      <p:sp>
        <p:nvSpPr>
          <p:cNvPr id="23570" name="Rectangle 91"/>
          <p:cNvSpPr>
            <a:spLocks noChangeArrowheads="1"/>
          </p:cNvSpPr>
          <p:nvPr/>
        </p:nvSpPr>
        <p:spPr bwMode="auto">
          <a:xfrm>
            <a:off x="2771775" y="3489325"/>
            <a:ext cx="5184775" cy="301625"/>
          </a:xfrm>
          <a:prstGeom prst="rect">
            <a:avLst/>
          </a:prstGeom>
          <a:noFill/>
          <a:ln w="9525" cap="rnd">
            <a:noFill/>
            <a:prstDash val="sysDot"/>
            <a:miter lim="800000"/>
            <a:headEnd/>
            <a:tailEnd/>
          </a:ln>
        </p:spPr>
        <p:txBody>
          <a:bodyPr lIns="10440" tIns="26518" rIns="10440" bIns="26518"/>
          <a:lstStyle/>
          <a:p>
            <a:pPr eaLnBrk="0" hangingPunct="0">
              <a:spcBef>
                <a:spcPct val="20000"/>
              </a:spcBef>
            </a:pPr>
            <a:r>
              <a:rPr kumimoji="0" lang="en-US" altLang="zh-TW" sz="1400" b="1" dirty="0">
                <a:solidFill>
                  <a:srgbClr val="FF3300"/>
                </a:solidFill>
                <a:latin typeface="標楷體" pitchFamily="65" charset="-120"/>
              </a:rPr>
              <a:t>( </a:t>
            </a:r>
            <a:r>
              <a:rPr kumimoji="0" lang="zh-TW" altLang="en-US" sz="1400" b="1" dirty="0">
                <a:solidFill>
                  <a:srgbClr val="FF3300"/>
                </a:solidFill>
                <a:latin typeface="標楷體" pitchFamily="65" charset="-120"/>
              </a:rPr>
              <a:t>可 同 時 報 名 ， 但 </a:t>
            </a:r>
            <a:r>
              <a:rPr kumimoji="0" lang="zh-TW" altLang="en-US" b="1" dirty="0">
                <a:solidFill>
                  <a:srgbClr val="FF0000"/>
                </a:solidFill>
                <a:effectLst>
                  <a:outerShdw blurRad="38100" dist="38100" dir="2700000" algn="tl">
                    <a:srgbClr val="000000">
                      <a:alpha val="43137"/>
                    </a:srgbClr>
                  </a:outerShdw>
                </a:effectLst>
                <a:highlight>
                  <a:srgbClr val="FFFF00"/>
                </a:highlight>
                <a:latin typeface="標楷體" pitchFamily="65" charset="-120"/>
              </a:rPr>
              <a:t>錄 取 後 擇 一 校 報 到 </a:t>
            </a:r>
            <a:r>
              <a:rPr kumimoji="0" lang="en-US" altLang="zh-TW" sz="1400" b="1" dirty="0">
                <a:solidFill>
                  <a:srgbClr val="FF3300"/>
                </a:solidFill>
                <a:latin typeface="標楷體" pitchFamily="65" charset="-120"/>
              </a:rPr>
              <a:t>)</a:t>
            </a:r>
            <a:endParaRPr kumimoji="0" lang="en-US" altLang="zh-TW" sz="1400" b="1" dirty="0">
              <a:solidFill>
                <a:srgbClr val="000000"/>
              </a:solidFill>
              <a:latin typeface="Calibri" pitchFamily="34" charset="0"/>
            </a:endParaRPr>
          </a:p>
        </p:txBody>
      </p:sp>
      <p:sp>
        <p:nvSpPr>
          <p:cNvPr id="23571" name="Rectangle 35"/>
          <p:cNvSpPr>
            <a:spLocks noChangeArrowheads="1"/>
          </p:cNvSpPr>
          <p:nvPr/>
        </p:nvSpPr>
        <p:spPr bwMode="auto">
          <a:xfrm>
            <a:off x="7261263" y="5518943"/>
            <a:ext cx="317500" cy="201613"/>
          </a:xfrm>
          <a:prstGeom prst="rect">
            <a:avLst/>
          </a:prstGeom>
          <a:noFill/>
          <a:ln w="9525">
            <a:noFill/>
            <a:miter lim="800000"/>
            <a:headEnd/>
            <a:tailEnd/>
          </a:ln>
        </p:spPr>
        <p:txBody>
          <a:bodyPr lIns="53035" tIns="26518" rIns="53035" bIns="26518"/>
          <a:lstStyle/>
          <a:p>
            <a:pPr eaLnBrk="0" hangingPunct="0">
              <a:spcBef>
                <a:spcPct val="20000"/>
              </a:spcBef>
            </a:pPr>
            <a:r>
              <a:rPr kumimoji="0" lang="en-US" altLang="zh-TW" sz="1400" b="1" dirty="0">
                <a:solidFill>
                  <a:srgbClr val="000000"/>
                </a:solidFill>
                <a:latin typeface="標楷體" pitchFamily="65" charset="-120"/>
              </a:rPr>
              <a:t>Y</a:t>
            </a:r>
            <a:endParaRPr kumimoji="0" lang="en-US" altLang="zh-TW" sz="1400" b="1" dirty="0">
              <a:solidFill>
                <a:srgbClr val="000000"/>
              </a:solidFill>
              <a:latin typeface="Calibri" pitchFamily="34" charset="0"/>
            </a:endParaRPr>
          </a:p>
        </p:txBody>
      </p:sp>
      <p:sp>
        <p:nvSpPr>
          <p:cNvPr id="23572" name="AutoShape 20"/>
          <p:cNvSpPr>
            <a:spLocks noChangeArrowheads="1"/>
          </p:cNvSpPr>
          <p:nvPr/>
        </p:nvSpPr>
        <p:spPr bwMode="auto">
          <a:xfrm>
            <a:off x="6877050" y="4076700"/>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p>
            <a:pPr algn="ctr" eaLnBrk="0" hangingPunct="0">
              <a:spcBef>
                <a:spcPct val="20000"/>
              </a:spcBef>
            </a:pPr>
            <a:r>
              <a:rPr kumimoji="0" lang="zh-TW" altLang="en-US" sz="1400" b="1">
                <a:solidFill>
                  <a:srgbClr val="000000"/>
                </a:solidFill>
                <a:latin typeface="標楷體" pitchFamily="65" charset="-120"/>
              </a:rPr>
              <a:t>特色招生</a:t>
            </a:r>
          </a:p>
          <a:p>
            <a:pPr algn="ctr" eaLnBrk="0" hangingPunct="0">
              <a:spcBef>
                <a:spcPct val="20000"/>
              </a:spcBef>
            </a:pPr>
            <a:r>
              <a:rPr kumimoji="0" lang="zh-TW" altLang="en-US" sz="1400" b="1">
                <a:solidFill>
                  <a:srgbClr val="000000"/>
                </a:solidFill>
                <a:latin typeface="標楷體" pitchFamily="65" charset="-120"/>
              </a:rPr>
              <a:t>甄選入學</a:t>
            </a:r>
            <a:endParaRPr kumimoji="0" lang="zh-TW" altLang="en-US" sz="1400" b="1">
              <a:solidFill>
                <a:srgbClr val="000000"/>
              </a:solidFill>
              <a:latin typeface="Calibri" pitchFamily="34" charset="0"/>
            </a:endParaRPr>
          </a:p>
        </p:txBody>
      </p:sp>
      <p:sp>
        <p:nvSpPr>
          <p:cNvPr id="23573" name="Line 101"/>
          <p:cNvSpPr>
            <a:spLocks noChangeShapeType="1"/>
          </p:cNvSpPr>
          <p:nvPr/>
        </p:nvSpPr>
        <p:spPr bwMode="auto">
          <a:xfrm flipH="1">
            <a:off x="5003800" y="3414713"/>
            <a:ext cx="17463" cy="590550"/>
          </a:xfrm>
          <a:prstGeom prst="line">
            <a:avLst/>
          </a:prstGeom>
          <a:noFill/>
          <a:ln w="9525">
            <a:solidFill>
              <a:srgbClr val="000000"/>
            </a:solidFill>
            <a:round/>
            <a:headEnd/>
            <a:tailEnd type="triangle" w="med" len="med"/>
          </a:ln>
        </p:spPr>
        <p:txBody>
          <a:bodyPr/>
          <a:lstStyle/>
          <a:p>
            <a:endParaRPr lang="zh-TW" altLang="en-US"/>
          </a:p>
        </p:txBody>
      </p:sp>
      <p:sp>
        <p:nvSpPr>
          <p:cNvPr id="23574" name="Line 102"/>
          <p:cNvSpPr>
            <a:spLocks noChangeShapeType="1"/>
          </p:cNvSpPr>
          <p:nvPr/>
        </p:nvSpPr>
        <p:spPr bwMode="auto">
          <a:xfrm>
            <a:off x="5037138" y="4581525"/>
            <a:ext cx="0" cy="100013"/>
          </a:xfrm>
          <a:prstGeom prst="line">
            <a:avLst/>
          </a:prstGeom>
          <a:noFill/>
          <a:ln w="9525">
            <a:solidFill>
              <a:srgbClr val="000000"/>
            </a:solidFill>
            <a:round/>
            <a:headEnd/>
            <a:tailEnd/>
          </a:ln>
        </p:spPr>
        <p:txBody>
          <a:bodyPr/>
          <a:lstStyle/>
          <a:p>
            <a:endParaRPr lang="zh-TW" altLang="en-US"/>
          </a:p>
        </p:txBody>
      </p:sp>
      <p:sp>
        <p:nvSpPr>
          <p:cNvPr id="23575" name="Line 103"/>
          <p:cNvSpPr>
            <a:spLocks noChangeShapeType="1"/>
          </p:cNvSpPr>
          <p:nvPr/>
        </p:nvSpPr>
        <p:spPr bwMode="auto">
          <a:xfrm>
            <a:off x="5037138" y="4681538"/>
            <a:ext cx="2854325" cy="0"/>
          </a:xfrm>
          <a:prstGeom prst="line">
            <a:avLst/>
          </a:prstGeom>
          <a:noFill/>
          <a:ln w="9525">
            <a:solidFill>
              <a:srgbClr val="000000"/>
            </a:solidFill>
            <a:round/>
            <a:headEnd/>
            <a:tailEnd/>
          </a:ln>
        </p:spPr>
        <p:txBody>
          <a:bodyPr/>
          <a:lstStyle/>
          <a:p>
            <a:endParaRPr lang="zh-TW" altLang="en-US"/>
          </a:p>
        </p:txBody>
      </p:sp>
      <p:sp>
        <p:nvSpPr>
          <p:cNvPr id="23576" name="Line 104"/>
          <p:cNvSpPr>
            <a:spLocks noChangeShapeType="1"/>
          </p:cNvSpPr>
          <p:nvPr/>
        </p:nvSpPr>
        <p:spPr bwMode="auto">
          <a:xfrm>
            <a:off x="6464300" y="4681538"/>
            <a:ext cx="190500" cy="544512"/>
          </a:xfrm>
          <a:prstGeom prst="line">
            <a:avLst/>
          </a:prstGeom>
          <a:noFill/>
          <a:ln w="9525">
            <a:solidFill>
              <a:srgbClr val="000000"/>
            </a:solidFill>
            <a:round/>
            <a:headEnd/>
            <a:tailEnd type="triangle" w="med" len="med"/>
          </a:ln>
        </p:spPr>
        <p:txBody>
          <a:bodyPr/>
          <a:lstStyle/>
          <a:p>
            <a:endParaRPr lang="zh-TW" altLang="en-US"/>
          </a:p>
        </p:txBody>
      </p:sp>
      <p:sp>
        <p:nvSpPr>
          <p:cNvPr id="23577" name="Line 105"/>
          <p:cNvSpPr>
            <a:spLocks noChangeShapeType="1"/>
          </p:cNvSpPr>
          <p:nvPr/>
        </p:nvSpPr>
        <p:spPr bwMode="auto">
          <a:xfrm>
            <a:off x="5021263" y="1703388"/>
            <a:ext cx="0" cy="100012"/>
          </a:xfrm>
          <a:prstGeom prst="line">
            <a:avLst/>
          </a:prstGeom>
          <a:noFill/>
          <a:ln w="9525">
            <a:solidFill>
              <a:srgbClr val="000000"/>
            </a:solidFill>
            <a:round/>
            <a:headEnd/>
            <a:tailEnd/>
          </a:ln>
        </p:spPr>
        <p:txBody>
          <a:bodyPr/>
          <a:lstStyle/>
          <a:p>
            <a:endParaRPr lang="zh-TW" altLang="en-US"/>
          </a:p>
        </p:txBody>
      </p:sp>
      <p:sp>
        <p:nvSpPr>
          <p:cNvPr id="23578" name="Line 106"/>
          <p:cNvSpPr>
            <a:spLocks noChangeShapeType="1"/>
          </p:cNvSpPr>
          <p:nvPr/>
        </p:nvSpPr>
        <p:spPr bwMode="auto">
          <a:xfrm>
            <a:off x="3594100" y="1803400"/>
            <a:ext cx="2695575" cy="0"/>
          </a:xfrm>
          <a:prstGeom prst="line">
            <a:avLst/>
          </a:prstGeom>
          <a:noFill/>
          <a:ln w="9525">
            <a:solidFill>
              <a:srgbClr val="000000"/>
            </a:solidFill>
            <a:round/>
            <a:headEnd/>
            <a:tailEnd/>
          </a:ln>
        </p:spPr>
        <p:txBody>
          <a:bodyPr/>
          <a:lstStyle/>
          <a:p>
            <a:endParaRPr lang="zh-TW" altLang="en-US"/>
          </a:p>
        </p:txBody>
      </p:sp>
      <p:sp>
        <p:nvSpPr>
          <p:cNvPr id="23579" name="Line 107"/>
          <p:cNvSpPr>
            <a:spLocks noChangeShapeType="1"/>
          </p:cNvSpPr>
          <p:nvPr/>
        </p:nvSpPr>
        <p:spPr bwMode="auto">
          <a:xfrm>
            <a:off x="3594100" y="1803400"/>
            <a:ext cx="0" cy="201613"/>
          </a:xfrm>
          <a:prstGeom prst="line">
            <a:avLst/>
          </a:prstGeom>
          <a:noFill/>
          <a:ln w="9525">
            <a:solidFill>
              <a:srgbClr val="000000"/>
            </a:solidFill>
            <a:round/>
            <a:headEnd/>
            <a:tailEnd type="triangle" w="med" len="med"/>
          </a:ln>
        </p:spPr>
        <p:txBody>
          <a:bodyPr/>
          <a:lstStyle/>
          <a:p>
            <a:endParaRPr lang="zh-TW" altLang="en-US"/>
          </a:p>
        </p:txBody>
      </p:sp>
      <p:sp>
        <p:nvSpPr>
          <p:cNvPr id="23581" name="Line 109"/>
          <p:cNvSpPr>
            <a:spLocks noChangeShapeType="1"/>
          </p:cNvSpPr>
          <p:nvPr/>
        </p:nvSpPr>
        <p:spPr bwMode="auto">
          <a:xfrm>
            <a:off x="3565798" y="2990850"/>
            <a:ext cx="2736850" cy="0"/>
          </a:xfrm>
          <a:prstGeom prst="line">
            <a:avLst/>
          </a:prstGeom>
          <a:noFill/>
          <a:ln w="9525">
            <a:solidFill>
              <a:srgbClr val="000000"/>
            </a:solidFill>
            <a:round/>
            <a:headEnd/>
            <a:tailEnd/>
          </a:ln>
        </p:spPr>
        <p:txBody>
          <a:bodyPr/>
          <a:lstStyle/>
          <a:p>
            <a:endParaRPr lang="zh-TW" altLang="en-US"/>
          </a:p>
        </p:txBody>
      </p:sp>
      <p:sp>
        <p:nvSpPr>
          <p:cNvPr id="23582" name="Line 110"/>
          <p:cNvSpPr>
            <a:spLocks noChangeShapeType="1"/>
          </p:cNvSpPr>
          <p:nvPr/>
        </p:nvSpPr>
        <p:spPr bwMode="auto">
          <a:xfrm>
            <a:off x="3563938" y="2697163"/>
            <a:ext cx="0" cy="288925"/>
          </a:xfrm>
          <a:prstGeom prst="line">
            <a:avLst/>
          </a:prstGeom>
          <a:noFill/>
          <a:ln w="9525">
            <a:solidFill>
              <a:srgbClr val="000000"/>
            </a:solidFill>
            <a:round/>
            <a:headEnd/>
            <a:tailEnd/>
          </a:ln>
        </p:spPr>
        <p:txBody>
          <a:bodyPr/>
          <a:lstStyle/>
          <a:p>
            <a:endParaRPr lang="zh-TW" altLang="en-US"/>
          </a:p>
        </p:txBody>
      </p:sp>
      <p:sp>
        <p:nvSpPr>
          <p:cNvPr id="23583" name="Line 111"/>
          <p:cNvSpPr>
            <a:spLocks noChangeShapeType="1"/>
          </p:cNvSpPr>
          <p:nvPr/>
        </p:nvSpPr>
        <p:spPr bwMode="auto">
          <a:xfrm>
            <a:off x="5021263" y="2978150"/>
            <a:ext cx="0" cy="134938"/>
          </a:xfrm>
          <a:prstGeom prst="line">
            <a:avLst/>
          </a:prstGeom>
          <a:noFill/>
          <a:ln w="9525">
            <a:solidFill>
              <a:srgbClr val="000000"/>
            </a:solidFill>
            <a:round/>
            <a:headEnd/>
            <a:tailEnd type="triangle" w="med" len="med"/>
          </a:ln>
        </p:spPr>
        <p:txBody>
          <a:bodyPr/>
          <a:lstStyle/>
          <a:p>
            <a:endParaRPr lang="zh-TW" altLang="en-US"/>
          </a:p>
        </p:txBody>
      </p:sp>
      <p:sp>
        <p:nvSpPr>
          <p:cNvPr id="23584" name="Line 112"/>
          <p:cNvSpPr>
            <a:spLocks noChangeShapeType="1"/>
          </p:cNvSpPr>
          <p:nvPr/>
        </p:nvSpPr>
        <p:spPr bwMode="auto">
          <a:xfrm>
            <a:off x="5021263" y="3514725"/>
            <a:ext cx="2854325" cy="1588"/>
          </a:xfrm>
          <a:prstGeom prst="line">
            <a:avLst/>
          </a:prstGeom>
          <a:noFill/>
          <a:ln w="9525">
            <a:solidFill>
              <a:srgbClr val="000000"/>
            </a:solidFill>
            <a:round/>
            <a:headEnd/>
            <a:tailEnd/>
          </a:ln>
        </p:spPr>
        <p:txBody>
          <a:bodyPr/>
          <a:lstStyle/>
          <a:p>
            <a:endParaRPr lang="zh-TW" altLang="en-US"/>
          </a:p>
        </p:txBody>
      </p:sp>
      <p:sp>
        <p:nvSpPr>
          <p:cNvPr id="23585" name="Line 113"/>
          <p:cNvSpPr>
            <a:spLocks noChangeShapeType="1"/>
          </p:cNvSpPr>
          <p:nvPr/>
        </p:nvSpPr>
        <p:spPr bwMode="auto">
          <a:xfrm>
            <a:off x="2166938" y="3514725"/>
            <a:ext cx="2854325" cy="1588"/>
          </a:xfrm>
          <a:prstGeom prst="line">
            <a:avLst/>
          </a:prstGeom>
          <a:noFill/>
          <a:ln w="9525">
            <a:solidFill>
              <a:srgbClr val="000000"/>
            </a:solidFill>
            <a:round/>
            <a:headEnd/>
            <a:tailEnd/>
          </a:ln>
        </p:spPr>
        <p:txBody>
          <a:bodyPr/>
          <a:lstStyle/>
          <a:p>
            <a:endParaRPr lang="zh-TW" altLang="en-US"/>
          </a:p>
        </p:txBody>
      </p:sp>
      <p:sp>
        <p:nvSpPr>
          <p:cNvPr id="23586" name="Line 114"/>
          <p:cNvSpPr>
            <a:spLocks noChangeShapeType="1"/>
          </p:cNvSpPr>
          <p:nvPr/>
        </p:nvSpPr>
        <p:spPr bwMode="auto">
          <a:xfrm>
            <a:off x="7380288" y="5516563"/>
            <a:ext cx="446087" cy="274637"/>
          </a:xfrm>
          <a:prstGeom prst="line">
            <a:avLst/>
          </a:prstGeom>
          <a:noFill/>
          <a:ln w="9525">
            <a:solidFill>
              <a:srgbClr val="000000"/>
            </a:solidFill>
            <a:round/>
            <a:headEnd/>
            <a:tailEnd type="triangle" w="med" len="med"/>
          </a:ln>
        </p:spPr>
        <p:txBody>
          <a:bodyPr/>
          <a:lstStyle/>
          <a:p>
            <a:endParaRPr lang="zh-TW" altLang="en-US"/>
          </a:p>
        </p:txBody>
      </p:sp>
      <p:sp>
        <p:nvSpPr>
          <p:cNvPr id="23587" name="AutoShape 74"/>
          <p:cNvSpPr>
            <a:spLocks noChangeArrowheads="1"/>
          </p:cNvSpPr>
          <p:nvPr/>
        </p:nvSpPr>
        <p:spPr bwMode="auto">
          <a:xfrm>
            <a:off x="7696200" y="5835141"/>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p>
            <a:pPr algn="ctr" eaLnBrk="0" hangingPunct="0">
              <a:spcBef>
                <a:spcPct val="20000"/>
              </a:spcBef>
            </a:pPr>
            <a:r>
              <a:rPr kumimoji="0" lang="zh-TW" altLang="en-US" sz="1400" b="1" dirty="0">
                <a:solidFill>
                  <a:srgbClr val="000000"/>
                </a:solidFill>
                <a:latin typeface="標楷體" pitchFamily="65" charset="-120"/>
              </a:rPr>
              <a:t>報到入學</a:t>
            </a:r>
          </a:p>
          <a:p>
            <a:pPr eaLnBrk="0" hangingPunct="0">
              <a:spcBef>
                <a:spcPct val="20000"/>
              </a:spcBef>
            </a:pPr>
            <a:endParaRPr kumimoji="0" lang="zh-TW" altLang="en-US" sz="1400" b="1" dirty="0">
              <a:solidFill>
                <a:srgbClr val="000000"/>
              </a:solidFill>
              <a:latin typeface="Calibri" pitchFamily="34" charset="0"/>
            </a:endParaRPr>
          </a:p>
        </p:txBody>
      </p:sp>
      <p:sp>
        <p:nvSpPr>
          <p:cNvPr id="23588" name="Rectangle 91"/>
          <p:cNvSpPr>
            <a:spLocks noChangeArrowheads="1"/>
          </p:cNvSpPr>
          <p:nvPr/>
        </p:nvSpPr>
        <p:spPr bwMode="auto">
          <a:xfrm>
            <a:off x="2700338" y="5157788"/>
            <a:ext cx="4122737" cy="200025"/>
          </a:xfrm>
          <a:prstGeom prst="rect">
            <a:avLst/>
          </a:prstGeom>
          <a:noFill/>
          <a:ln w="9525" cap="rnd">
            <a:noFill/>
            <a:prstDash val="sysDot"/>
            <a:miter lim="800000"/>
            <a:headEnd/>
            <a:tailEnd/>
          </a:ln>
        </p:spPr>
        <p:txBody>
          <a:bodyPr lIns="10440" tIns="26518" rIns="10440" bIns="26518"/>
          <a:lstStyle/>
          <a:p>
            <a:pPr eaLnBrk="0" hangingPunct="0">
              <a:spcBef>
                <a:spcPct val="20000"/>
              </a:spcBef>
            </a:pPr>
            <a:r>
              <a:rPr kumimoji="0" lang="en-US" altLang="zh-TW" sz="1400" b="1">
                <a:solidFill>
                  <a:srgbClr val="FF3300"/>
                </a:solidFill>
                <a:latin typeface="標楷體" pitchFamily="65" charset="-120"/>
              </a:rPr>
              <a:t>(</a:t>
            </a:r>
            <a:r>
              <a:rPr kumimoji="0" lang="zh-TW" altLang="en-US" sz="1400" b="1">
                <a:solidFill>
                  <a:srgbClr val="FF3300"/>
                </a:solidFill>
                <a:latin typeface="標楷體" pitchFamily="65" charset="-120"/>
              </a:rPr>
              <a:t>可 同 時 報 名，但 錄 取 後 擇 一 校 報 到</a:t>
            </a:r>
            <a:r>
              <a:rPr kumimoji="0" lang="en-US" altLang="zh-TW" sz="1400" b="1">
                <a:solidFill>
                  <a:srgbClr val="FF3300"/>
                </a:solidFill>
                <a:latin typeface="標楷體" pitchFamily="65" charset="-120"/>
              </a:rPr>
              <a:t>)</a:t>
            </a:r>
            <a:endParaRPr kumimoji="0" lang="en-US" altLang="zh-TW" sz="1400" b="1">
              <a:solidFill>
                <a:srgbClr val="000000"/>
              </a:solidFill>
              <a:latin typeface="Calibri" pitchFamily="34" charset="0"/>
            </a:endParaRPr>
          </a:p>
        </p:txBody>
      </p:sp>
      <p:sp>
        <p:nvSpPr>
          <p:cNvPr id="23589" name="Line 121"/>
          <p:cNvSpPr>
            <a:spLocks noChangeShapeType="1"/>
          </p:cNvSpPr>
          <p:nvPr/>
        </p:nvSpPr>
        <p:spPr bwMode="auto">
          <a:xfrm flipH="1">
            <a:off x="5364163" y="5734050"/>
            <a:ext cx="576262" cy="360363"/>
          </a:xfrm>
          <a:prstGeom prst="line">
            <a:avLst/>
          </a:prstGeom>
          <a:noFill/>
          <a:ln w="9525">
            <a:solidFill>
              <a:srgbClr val="000000"/>
            </a:solidFill>
            <a:round/>
            <a:headEnd/>
            <a:tailEnd type="triangle" w="med" len="med"/>
          </a:ln>
        </p:spPr>
        <p:txBody>
          <a:bodyPr/>
          <a:lstStyle/>
          <a:p>
            <a:endParaRPr lang="zh-TW" altLang="en-US"/>
          </a:p>
        </p:txBody>
      </p:sp>
      <p:sp>
        <p:nvSpPr>
          <p:cNvPr id="23590" name="Rectangle 70"/>
          <p:cNvSpPr>
            <a:spLocks noChangeArrowheads="1"/>
          </p:cNvSpPr>
          <p:nvPr/>
        </p:nvSpPr>
        <p:spPr bwMode="auto">
          <a:xfrm>
            <a:off x="7875588" y="2308225"/>
            <a:ext cx="1109662" cy="401638"/>
          </a:xfrm>
          <a:prstGeom prst="rect">
            <a:avLst/>
          </a:prstGeom>
          <a:solidFill>
            <a:srgbClr val="99CC00"/>
          </a:solidFill>
          <a:ln w="9525">
            <a:solidFill>
              <a:srgbClr val="000000"/>
            </a:solidFill>
            <a:prstDash val="dash"/>
            <a:miter lim="800000"/>
            <a:headEnd/>
            <a:tailEnd/>
          </a:ln>
        </p:spPr>
        <p:txBody>
          <a:bodyPr lIns="10440" tIns="26518" rIns="10440" bIns="26518"/>
          <a:lstStyle/>
          <a:p>
            <a:pPr algn="ctr" eaLnBrk="0" hangingPunct="0">
              <a:spcBef>
                <a:spcPct val="20000"/>
              </a:spcBef>
            </a:pPr>
            <a:r>
              <a:rPr kumimoji="0" lang="zh-TW" altLang="en-US" sz="1200" b="1">
                <a:solidFill>
                  <a:srgbClr val="000000"/>
                </a:solidFill>
                <a:latin typeface="標楷體" pitchFamily="65" charset="-120"/>
              </a:rPr>
              <a:t>特色招生</a:t>
            </a:r>
          </a:p>
          <a:p>
            <a:pPr algn="ctr" eaLnBrk="0" hangingPunct="0">
              <a:spcBef>
                <a:spcPct val="20000"/>
              </a:spcBef>
            </a:pPr>
            <a:r>
              <a:rPr kumimoji="0" lang="zh-TW" altLang="en-US" sz="1200" b="1">
                <a:solidFill>
                  <a:srgbClr val="000000"/>
                </a:solidFill>
                <a:latin typeface="標楷體" pitchFamily="65" charset="-120"/>
              </a:rPr>
              <a:t>術科測驗</a:t>
            </a:r>
            <a:endParaRPr kumimoji="0" lang="zh-TW" altLang="en-US" sz="2400" b="1">
              <a:solidFill>
                <a:srgbClr val="000000"/>
              </a:solidFill>
              <a:latin typeface="Calibri" pitchFamily="34" charset="0"/>
            </a:endParaRPr>
          </a:p>
        </p:txBody>
      </p:sp>
      <p:sp>
        <p:nvSpPr>
          <p:cNvPr id="23591" name="Line 130"/>
          <p:cNvSpPr>
            <a:spLocks noChangeShapeType="1"/>
          </p:cNvSpPr>
          <p:nvPr/>
        </p:nvSpPr>
        <p:spPr bwMode="auto">
          <a:xfrm>
            <a:off x="7875588" y="3516313"/>
            <a:ext cx="9525" cy="488950"/>
          </a:xfrm>
          <a:prstGeom prst="line">
            <a:avLst/>
          </a:prstGeom>
          <a:noFill/>
          <a:ln w="9525">
            <a:solidFill>
              <a:srgbClr val="000000"/>
            </a:solidFill>
            <a:round/>
            <a:headEnd/>
            <a:tailEnd type="triangle" w="med" len="med"/>
          </a:ln>
        </p:spPr>
        <p:txBody>
          <a:bodyPr/>
          <a:lstStyle/>
          <a:p>
            <a:endParaRPr lang="zh-TW" altLang="en-US"/>
          </a:p>
        </p:txBody>
      </p:sp>
      <p:sp>
        <p:nvSpPr>
          <p:cNvPr id="23592" name="Line 142"/>
          <p:cNvSpPr>
            <a:spLocks noChangeShapeType="1"/>
          </p:cNvSpPr>
          <p:nvPr/>
        </p:nvSpPr>
        <p:spPr bwMode="auto">
          <a:xfrm flipH="1">
            <a:off x="1331913" y="5445125"/>
            <a:ext cx="317500" cy="144463"/>
          </a:xfrm>
          <a:prstGeom prst="line">
            <a:avLst/>
          </a:prstGeom>
          <a:noFill/>
          <a:ln w="9525">
            <a:solidFill>
              <a:srgbClr val="000000"/>
            </a:solidFill>
            <a:round/>
            <a:headEnd/>
            <a:tailEnd type="triangle" w="med" len="med"/>
          </a:ln>
        </p:spPr>
        <p:txBody>
          <a:bodyPr/>
          <a:lstStyle/>
          <a:p>
            <a:endParaRPr lang="zh-TW" altLang="en-US"/>
          </a:p>
        </p:txBody>
      </p:sp>
      <p:sp>
        <p:nvSpPr>
          <p:cNvPr id="23593" name="Rectangle 35"/>
          <p:cNvSpPr>
            <a:spLocks noChangeArrowheads="1"/>
          </p:cNvSpPr>
          <p:nvPr/>
        </p:nvSpPr>
        <p:spPr bwMode="auto">
          <a:xfrm>
            <a:off x="1476375" y="5589588"/>
            <a:ext cx="317500" cy="201612"/>
          </a:xfrm>
          <a:prstGeom prst="rect">
            <a:avLst/>
          </a:prstGeom>
          <a:noFill/>
          <a:ln w="9525">
            <a:noFill/>
            <a:miter lim="800000"/>
            <a:headEnd/>
            <a:tailEnd/>
          </a:ln>
        </p:spPr>
        <p:txBody>
          <a:bodyPr lIns="53035" tIns="26518" rIns="53035" bIns="26518"/>
          <a:lstStyle/>
          <a:p>
            <a:pPr eaLnBrk="0" hangingPunct="0">
              <a:spcBef>
                <a:spcPct val="20000"/>
              </a:spcBef>
            </a:pPr>
            <a:r>
              <a:rPr kumimoji="0" lang="en-US" altLang="zh-TW" sz="1400" b="1" dirty="0">
                <a:solidFill>
                  <a:srgbClr val="000000"/>
                </a:solidFill>
                <a:latin typeface="標楷體" pitchFamily="65" charset="-120"/>
              </a:rPr>
              <a:t>Y</a:t>
            </a:r>
            <a:endParaRPr kumimoji="0" lang="en-US" altLang="zh-TW" sz="1400" b="1" dirty="0">
              <a:solidFill>
                <a:srgbClr val="000000"/>
              </a:solidFill>
              <a:latin typeface="Calibri" pitchFamily="34" charset="0"/>
            </a:endParaRPr>
          </a:p>
        </p:txBody>
      </p:sp>
      <p:sp>
        <p:nvSpPr>
          <p:cNvPr id="23594" name="Line 149"/>
          <p:cNvSpPr>
            <a:spLocks noChangeShapeType="1"/>
          </p:cNvSpPr>
          <p:nvPr/>
        </p:nvSpPr>
        <p:spPr bwMode="auto">
          <a:xfrm>
            <a:off x="6289675" y="2441575"/>
            <a:ext cx="1585913" cy="0"/>
          </a:xfrm>
          <a:prstGeom prst="line">
            <a:avLst/>
          </a:prstGeom>
          <a:noFill/>
          <a:ln w="9525">
            <a:solidFill>
              <a:srgbClr val="000000"/>
            </a:solidFill>
            <a:prstDash val="dash"/>
            <a:round/>
            <a:headEnd/>
            <a:tailEnd/>
          </a:ln>
        </p:spPr>
        <p:txBody>
          <a:bodyPr/>
          <a:lstStyle/>
          <a:p>
            <a:endParaRPr lang="zh-TW" altLang="en-US"/>
          </a:p>
        </p:txBody>
      </p:sp>
      <p:sp>
        <p:nvSpPr>
          <p:cNvPr id="23596" name="AutoShape 6"/>
          <p:cNvSpPr>
            <a:spLocks noChangeArrowheads="1"/>
          </p:cNvSpPr>
          <p:nvPr/>
        </p:nvSpPr>
        <p:spPr bwMode="auto">
          <a:xfrm>
            <a:off x="4932040" y="2060848"/>
            <a:ext cx="2308920" cy="637241"/>
          </a:xfrm>
          <a:prstGeom prst="flowChartProcess">
            <a:avLst/>
          </a:prstGeom>
          <a:solidFill>
            <a:srgbClr val="FF6600"/>
          </a:solidFill>
          <a:ln w="9525">
            <a:solidFill>
              <a:srgbClr val="000000"/>
            </a:solidFill>
            <a:miter lim="800000"/>
            <a:headEnd/>
            <a:tailEnd/>
          </a:ln>
        </p:spPr>
        <p:txBody>
          <a:bodyPr lIns="53035" tIns="26518" rIns="53035" bIns="26518"/>
          <a:lstStyle/>
          <a:p>
            <a:pPr algn="ctr" eaLnBrk="0" hangingPunct="0">
              <a:lnSpc>
                <a:spcPct val="85000"/>
              </a:lnSpc>
            </a:pPr>
            <a:r>
              <a:rPr kumimoji="0" lang="zh-TW" altLang="en-US" sz="2000" b="1" dirty="0">
                <a:solidFill>
                  <a:srgbClr val="000000"/>
                </a:solidFill>
                <a:latin typeface="標楷體" pitchFamily="65" charset="-120"/>
              </a:rPr>
              <a:t>國中教育會考</a:t>
            </a:r>
          </a:p>
          <a:p>
            <a:pPr algn="ctr" eaLnBrk="0" hangingPunct="0">
              <a:lnSpc>
                <a:spcPct val="85000"/>
              </a:lnSpc>
            </a:pPr>
            <a:r>
              <a:rPr kumimoji="0" lang="zh-TW" altLang="en-US" sz="2000" b="1" dirty="0">
                <a:solidFill>
                  <a:srgbClr val="000099"/>
                </a:solidFill>
                <a:latin typeface="標楷體" pitchFamily="65" charset="-120"/>
              </a:rPr>
              <a:t>（</a:t>
            </a:r>
            <a:r>
              <a:rPr kumimoji="0" lang="en-US" altLang="zh-TW" sz="2000" b="1" dirty="0">
                <a:solidFill>
                  <a:srgbClr val="000099"/>
                </a:solidFill>
                <a:latin typeface="標楷體" pitchFamily="65" charset="-120"/>
              </a:rPr>
              <a:t>111/5/21-5/22</a:t>
            </a:r>
            <a:r>
              <a:rPr kumimoji="0" lang="zh-TW" altLang="en-US" sz="2000" b="1" dirty="0">
                <a:solidFill>
                  <a:srgbClr val="000099"/>
                </a:solidFill>
                <a:latin typeface="標楷體" pitchFamily="65" charset="-120"/>
              </a:rPr>
              <a:t>）</a:t>
            </a:r>
            <a:endParaRPr kumimoji="0" lang="zh-TW" altLang="en-US" sz="2000" b="1" dirty="0">
              <a:solidFill>
                <a:srgbClr val="000099"/>
              </a:solidFill>
              <a:latin typeface="Calibri" pitchFamily="34" charset="0"/>
            </a:endParaRPr>
          </a:p>
        </p:txBody>
      </p:sp>
      <p:sp>
        <p:nvSpPr>
          <p:cNvPr id="23598" name="Line 154"/>
          <p:cNvSpPr>
            <a:spLocks noChangeShapeType="1"/>
          </p:cNvSpPr>
          <p:nvPr/>
        </p:nvSpPr>
        <p:spPr bwMode="auto">
          <a:xfrm>
            <a:off x="7399338" y="2422525"/>
            <a:ext cx="1587" cy="477838"/>
          </a:xfrm>
          <a:prstGeom prst="line">
            <a:avLst/>
          </a:prstGeom>
          <a:noFill/>
          <a:ln w="9525">
            <a:solidFill>
              <a:srgbClr val="000000"/>
            </a:solidFill>
            <a:prstDash val="dash"/>
            <a:round/>
            <a:headEnd/>
            <a:tailEnd/>
          </a:ln>
        </p:spPr>
        <p:txBody>
          <a:bodyPr/>
          <a:lstStyle/>
          <a:p>
            <a:endParaRPr lang="zh-TW" altLang="en-US"/>
          </a:p>
        </p:txBody>
      </p:sp>
      <p:sp>
        <p:nvSpPr>
          <p:cNvPr id="23599" name="AutoShape 85"/>
          <p:cNvSpPr>
            <a:spLocks noChangeArrowheads="1"/>
          </p:cNvSpPr>
          <p:nvPr/>
        </p:nvSpPr>
        <p:spPr bwMode="auto">
          <a:xfrm>
            <a:off x="7859713" y="2800350"/>
            <a:ext cx="1176337" cy="401638"/>
          </a:xfrm>
          <a:prstGeom prst="flowChartProcess">
            <a:avLst/>
          </a:prstGeom>
          <a:solidFill>
            <a:srgbClr val="CC99FF"/>
          </a:solidFill>
          <a:ln w="9525">
            <a:solidFill>
              <a:srgbClr val="000000"/>
            </a:solidFill>
            <a:prstDash val="dash"/>
            <a:miter lim="800000"/>
            <a:headEnd/>
            <a:tailEnd/>
          </a:ln>
        </p:spPr>
        <p:txBody>
          <a:bodyPr lIns="53035" tIns="26518" rIns="53035" bIns="26518"/>
          <a:lstStyle/>
          <a:p>
            <a:pPr algn="ctr" eaLnBrk="0" hangingPunct="0">
              <a:spcBef>
                <a:spcPct val="20000"/>
              </a:spcBef>
            </a:pPr>
            <a:r>
              <a:rPr kumimoji="0" lang="zh-TW" altLang="en-US" sz="1200" b="1" dirty="0">
                <a:solidFill>
                  <a:srgbClr val="000000"/>
                </a:solidFill>
                <a:latin typeface="標楷體" pitchFamily="65" charset="-120"/>
              </a:rPr>
              <a:t>身心障礙學生</a:t>
            </a:r>
            <a:endParaRPr kumimoji="0" lang="en-US" altLang="zh-TW" sz="1200" b="1" dirty="0">
              <a:solidFill>
                <a:srgbClr val="000000"/>
              </a:solidFill>
              <a:latin typeface="標楷體" pitchFamily="65" charset="-120"/>
            </a:endParaRPr>
          </a:p>
          <a:p>
            <a:pPr algn="ctr" eaLnBrk="0" hangingPunct="0">
              <a:spcBef>
                <a:spcPct val="20000"/>
              </a:spcBef>
            </a:pPr>
            <a:r>
              <a:rPr kumimoji="0" lang="zh-TW" altLang="en-US" sz="1200" b="1" dirty="0">
                <a:solidFill>
                  <a:srgbClr val="000000"/>
                </a:solidFill>
                <a:latin typeface="標楷體" pitchFamily="65" charset="-120"/>
              </a:rPr>
              <a:t>就學輔導</a:t>
            </a:r>
            <a:endParaRPr kumimoji="0" lang="zh-TW" altLang="en-US" sz="2400" b="1" dirty="0">
              <a:solidFill>
                <a:srgbClr val="000000"/>
              </a:solidFill>
              <a:latin typeface="Calibri" pitchFamily="34" charset="0"/>
            </a:endParaRPr>
          </a:p>
        </p:txBody>
      </p:sp>
      <p:sp>
        <p:nvSpPr>
          <p:cNvPr id="23600" name="Line 156"/>
          <p:cNvSpPr>
            <a:spLocks noChangeShapeType="1"/>
          </p:cNvSpPr>
          <p:nvPr/>
        </p:nvSpPr>
        <p:spPr bwMode="auto">
          <a:xfrm>
            <a:off x="7394575" y="2898775"/>
            <a:ext cx="431800" cy="0"/>
          </a:xfrm>
          <a:prstGeom prst="line">
            <a:avLst/>
          </a:prstGeom>
          <a:noFill/>
          <a:ln w="9525">
            <a:solidFill>
              <a:srgbClr val="000000"/>
            </a:solidFill>
            <a:prstDash val="dash"/>
            <a:round/>
            <a:headEnd/>
            <a:tailEnd/>
          </a:ln>
        </p:spPr>
        <p:txBody>
          <a:bodyPr/>
          <a:lstStyle/>
          <a:p>
            <a:endParaRPr lang="zh-TW" altLang="en-US"/>
          </a:p>
        </p:txBody>
      </p:sp>
      <p:sp>
        <p:nvSpPr>
          <p:cNvPr id="23601" name="Text Box 82"/>
          <p:cNvSpPr txBox="1">
            <a:spLocks noChangeArrowheads="1"/>
          </p:cNvSpPr>
          <p:nvPr/>
        </p:nvSpPr>
        <p:spPr bwMode="auto">
          <a:xfrm>
            <a:off x="7632700" y="1760538"/>
            <a:ext cx="1511300" cy="336550"/>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eaLnBrk="0" hangingPunct="0">
              <a:spcBef>
                <a:spcPct val="50000"/>
              </a:spcBef>
            </a:pPr>
            <a:r>
              <a:rPr kumimoji="0" lang="zh-TW" altLang="en-US" sz="1600" b="1">
                <a:latin typeface="Calibri" pitchFamily="34" charset="0"/>
                <a:ea typeface="標楷體" pitchFamily="65" charset="-120"/>
              </a:rPr>
              <a:t>三、四、五月</a:t>
            </a:r>
          </a:p>
        </p:txBody>
      </p:sp>
      <p:sp>
        <p:nvSpPr>
          <p:cNvPr id="713810" name="Rectangle 83"/>
          <p:cNvSpPr>
            <a:spLocks noChangeArrowheads="1"/>
          </p:cNvSpPr>
          <p:nvPr/>
        </p:nvSpPr>
        <p:spPr bwMode="auto">
          <a:xfrm>
            <a:off x="8043169" y="3273425"/>
            <a:ext cx="1100831" cy="1955524"/>
          </a:xfrm>
          <a:prstGeom prst="rect">
            <a:avLst/>
          </a:prstGeom>
          <a:solidFill>
            <a:srgbClr val="FFFF00"/>
          </a:solidFill>
          <a:ln w="9525">
            <a:solidFill>
              <a:srgbClr val="000000"/>
            </a:solidFill>
            <a:miter lim="800000"/>
            <a:headEnd/>
            <a:tailEnd/>
          </a:ln>
        </p:spPr>
        <p:txBody>
          <a:bodyPr/>
          <a:lstStyle/>
          <a:p>
            <a:pPr algn="just" eaLnBrk="0" hangingPunct="0">
              <a:lnSpc>
                <a:spcPct val="96000"/>
              </a:lnSpc>
              <a:spcBef>
                <a:spcPct val="20000"/>
              </a:spcBef>
              <a:defRPr/>
            </a:pPr>
            <a:r>
              <a:rPr kumimoji="0" lang="zh-TW" altLang="en-US" sz="1200" b="1" dirty="0">
                <a:effectLst>
                  <a:outerShdw blurRad="38100" dist="38100" dir="2700000" algn="tl">
                    <a:srgbClr val="FFFFFF"/>
                  </a:outerShdw>
                </a:effectLst>
                <a:latin typeface="新細明體" pitchFamily="18" charset="-120"/>
              </a:rPr>
              <a:t>藝術才能班</a:t>
            </a:r>
          </a:p>
          <a:p>
            <a:pPr algn="just" eaLnBrk="0" hangingPunct="0">
              <a:lnSpc>
                <a:spcPct val="96000"/>
              </a:lnSpc>
              <a:spcBef>
                <a:spcPct val="20000"/>
              </a:spcBef>
              <a:defRPr/>
            </a:pPr>
            <a:r>
              <a:rPr kumimoji="0" lang="zh-TW" altLang="en-US" sz="1200" b="1" dirty="0">
                <a:effectLst>
                  <a:outerShdw blurRad="38100" dist="38100" dir="2700000" algn="tl">
                    <a:srgbClr val="FFFFFF"/>
                  </a:outerShdw>
                </a:effectLst>
                <a:latin typeface="新細明體" pitchFamily="18" charset="-120"/>
              </a:rPr>
              <a:t>（音樂、美術</a:t>
            </a:r>
          </a:p>
          <a:p>
            <a:pPr algn="just" eaLnBrk="0" hangingPunct="0">
              <a:lnSpc>
                <a:spcPct val="96000"/>
              </a:lnSpc>
              <a:spcBef>
                <a:spcPct val="20000"/>
              </a:spcBef>
              <a:defRPr/>
            </a:pPr>
            <a:r>
              <a:rPr kumimoji="0" lang="zh-TW" altLang="en-US" sz="1200" b="1" dirty="0">
                <a:effectLst>
                  <a:outerShdw blurRad="38100" dist="38100" dir="2700000" algn="tl">
                    <a:srgbClr val="FFFFFF"/>
                  </a:outerShdw>
                </a:effectLst>
                <a:latin typeface="新細明體" pitchFamily="18" charset="-120"/>
              </a:rPr>
              <a:t>舞蹈、戲劇）</a:t>
            </a:r>
          </a:p>
          <a:p>
            <a:pPr algn="just" eaLnBrk="0" hangingPunct="0">
              <a:lnSpc>
                <a:spcPct val="96000"/>
              </a:lnSpc>
              <a:spcBef>
                <a:spcPct val="20000"/>
              </a:spcBef>
              <a:defRPr/>
            </a:pPr>
            <a:r>
              <a:rPr kumimoji="0" lang="zh-TW" altLang="en-US" sz="1200" b="1" dirty="0">
                <a:effectLst>
                  <a:outerShdw blurRad="38100" dist="38100" dir="2700000" algn="tl">
                    <a:srgbClr val="FFFFFF"/>
                  </a:outerShdw>
                </a:effectLst>
                <a:latin typeface="新細明體" pitchFamily="18" charset="-120"/>
              </a:rPr>
              <a:t>體育班</a:t>
            </a:r>
          </a:p>
          <a:p>
            <a:pPr algn="just" eaLnBrk="0" hangingPunct="0">
              <a:lnSpc>
                <a:spcPct val="96000"/>
              </a:lnSpc>
              <a:spcBef>
                <a:spcPct val="20000"/>
              </a:spcBef>
              <a:defRPr/>
            </a:pPr>
            <a:r>
              <a:rPr kumimoji="0" lang="zh-TW" altLang="en-US" sz="1200" b="1" dirty="0">
                <a:effectLst>
                  <a:outerShdw blurRad="38100" dist="38100" dir="2700000" algn="tl">
                    <a:srgbClr val="FFFFFF"/>
                  </a:outerShdw>
                </a:effectLst>
                <a:latin typeface="新細明體" pitchFamily="18" charset="-120"/>
              </a:rPr>
              <a:t>科學班</a:t>
            </a:r>
          </a:p>
          <a:p>
            <a:pPr algn="just" eaLnBrk="0" hangingPunct="0">
              <a:lnSpc>
                <a:spcPct val="96000"/>
              </a:lnSpc>
              <a:spcBef>
                <a:spcPct val="20000"/>
              </a:spcBef>
              <a:defRPr/>
            </a:pPr>
            <a:r>
              <a:rPr kumimoji="0" lang="zh-TW" altLang="en-US" sz="1200" b="1" dirty="0">
                <a:effectLst>
                  <a:outerShdw blurRad="38100" dist="38100" dir="2700000" algn="tl">
                    <a:srgbClr val="FFFFFF"/>
                  </a:outerShdw>
                </a:effectLst>
                <a:latin typeface="新細明體" pitchFamily="18" charset="-120"/>
              </a:rPr>
              <a:t>特色招生專業群科甄選入學</a:t>
            </a:r>
            <a:endParaRPr kumimoji="0" lang="en-US" altLang="zh-TW" sz="1200" b="1" dirty="0">
              <a:effectLst>
                <a:outerShdw blurRad="38100" dist="38100" dir="2700000" algn="tl">
                  <a:srgbClr val="FFFFFF"/>
                </a:outerShdw>
              </a:effectLst>
              <a:latin typeface="新細明體" pitchFamily="18" charset="-120"/>
            </a:endParaRPr>
          </a:p>
          <a:p>
            <a:pPr algn="just" eaLnBrk="0" hangingPunct="0">
              <a:lnSpc>
                <a:spcPct val="96000"/>
              </a:lnSpc>
              <a:spcBef>
                <a:spcPct val="20000"/>
              </a:spcBef>
              <a:defRPr/>
            </a:pPr>
            <a:r>
              <a:rPr kumimoji="0" lang="zh-TW" altLang="en-US" sz="1200" b="1" dirty="0">
                <a:effectLst>
                  <a:outerShdw blurRad="38100" dist="38100" dir="2700000" algn="tl">
                    <a:srgbClr val="FFFFFF"/>
                  </a:outerShdw>
                </a:effectLst>
                <a:latin typeface="新細明體" pitchFamily="18" charset="-120"/>
              </a:rPr>
              <a:t>建教合作班</a:t>
            </a:r>
            <a:endParaRPr kumimoji="0" lang="en-US" altLang="zh-TW" sz="1200" b="1" dirty="0">
              <a:effectLst>
                <a:outerShdw blurRad="38100" dist="38100" dir="2700000" algn="tl">
                  <a:srgbClr val="FFFFFF"/>
                </a:outerShdw>
              </a:effectLst>
              <a:latin typeface="新細明體" pitchFamily="18" charset="-120"/>
            </a:endParaRPr>
          </a:p>
          <a:p>
            <a:pPr algn="just" eaLnBrk="0" hangingPunct="0">
              <a:lnSpc>
                <a:spcPct val="96000"/>
              </a:lnSpc>
              <a:spcBef>
                <a:spcPct val="20000"/>
              </a:spcBef>
              <a:defRPr/>
            </a:pPr>
            <a:r>
              <a:rPr kumimoji="0" lang="zh-TW" altLang="en-US" sz="1200" b="1" dirty="0">
                <a:effectLst>
                  <a:outerShdw blurRad="38100" dist="38100" dir="2700000" algn="tl">
                    <a:srgbClr val="FFFFFF"/>
                  </a:outerShdw>
                </a:effectLst>
                <a:latin typeface="新細明體" pitchFamily="18" charset="-120"/>
              </a:rPr>
              <a:t>實用技能學程</a:t>
            </a:r>
            <a:endParaRPr kumimoji="0" lang="en-US" altLang="zh-TW" sz="1200" b="1" dirty="0">
              <a:effectLst>
                <a:outerShdw blurRad="38100" dist="38100" dir="2700000" algn="tl">
                  <a:srgbClr val="FFFFFF"/>
                </a:outerShdw>
              </a:effectLst>
              <a:latin typeface="新細明體" pitchFamily="18" charset="-120"/>
            </a:endParaRPr>
          </a:p>
        </p:txBody>
      </p:sp>
      <p:sp>
        <p:nvSpPr>
          <p:cNvPr id="23603" name="Oval 85"/>
          <p:cNvSpPr>
            <a:spLocks noChangeArrowheads="1"/>
          </p:cNvSpPr>
          <p:nvPr/>
        </p:nvSpPr>
        <p:spPr bwMode="auto">
          <a:xfrm>
            <a:off x="251520" y="4005064"/>
            <a:ext cx="1187450" cy="792088"/>
          </a:xfrm>
          <a:prstGeom prst="ellipse">
            <a:avLst/>
          </a:prstGeom>
          <a:noFill/>
          <a:ln w="9525" algn="ctr">
            <a:solidFill>
              <a:srgbClr val="FF0000"/>
            </a:solidFill>
            <a:round/>
            <a:headEnd/>
            <a:tailEnd/>
          </a:ln>
          <a:effectLst>
            <a:prstShdw prst="shdw17" dist="17961" dir="2700000">
              <a:srgbClr val="990000"/>
            </a:prstShdw>
          </a:effectLst>
        </p:spPr>
        <p:txBody>
          <a:bodyPr wrap="none" lIns="90000" tIns="46800" rIns="90000" bIns="46800" anchor="ctr"/>
          <a:lstStyle/>
          <a:p>
            <a:pPr eaLnBrk="0" hangingPunct="0">
              <a:spcBef>
                <a:spcPct val="20000"/>
              </a:spcBef>
            </a:pPr>
            <a:endParaRPr kumimoji="0" lang="zh-TW" altLang="en-US" sz="2400" b="1">
              <a:latin typeface="Calibri" pitchFamily="34" charset="0"/>
              <a:ea typeface="標楷體" pitchFamily="65" charset="-120"/>
            </a:endParaRPr>
          </a:p>
        </p:txBody>
      </p:sp>
      <p:sp>
        <p:nvSpPr>
          <p:cNvPr id="23604" name="Oval 87"/>
          <p:cNvSpPr>
            <a:spLocks noChangeArrowheads="1"/>
          </p:cNvSpPr>
          <p:nvPr/>
        </p:nvSpPr>
        <p:spPr bwMode="auto">
          <a:xfrm>
            <a:off x="5072066" y="1857364"/>
            <a:ext cx="2286016" cy="1071570"/>
          </a:xfrm>
          <a:prstGeom prst="ellipse">
            <a:avLst/>
          </a:prstGeom>
          <a:noFill/>
          <a:ln w="9525" algn="ctr">
            <a:solidFill>
              <a:srgbClr val="FF0000"/>
            </a:solidFill>
            <a:round/>
            <a:headEnd/>
            <a:tailEnd/>
          </a:ln>
          <a:effectLst>
            <a:prstShdw prst="shdw17" dist="17961" dir="2700000">
              <a:srgbClr val="990000"/>
            </a:prstShdw>
          </a:effectLst>
        </p:spPr>
        <p:txBody>
          <a:bodyPr wrap="none" lIns="90000" tIns="46800" rIns="90000" bIns="46800" anchor="ctr"/>
          <a:lstStyle/>
          <a:p>
            <a:pPr eaLnBrk="0" hangingPunct="0">
              <a:spcBef>
                <a:spcPct val="20000"/>
              </a:spcBef>
            </a:pPr>
            <a:endParaRPr kumimoji="0" lang="zh-TW" altLang="en-US" sz="2400" b="1">
              <a:latin typeface="Calibri" pitchFamily="34" charset="0"/>
              <a:ea typeface="標楷體" pitchFamily="65" charset="-120"/>
            </a:endParaRPr>
          </a:p>
        </p:txBody>
      </p:sp>
      <p:sp>
        <p:nvSpPr>
          <p:cNvPr id="23605" name="Oval 88"/>
          <p:cNvSpPr>
            <a:spLocks noChangeArrowheads="1"/>
          </p:cNvSpPr>
          <p:nvPr/>
        </p:nvSpPr>
        <p:spPr bwMode="auto">
          <a:xfrm>
            <a:off x="7572375" y="1689100"/>
            <a:ext cx="1571625" cy="576263"/>
          </a:xfrm>
          <a:prstGeom prst="ellipse">
            <a:avLst/>
          </a:prstGeom>
          <a:noFill/>
          <a:ln w="9525" algn="ctr">
            <a:solidFill>
              <a:srgbClr val="FF0000"/>
            </a:solidFill>
            <a:round/>
            <a:headEnd/>
            <a:tailEnd/>
          </a:ln>
          <a:effectLst>
            <a:prstShdw prst="shdw17" dist="17961" dir="2700000">
              <a:srgbClr val="990000"/>
            </a:prstShdw>
          </a:effectLst>
        </p:spPr>
        <p:txBody>
          <a:bodyPr wrap="none" lIns="90000" tIns="46800" rIns="90000" bIns="46800" anchor="ctr"/>
          <a:lstStyle/>
          <a:p>
            <a:pPr eaLnBrk="0" hangingPunct="0">
              <a:spcBef>
                <a:spcPct val="20000"/>
              </a:spcBef>
            </a:pPr>
            <a:endParaRPr kumimoji="0" lang="zh-TW" altLang="en-US" sz="2400" b="1">
              <a:latin typeface="Calibri" pitchFamily="34" charset="0"/>
              <a:ea typeface="標楷體" pitchFamily="65" charset="-120"/>
            </a:endParaRPr>
          </a:p>
        </p:txBody>
      </p:sp>
      <p:sp>
        <p:nvSpPr>
          <p:cNvPr id="23607" name="Line 121"/>
          <p:cNvSpPr>
            <a:spLocks noChangeShapeType="1"/>
          </p:cNvSpPr>
          <p:nvPr/>
        </p:nvSpPr>
        <p:spPr bwMode="auto">
          <a:xfrm>
            <a:off x="3419475" y="5661025"/>
            <a:ext cx="649288" cy="431800"/>
          </a:xfrm>
          <a:prstGeom prst="line">
            <a:avLst/>
          </a:prstGeom>
          <a:noFill/>
          <a:ln w="9525">
            <a:solidFill>
              <a:srgbClr val="000000"/>
            </a:solidFill>
            <a:round/>
            <a:headEnd/>
            <a:tailEnd type="triangle" w="med" len="med"/>
          </a:ln>
        </p:spPr>
        <p:txBody>
          <a:bodyPr/>
          <a:lstStyle/>
          <a:p>
            <a:endParaRPr lang="zh-TW" altLang="en-US"/>
          </a:p>
        </p:txBody>
      </p:sp>
      <p:sp>
        <p:nvSpPr>
          <p:cNvPr id="23608" name="Rectangle 35"/>
          <p:cNvSpPr>
            <a:spLocks noChangeArrowheads="1"/>
          </p:cNvSpPr>
          <p:nvPr/>
        </p:nvSpPr>
        <p:spPr bwMode="auto">
          <a:xfrm>
            <a:off x="3059113" y="5516563"/>
            <a:ext cx="323850" cy="201612"/>
          </a:xfrm>
          <a:prstGeom prst="rect">
            <a:avLst/>
          </a:prstGeom>
          <a:noFill/>
          <a:ln w="9525">
            <a:noFill/>
            <a:miter lim="800000"/>
            <a:headEnd/>
            <a:tailEnd/>
          </a:ln>
        </p:spPr>
        <p:txBody>
          <a:bodyPr lIns="53035" tIns="26518" rIns="53035" bIns="26518"/>
          <a:lstStyle/>
          <a:p>
            <a:pPr eaLnBrk="0" hangingPunct="0">
              <a:spcBef>
                <a:spcPct val="20000"/>
              </a:spcBef>
            </a:pPr>
            <a:r>
              <a:rPr kumimoji="0" lang="en-US" altLang="zh-TW" sz="1400" b="1">
                <a:solidFill>
                  <a:srgbClr val="000000"/>
                </a:solidFill>
                <a:latin typeface="標楷體" pitchFamily="65" charset="-120"/>
              </a:rPr>
              <a:t>N</a:t>
            </a:r>
            <a:endParaRPr kumimoji="0" lang="en-US" altLang="zh-TW" sz="1400" b="1">
              <a:solidFill>
                <a:srgbClr val="000000"/>
              </a:solidFill>
              <a:latin typeface="Calibri" pitchFamily="34" charset="0"/>
            </a:endParaRPr>
          </a:p>
        </p:txBody>
      </p:sp>
      <p:sp>
        <p:nvSpPr>
          <p:cNvPr id="57" name="AutoShape 21"/>
          <p:cNvSpPr>
            <a:spLocks noChangeArrowheads="1"/>
          </p:cNvSpPr>
          <p:nvPr/>
        </p:nvSpPr>
        <p:spPr bwMode="auto">
          <a:xfrm>
            <a:off x="1547664" y="3789040"/>
            <a:ext cx="1268412" cy="432048"/>
          </a:xfrm>
          <a:prstGeom prst="flowChartProcess">
            <a:avLst/>
          </a:prstGeom>
          <a:solidFill>
            <a:srgbClr val="99CCFF"/>
          </a:solidFill>
          <a:ln w="9525">
            <a:solidFill>
              <a:srgbClr val="000000"/>
            </a:solidFill>
            <a:miter lim="800000"/>
            <a:headEnd/>
            <a:tailEnd/>
          </a:ln>
        </p:spPr>
        <p:txBody>
          <a:bodyPr lIns="10440" tIns="26518" rIns="53035" bIns="26518"/>
          <a:lstStyle/>
          <a:p>
            <a:pPr algn="ctr" eaLnBrk="0" hangingPunct="0">
              <a:lnSpc>
                <a:spcPct val="85000"/>
              </a:lnSpc>
              <a:spcBef>
                <a:spcPct val="20000"/>
              </a:spcBef>
            </a:pPr>
            <a:r>
              <a:rPr kumimoji="0" lang="zh-TW" altLang="en-US" sz="1200" b="1" dirty="0">
                <a:solidFill>
                  <a:srgbClr val="000000"/>
                </a:solidFill>
                <a:latin typeface="標楷體" pitchFamily="65" charset="-120"/>
              </a:rPr>
              <a:t> 五專</a:t>
            </a:r>
            <a:endParaRPr kumimoji="0" lang="en-US" altLang="zh-TW" sz="1200" b="1" dirty="0">
              <a:solidFill>
                <a:srgbClr val="000000"/>
              </a:solidFill>
              <a:latin typeface="標楷體" pitchFamily="65" charset="-120"/>
            </a:endParaRPr>
          </a:p>
          <a:p>
            <a:pPr algn="ctr" eaLnBrk="0" hangingPunct="0">
              <a:lnSpc>
                <a:spcPct val="85000"/>
              </a:lnSpc>
              <a:spcBef>
                <a:spcPct val="20000"/>
              </a:spcBef>
            </a:pPr>
            <a:r>
              <a:rPr kumimoji="0" lang="zh-TW" altLang="en-US" sz="1200" b="1" dirty="0">
                <a:solidFill>
                  <a:srgbClr val="000000"/>
                </a:solidFill>
                <a:latin typeface="標楷體" pitchFamily="65" charset="-120"/>
              </a:rPr>
              <a:t>優先免試入學</a:t>
            </a:r>
            <a:endParaRPr kumimoji="0" lang="en-US" altLang="zh-TW" sz="1200" b="1" dirty="0">
              <a:solidFill>
                <a:srgbClr val="000000"/>
              </a:solidFill>
              <a:latin typeface="Calibri" pitchFamily="34" charset="0"/>
            </a:endParaRPr>
          </a:p>
        </p:txBody>
      </p:sp>
      <p:sp>
        <p:nvSpPr>
          <p:cNvPr id="58" name="Line 41"/>
          <p:cNvSpPr>
            <a:spLocks noChangeShapeType="1"/>
          </p:cNvSpPr>
          <p:nvPr/>
        </p:nvSpPr>
        <p:spPr bwMode="auto">
          <a:xfrm flipH="1">
            <a:off x="2123728" y="4149081"/>
            <a:ext cx="6016" cy="216024"/>
          </a:xfrm>
          <a:prstGeom prst="line">
            <a:avLst/>
          </a:prstGeom>
          <a:noFill/>
          <a:ln w="9525">
            <a:solidFill>
              <a:srgbClr val="000000"/>
            </a:solidFill>
            <a:round/>
            <a:headEnd/>
            <a:tailEnd type="triangle" w="med" len="med"/>
          </a:ln>
        </p:spPr>
        <p:txBody>
          <a:bodyPr wrap="none" lIns="90000" tIns="46800" rIns="90000" bIns="46800" anchor="ctr"/>
          <a:lstStyle/>
          <a:p>
            <a:endParaRPr lang="zh-TW" altLang="en-US"/>
          </a:p>
        </p:txBody>
      </p:sp>
      <p:sp>
        <p:nvSpPr>
          <p:cNvPr id="59" name="Line 110"/>
          <p:cNvSpPr>
            <a:spLocks noChangeShapeType="1"/>
          </p:cNvSpPr>
          <p:nvPr/>
        </p:nvSpPr>
        <p:spPr bwMode="auto">
          <a:xfrm>
            <a:off x="6315075" y="2694434"/>
            <a:ext cx="0" cy="288925"/>
          </a:xfrm>
          <a:prstGeom prst="line">
            <a:avLst/>
          </a:prstGeom>
          <a:noFill/>
          <a:ln w="9525">
            <a:solidFill>
              <a:srgbClr val="000000"/>
            </a:solidFill>
            <a:round/>
            <a:headEnd/>
            <a:tailEnd/>
          </a:ln>
        </p:spPr>
        <p:txBody>
          <a:bodyPr/>
          <a:lstStyle/>
          <a:p>
            <a:endParaRPr lang="zh-TW" altLang="en-US"/>
          </a:p>
        </p:txBody>
      </p:sp>
      <p:sp>
        <p:nvSpPr>
          <p:cNvPr id="56" name="六角星形 1">
            <a:extLst>
              <a:ext uri="{FF2B5EF4-FFF2-40B4-BE49-F238E27FC236}">
                <a16:creationId xmlns:a16="http://schemas.microsoft.com/office/drawing/2014/main" id="{3EC116CD-6297-45DF-8843-CDBD3C064CF3}"/>
              </a:ext>
            </a:extLst>
          </p:cNvPr>
          <p:cNvSpPr/>
          <p:nvPr/>
        </p:nvSpPr>
        <p:spPr>
          <a:xfrm>
            <a:off x="2771726" y="5914231"/>
            <a:ext cx="1008112" cy="690769"/>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dirty="0">
                <a:solidFill>
                  <a:schemeClr val="tx1"/>
                </a:solidFill>
              </a:rPr>
              <a:t>很重要</a:t>
            </a:r>
          </a:p>
        </p:txBody>
      </p:sp>
      <p:sp>
        <p:nvSpPr>
          <p:cNvPr id="60" name="文字方塊 59">
            <a:extLst>
              <a:ext uri="{FF2B5EF4-FFF2-40B4-BE49-F238E27FC236}">
                <a16:creationId xmlns:a16="http://schemas.microsoft.com/office/drawing/2014/main" id="{F703C011-B4F4-4E86-8F2A-6FC9C321D5B9}"/>
              </a:ext>
            </a:extLst>
          </p:cNvPr>
          <p:cNvSpPr txBox="1"/>
          <p:nvPr/>
        </p:nvSpPr>
        <p:spPr>
          <a:xfrm>
            <a:off x="3408836" y="5617369"/>
            <a:ext cx="761557" cy="400110"/>
          </a:xfrm>
          <a:prstGeom prst="rect">
            <a:avLst/>
          </a:prstGeom>
          <a:noFill/>
        </p:spPr>
        <p:txBody>
          <a:bodyPr wrap="square">
            <a:spAutoFit/>
          </a:bodyPr>
          <a:lstStyle/>
          <a:p>
            <a:r>
              <a:rPr lang="zh-TW" altLang="en-US" sz="2000" i="0" dirty="0">
                <a:solidFill>
                  <a:srgbClr val="FF0000"/>
                </a:solidFill>
                <a:effectLst>
                  <a:outerShdw blurRad="38100" dist="38100" dir="2700000" algn="tl">
                    <a:srgbClr val="000000">
                      <a:alpha val="43137"/>
                    </a:srgbClr>
                  </a:outerShdw>
                </a:effectLst>
                <a:latin typeface="MJXc-TeX-main-R"/>
              </a:rPr>
              <a:t>放棄</a:t>
            </a:r>
            <a:endParaRPr lang="zh-TW" altLang="en-US" sz="2000" dirty="0">
              <a:solidFill>
                <a:srgbClr val="FF0000"/>
              </a:solidFill>
              <a:effectLst>
                <a:outerShdw blurRad="38100" dist="38100" dir="2700000" algn="tl">
                  <a:srgbClr val="000000">
                    <a:alpha val="43137"/>
                  </a:srgbClr>
                </a:outerShdw>
              </a:effectLst>
            </a:endParaRPr>
          </a:p>
        </p:txBody>
      </p:sp>
      <p:sp>
        <p:nvSpPr>
          <p:cNvPr id="61" name="文字方塊 60">
            <a:extLst>
              <a:ext uri="{FF2B5EF4-FFF2-40B4-BE49-F238E27FC236}">
                <a16:creationId xmlns:a16="http://schemas.microsoft.com/office/drawing/2014/main" id="{96CA4A3B-184B-4752-B010-C47B252C5B52}"/>
              </a:ext>
            </a:extLst>
          </p:cNvPr>
          <p:cNvSpPr txBox="1"/>
          <p:nvPr/>
        </p:nvSpPr>
        <p:spPr>
          <a:xfrm>
            <a:off x="5188753" y="5632450"/>
            <a:ext cx="761557" cy="400110"/>
          </a:xfrm>
          <a:prstGeom prst="rect">
            <a:avLst/>
          </a:prstGeom>
          <a:noFill/>
        </p:spPr>
        <p:txBody>
          <a:bodyPr wrap="square">
            <a:spAutoFit/>
          </a:bodyPr>
          <a:lstStyle/>
          <a:p>
            <a:r>
              <a:rPr lang="zh-TW" altLang="en-US" sz="2000" i="0" dirty="0">
                <a:solidFill>
                  <a:srgbClr val="FF0000"/>
                </a:solidFill>
                <a:effectLst>
                  <a:outerShdw blurRad="38100" dist="38100" dir="2700000" algn="tl">
                    <a:srgbClr val="000000">
                      <a:alpha val="43137"/>
                    </a:srgbClr>
                  </a:outerShdw>
                </a:effectLst>
                <a:latin typeface="MJXc-TeX-main-R"/>
              </a:rPr>
              <a:t>放棄</a:t>
            </a:r>
            <a:endParaRPr lang="zh-TW" altLang="en-US" sz="2000" dirty="0">
              <a:solidFill>
                <a:srgbClr val="FF0000"/>
              </a:solidFill>
              <a:effectLst>
                <a:outerShdw blurRad="38100" dist="38100" dir="2700000" algn="tl">
                  <a:srgbClr val="000000">
                    <a:alpha val="43137"/>
                  </a:srgbClr>
                </a:outerShdw>
              </a:effectLst>
            </a:endParaRPr>
          </a:p>
        </p:txBody>
      </p:sp>
      <p:sp>
        <p:nvSpPr>
          <p:cNvPr id="62" name="Oval 88">
            <a:extLst>
              <a:ext uri="{FF2B5EF4-FFF2-40B4-BE49-F238E27FC236}">
                <a16:creationId xmlns:a16="http://schemas.microsoft.com/office/drawing/2014/main" id="{796D5C1C-0624-4F3D-8F26-8E0C73414122}"/>
              </a:ext>
            </a:extLst>
          </p:cNvPr>
          <p:cNvSpPr>
            <a:spLocks noChangeArrowheads="1"/>
          </p:cNvSpPr>
          <p:nvPr/>
        </p:nvSpPr>
        <p:spPr bwMode="auto">
          <a:xfrm>
            <a:off x="2155725" y="5519739"/>
            <a:ext cx="4615913" cy="1268413"/>
          </a:xfrm>
          <a:prstGeom prst="ellipse">
            <a:avLst/>
          </a:prstGeom>
          <a:noFill/>
          <a:ln w="9525" algn="ctr">
            <a:solidFill>
              <a:srgbClr val="FF0000"/>
            </a:solidFill>
            <a:round/>
            <a:headEnd/>
            <a:tailEnd/>
          </a:ln>
          <a:effectLst>
            <a:prstShdw prst="shdw17" dist="17961" dir="2700000">
              <a:srgbClr val="990000"/>
            </a:prstShdw>
          </a:effectLst>
        </p:spPr>
        <p:txBody>
          <a:bodyPr wrap="none" lIns="90000" tIns="46800" rIns="90000" bIns="46800" anchor="ctr"/>
          <a:lstStyle/>
          <a:p>
            <a:pPr eaLnBrk="0" hangingPunct="0">
              <a:spcBef>
                <a:spcPct val="20000"/>
              </a:spcBef>
            </a:pPr>
            <a:endParaRPr kumimoji="0" lang="zh-TW" altLang="en-US" sz="2400" b="1">
              <a:latin typeface="Calibri" pitchFamily="34" charset="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type="body" sz="quarter" idx="14"/>
          </p:nvPr>
        </p:nvSpPr>
        <p:spPr>
          <a:xfrm>
            <a:off x="827585" y="1478784"/>
            <a:ext cx="5112568" cy="4968552"/>
          </a:xfrm>
        </p:spPr>
        <p:txBody>
          <a:bodyPr>
            <a:norm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錄取報到</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選擇就讀，依規定日期報到</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未報到視同放棄錄取資格</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1600"/>
              </a:spcBef>
            </a:pP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放棄錄取資格</a:t>
            </a:r>
            <a:endParaRPr lang="en-US" altLang="zh-TW" sz="21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報到後仍有時間考慮是否就讀</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若決定不就讀，得辦理放棄錄取資格。</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1600"/>
              </a:spcBef>
            </a:pPr>
            <a:r>
              <a:rPr lang="zh-TW" altLang="en-US"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已報到學生將無法參加後續招生管道</a:t>
            </a:r>
          </a:p>
        </p:txBody>
      </p:sp>
      <p:sp>
        <p:nvSpPr>
          <p:cNvPr id="6" name="標題 1"/>
          <p:cNvSpPr>
            <a:spLocks noGrp="1"/>
          </p:cNvSpPr>
          <p:nvPr>
            <p:ph type="title" idx="4294967295"/>
          </p:nvPr>
        </p:nvSpPr>
        <p:spPr>
          <a:xfrm>
            <a:off x="1547664" y="620688"/>
            <a:ext cx="8185150" cy="857250"/>
          </a:xfrm>
        </p:spPr>
        <p:txBody>
          <a:bodyPr>
            <a:noAutofit/>
          </a:bodyPr>
          <a:lstStyle/>
          <a:p>
            <a:r>
              <a:rPr lang="zh-TW" altLang="en-US" sz="4300" dirty="0">
                <a:latin typeface="Times New Roman" panose="02020603050405020304" pitchFamily="18" charset="0"/>
                <a:ea typeface="標楷體" panose="03000509000000000000" pitchFamily="65" charset="-120"/>
                <a:cs typeface="Times New Roman" panose="02020603050405020304" pitchFamily="18" charset="0"/>
              </a:rPr>
              <a:t>錄取、報到、報到後放棄</a:t>
            </a:r>
          </a:p>
        </p:txBody>
      </p:sp>
      <p:sp>
        <p:nvSpPr>
          <p:cNvPr id="4" name="矩形 3"/>
          <p:cNvSpPr/>
          <p:nvPr/>
        </p:nvSpPr>
        <p:spPr>
          <a:xfrm>
            <a:off x="6102554" y="2342879"/>
            <a:ext cx="1733809" cy="756084"/>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lIns="121917" tIns="60958" rIns="121917" bIns="60958" rtlCol="0" anchor="ctr"/>
          <a:lstStyle/>
          <a:p>
            <a:pPr algn="ctr"/>
            <a:r>
              <a:rPr lang="zh-TW" altLang="en-US" sz="1900" dirty="0">
                <a:latin typeface="標楷體" pitchFamily="65" charset="-120"/>
                <a:ea typeface="標楷體" pitchFamily="65" charset="-120"/>
              </a:rPr>
              <a:t>錄取公告</a:t>
            </a:r>
          </a:p>
        </p:txBody>
      </p:sp>
      <p:sp>
        <p:nvSpPr>
          <p:cNvPr id="5" name="矩形 4"/>
          <p:cNvSpPr/>
          <p:nvPr/>
        </p:nvSpPr>
        <p:spPr>
          <a:xfrm>
            <a:off x="6102554" y="3585018"/>
            <a:ext cx="1733809" cy="756084"/>
          </a:xfrm>
          <a:prstGeom prst="rect">
            <a:avLst/>
          </a:prstGeom>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1900" dirty="0">
                <a:latin typeface="標楷體" pitchFamily="65" charset="-120"/>
                <a:ea typeface="標楷體" pitchFamily="65" charset="-120"/>
              </a:rPr>
              <a:t>報到</a:t>
            </a:r>
          </a:p>
        </p:txBody>
      </p:sp>
      <p:cxnSp>
        <p:nvCxnSpPr>
          <p:cNvPr id="7" name="直線單箭頭接點 6"/>
          <p:cNvCxnSpPr/>
          <p:nvPr/>
        </p:nvCxnSpPr>
        <p:spPr>
          <a:xfrm>
            <a:off x="6969459" y="3098963"/>
            <a:ext cx="0" cy="486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102554" y="4881162"/>
            <a:ext cx="1733809" cy="756084"/>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lIns="121917" tIns="60958" rIns="121917" bIns="60958" rtlCol="0" anchor="ctr"/>
          <a:lstStyle/>
          <a:p>
            <a:pPr algn="ctr"/>
            <a:r>
              <a:rPr lang="zh-TW" altLang="en-US" sz="1900" dirty="0">
                <a:latin typeface="標楷體" pitchFamily="65" charset="-120"/>
                <a:ea typeface="標楷體" pitchFamily="65" charset="-120"/>
              </a:rPr>
              <a:t>放棄錄取資格</a:t>
            </a:r>
          </a:p>
        </p:txBody>
      </p:sp>
      <p:cxnSp>
        <p:nvCxnSpPr>
          <p:cNvPr id="9" name="直線單箭頭接點 8"/>
          <p:cNvCxnSpPr>
            <a:endCxn id="8" idx="0"/>
          </p:cNvCxnSpPr>
          <p:nvPr/>
        </p:nvCxnSpPr>
        <p:spPr>
          <a:xfrm>
            <a:off x="6969459" y="4341102"/>
            <a:ext cx="0" cy="5400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6832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標題 1"/>
          <p:cNvSpPr>
            <a:spLocks noGrp="1"/>
          </p:cNvSpPr>
          <p:nvPr>
            <p:ph type="title"/>
          </p:nvPr>
        </p:nvSpPr>
        <p:spPr>
          <a:xfrm>
            <a:off x="3182928" y="260648"/>
            <a:ext cx="3148954"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招生管道說明</a:t>
            </a:r>
          </a:p>
        </p:txBody>
      </p:sp>
      <p:sp>
        <p:nvSpPr>
          <p:cNvPr id="25603" name="內容版面配置區 2"/>
          <p:cNvSpPr>
            <a:spLocks noGrp="1"/>
          </p:cNvSpPr>
          <p:nvPr>
            <p:ph idx="1"/>
          </p:nvPr>
        </p:nvSpPr>
        <p:spPr>
          <a:xfrm>
            <a:off x="745232" y="836712"/>
            <a:ext cx="8435280" cy="3600400"/>
          </a:xfrm>
        </p:spPr>
        <p:txBody>
          <a:bodyPr>
            <a:normAutofit/>
          </a:bodyPr>
          <a:lstStyle/>
          <a:p>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a:t>
            </a: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rPr>
              <a:t>高中職、五專</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948" y="3653739"/>
            <a:ext cx="1791888" cy="1828457"/>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6000" y="3543114"/>
            <a:ext cx="1840360" cy="1877918"/>
          </a:xfrm>
          <a:prstGeom prst="rect">
            <a:avLst/>
          </a:prstGeom>
        </p:spPr>
      </p:pic>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9524" y="3614277"/>
            <a:ext cx="1864896" cy="1902955"/>
          </a:xfrm>
          <a:prstGeom prst="rect">
            <a:avLst/>
          </a:prstGeom>
        </p:spPr>
      </p:pic>
      <p:sp>
        <p:nvSpPr>
          <p:cNvPr id="5" name="文字方塊 4"/>
          <p:cNvSpPr txBox="1"/>
          <p:nvPr/>
        </p:nvSpPr>
        <p:spPr>
          <a:xfrm>
            <a:off x="1795302" y="5355303"/>
            <a:ext cx="753244" cy="646331"/>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五專優免</a:t>
            </a:r>
          </a:p>
        </p:txBody>
      </p:sp>
      <p:sp>
        <p:nvSpPr>
          <p:cNvPr id="9" name="文字方塊 8"/>
          <p:cNvSpPr txBox="1"/>
          <p:nvPr/>
        </p:nvSpPr>
        <p:spPr>
          <a:xfrm>
            <a:off x="4244590" y="5301208"/>
            <a:ext cx="753244" cy="646331"/>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五專聯免</a:t>
            </a:r>
          </a:p>
        </p:txBody>
      </p:sp>
      <p:sp>
        <p:nvSpPr>
          <p:cNvPr id="10" name="文字方塊 9"/>
          <p:cNvSpPr txBox="1"/>
          <p:nvPr/>
        </p:nvSpPr>
        <p:spPr>
          <a:xfrm>
            <a:off x="6715350" y="5373216"/>
            <a:ext cx="753244" cy="646331"/>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五專續招</a:t>
            </a:r>
          </a:p>
        </p:txBody>
      </p:sp>
      <p:sp>
        <p:nvSpPr>
          <p:cNvPr id="11" name="文字方塊 10"/>
          <p:cNvSpPr txBox="1"/>
          <p:nvPr/>
        </p:nvSpPr>
        <p:spPr>
          <a:xfrm>
            <a:off x="1714066" y="2780928"/>
            <a:ext cx="913718" cy="646331"/>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高中職完免</a:t>
            </a:r>
          </a:p>
        </p:txBody>
      </p:sp>
      <p:sp>
        <p:nvSpPr>
          <p:cNvPr id="12" name="文字方塊 11"/>
          <p:cNvSpPr txBox="1"/>
          <p:nvPr/>
        </p:nvSpPr>
        <p:spPr>
          <a:xfrm>
            <a:off x="4111991" y="2947738"/>
            <a:ext cx="918506" cy="646331"/>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高中職免試</a:t>
            </a:r>
          </a:p>
        </p:txBody>
      </p:sp>
      <p:sp>
        <p:nvSpPr>
          <p:cNvPr id="13" name="文字方塊 12"/>
          <p:cNvSpPr txBox="1"/>
          <p:nvPr/>
        </p:nvSpPr>
        <p:spPr>
          <a:xfrm>
            <a:off x="6682422" y="3002184"/>
            <a:ext cx="896018" cy="646331"/>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高中職續招</a:t>
            </a:r>
          </a:p>
        </p:txBody>
      </p:sp>
      <p:sp>
        <p:nvSpPr>
          <p:cNvPr id="14" name="圓角矩形 6">
            <a:extLst>
              <a:ext uri="{FF2B5EF4-FFF2-40B4-BE49-F238E27FC236}">
                <a16:creationId xmlns:a16="http://schemas.microsoft.com/office/drawing/2014/main" id="{7B8B474F-34EF-47ED-92B8-5136DACD3100}"/>
              </a:ext>
            </a:extLst>
          </p:cNvPr>
          <p:cNvSpPr/>
          <p:nvPr/>
        </p:nvSpPr>
        <p:spPr>
          <a:xfrm>
            <a:off x="179512" y="2564904"/>
            <a:ext cx="1589663" cy="900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1600" dirty="0">
                <a:latin typeface="微軟正黑體" panose="020B0604030504040204" pitchFamily="34" charset="-120"/>
                <a:ea typeface="微軟正黑體" panose="020B0604030504040204" pitchFamily="34" charset="-120"/>
              </a:rPr>
              <a:t>試辦學習區</a:t>
            </a:r>
            <a:endParaRPr lang="en-US" altLang="zh-TW" sz="1600" dirty="0">
              <a:latin typeface="微軟正黑體" panose="020B0604030504040204" pitchFamily="34" charset="-120"/>
              <a:ea typeface="微軟正黑體" panose="020B0604030504040204" pitchFamily="34" charset="-120"/>
            </a:endParaRPr>
          </a:p>
          <a:p>
            <a:pPr algn="ctr"/>
            <a:r>
              <a:rPr lang="zh-TW" altLang="en-US" sz="1600" dirty="0">
                <a:latin typeface="微軟正黑體" panose="020B0604030504040204" pitchFamily="34" charset="-120"/>
                <a:ea typeface="微軟正黑體" panose="020B0604030504040204" pitchFamily="34" charset="-120"/>
              </a:rPr>
              <a:t>完全免試入學</a:t>
            </a:r>
            <a:endParaRPr lang="zh-TW" altLang="en-US" sz="1100" dirty="0">
              <a:solidFill>
                <a:srgbClr val="FFCCFF"/>
              </a:solidFill>
              <a:latin typeface="微軟正黑體" panose="020B0604030504040204" pitchFamily="34" charset="-120"/>
              <a:ea typeface="微軟正黑體" panose="020B0604030504040204" pitchFamily="34" charset="-120"/>
            </a:endParaRPr>
          </a:p>
        </p:txBody>
      </p:sp>
      <p:sp>
        <p:nvSpPr>
          <p:cNvPr id="22" name="圓角矩形 21"/>
          <p:cNvSpPr/>
          <p:nvPr/>
        </p:nvSpPr>
        <p:spPr>
          <a:xfrm>
            <a:off x="1166914" y="2361944"/>
            <a:ext cx="1656184" cy="3367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t>不採計會考成績</a:t>
            </a:r>
          </a:p>
        </p:txBody>
      </p:sp>
      <p:sp>
        <p:nvSpPr>
          <p:cNvPr id="23" name="圓角矩形 22"/>
          <p:cNvSpPr/>
          <p:nvPr/>
        </p:nvSpPr>
        <p:spPr>
          <a:xfrm>
            <a:off x="1346994" y="3374719"/>
            <a:ext cx="1656184" cy="336789"/>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dirty="0">
                <a:solidFill>
                  <a:schemeClr val="bg1"/>
                </a:solidFill>
              </a:rPr>
              <a:t>限選擇一校一科。</a:t>
            </a:r>
            <a:endParaRPr lang="en-US" altLang="zh-TW" sz="1600" dirty="0">
              <a:solidFill>
                <a:schemeClr val="bg1"/>
              </a:solidFill>
            </a:endParaRPr>
          </a:p>
        </p:txBody>
      </p:sp>
      <p:sp>
        <p:nvSpPr>
          <p:cNvPr id="24" name="圓角矩形 26">
            <a:extLst>
              <a:ext uri="{FF2B5EF4-FFF2-40B4-BE49-F238E27FC236}">
                <a16:creationId xmlns:a16="http://schemas.microsoft.com/office/drawing/2014/main" id="{F05EE7DA-166E-4BF5-BE77-F457639EBCBA}"/>
              </a:ext>
            </a:extLst>
          </p:cNvPr>
          <p:cNvSpPr/>
          <p:nvPr/>
        </p:nvSpPr>
        <p:spPr>
          <a:xfrm>
            <a:off x="189048" y="5308924"/>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36000" rIns="36000" rtlCol="0" anchor="ctr"/>
          <a:lstStyle/>
          <a:p>
            <a:pPr algn="ctr"/>
            <a:r>
              <a:rPr lang="zh-TW" altLang="en-US" dirty="0">
                <a:latin typeface="微軟正黑體" panose="020B0604030504040204" pitchFamily="34" charset="-120"/>
                <a:ea typeface="微軟正黑體" panose="020B0604030504040204" pitchFamily="34" charset="-120"/>
              </a:rPr>
              <a:t>五專優先</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免試入學</a:t>
            </a:r>
            <a:br>
              <a:rPr lang="en-US" altLang="zh-TW" dirty="0">
                <a:latin typeface="微軟正黑體" panose="020B0604030504040204" pitchFamily="34" charset="-120"/>
                <a:ea typeface="微軟正黑體" panose="020B0604030504040204" pitchFamily="34" charset="-120"/>
              </a:rPr>
            </a:br>
            <a:endParaRPr lang="en-US" altLang="zh-TW" sz="1200" dirty="0">
              <a:latin typeface="微軟正黑體" panose="020B0604030504040204" pitchFamily="34" charset="-120"/>
              <a:ea typeface="微軟正黑體" panose="020B0604030504040204" pitchFamily="34" charset="-120"/>
            </a:endParaRPr>
          </a:p>
        </p:txBody>
      </p:sp>
      <p:sp>
        <p:nvSpPr>
          <p:cNvPr id="21" name="圓角矩形 20"/>
          <p:cNvSpPr/>
          <p:nvPr/>
        </p:nvSpPr>
        <p:spPr>
          <a:xfrm>
            <a:off x="1346994" y="5991794"/>
            <a:ext cx="1656184" cy="552813"/>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全國一區、</a:t>
            </a:r>
            <a:br>
              <a:rPr lang="en-US" altLang="zh-TW" dirty="0"/>
            </a:br>
            <a:r>
              <a:rPr lang="zh-TW" altLang="en-US" dirty="0">
                <a:latin typeface="微軟正黑體" panose="020B0604030504040204" pitchFamily="34" charset="-120"/>
                <a:ea typeface="微軟正黑體" panose="020B0604030504040204" pitchFamily="34" charset="-120"/>
                <a:cs typeface="Times New Roman" pitchFamily="18" charset="0"/>
              </a:rPr>
              <a:t>選</a:t>
            </a:r>
            <a:r>
              <a:rPr lang="en-US" altLang="zh-TW" dirty="0">
                <a:latin typeface="微軟正黑體" panose="020B0604030504040204" pitchFamily="34" charset="-120"/>
                <a:ea typeface="微軟正黑體" panose="020B0604030504040204" pitchFamily="34" charset="-120"/>
                <a:cs typeface="Times New Roman" pitchFamily="18" charset="0"/>
              </a:rPr>
              <a:t>30</a:t>
            </a:r>
            <a:r>
              <a:rPr lang="zh-TW" altLang="en-US" dirty="0">
                <a:latin typeface="微軟正黑體" panose="020B0604030504040204" pitchFamily="34" charset="-120"/>
                <a:ea typeface="微軟正黑體" panose="020B0604030504040204" pitchFamily="34" charset="-120"/>
                <a:cs typeface="Times New Roman" pitchFamily="18" charset="0"/>
              </a:rPr>
              <a:t>個志願</a:t>
            </a:r>
            <a:endParaRPr lang="zh-TW" altLang="en-US" dirty="0"/>
          </a:p>
        </p:txBody>
      </p:sp>
      <p:sp>
        <p:nvSpPr>
          <p:cNvPr id="25" name="爆炸 1 24"/>
          <p:cNvSpPr/>
          <p:nvPr/>
        </p:nvSpPr>
        <p:spPr>
          <a:xfrm>
            <a:off x="-36512" y="1916832"/>
            <a:ext cx="936644" cy="9727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dirty="0">
                <a:solidFill>
                  <a:srgbClr val="FFFF00"/>
                </a:solidFill>
                <a:latin typeface="微軟正黑體" panose="020B0604030504040204" pitchFamily="34" charset="-120"/>
                <a:ea typeface="微軟正黑體" panose="020B0604030504040204" pitchFamily="34" charset="-120"/>
              </a:rPr>
              <a:t>擴大辦理</a:t>
            </a:r>
          </a:p>
        </p:txBody>
      </p:sp>
      <p:sp>
        <p:nvSpPr>
          <p:cNvPr id="7" name="向右箭號 6"/>
          <p:cNvSpPr/>
          <p:nvPr/>
        </p:nvSpPr>
        <p:spPr>
          <a:xfrm>
            <a:off x="3052836" y="4565754"/>
            <a:ext cx="633164" cy="39979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向右箭號 26"/>
          <p:cNvSpPr/>
          <p:nvPr/>
        </p:nvSpPr>
        <p:spPr>
          <a:xfrm>
            <a:off x="5526360" y="4653136"/>
            <a:ext cx="633164" cy="39979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3686000" y="5949280"/>
            <a:ext cx="2156942" cy="86620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全國分北中南三區、</a:t>
            </a:r>
            <a:br>
              <a:rPr lang="en-US" altLang="zh-TW" dirty="0"/>
            </a:br>
            <a:r>
              <a:rPr lang="zh-TW" altLang="en-US" dirty="0"/>
              <a:t>現場登記分發，</a:t>
            </a:r>
            <a:br>
              <a:rPr lang="en-US" altLang="zh-TW" dirty="0"/>
            </a:br>
            <a:r>
              <a:rPr lang="en-US" altLang="zh-TW" dirty="0"/>
              <a:t>(</a:t>
            </a:r>
            <a:r>
              <a:rPr lang="zh-TW" altLang="en-US" dirty="0"/>
              <a:t>現場撕榜單</a:t>
            </a:r>
            <a:r>
              <a:rPr lang="en-US" altLang="zh-TW" dirty="0"/>
              <a:t>)</a:t>
            </a:r>
            <a:endParaRPr lang="zh-TW" altLang="en-US" dirty="0"/>
          </a:p>
        </p:txBody>
      </p:sp>
      <p:sp>
        <p:nvSpPr>
          <p:cNvPr id="30" name="圓角矩形 29"/>
          <p:cNvSpPr/>
          <p:nvPr/>
        </p:nvSpPr>
        <p:spPr>
          <a:xfrm>
            <a:off x="3779912" y="2445879"/>
            <a:ext cx="1656184" cy="552813"/>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cs typeface="Times New Roman" pitchFamily="18" charset="0"/>
              </a:rPr>
              <a:t>可選</a:t>
            </a:r>
            <a:r>
              <a:rPr lang="en-US" altLang="zh-TW" dirty="0">
                <a:latin typeface="微軟正黑體" panose="020B0604030504040204" pitchFamily="34" charset="-120"/>
                <a:ea typeface="微軟正黑體" panose="020B0604030504040204" pitchFamily="34" charset="-120"/>
                <a:cs typeface="Times New Roman" pitchFamily="18" charset="0"/>
              </a:rPr>
              <a:t>30</a:t>
            </a:r>
            <a:r>
              <a:rPr lang="zh-TW" altLang="en-US" dirty="0">
                <a:latin typeface="微軟正黑體" panose="020B0604030504040204" pitchFamily="34" charset="-120"/>
                <a:ea typeface="微軟正黑體" panose="020B0604030504040204" pitchFamily="34" charset="-120"/>
                <a:cs typeface="Times New Roman" pitchFamily="18" charset="0"/>
              </a:rPr>
              <a:t>個志願</a:t>
            </a:r>
            <a:endParaRPr lang="zh-TW" altLang="en-US" dirty="0"/>
          </a:p>
        </p:txBody>
      </p:sp>
    </p:spTree>
    <p:extLst>
      <p:ext uri="{BB962C8B-B14F-4D97-AF65-F5344CB8AC3E}">
        <p14:creationId xmlns:p14="http://schemas.microsoft.com/office/powerpoint/2010/main" val="745742052"/>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755576" y="2276872"/>
            <a:ext cx="7772400" cy="977900"/>
          </a:xfrm>
        </p:spPr>
        <p:txBody>
          <a:bodyPr>
            <a:normAutofit fontScale="92500" lnSpcReduction="20000"/>
          </a:bodyPr>
          <a:lstStyle/>
          <a:p>
            <a:pPr algn="ctr"/>
            <a:r>
              <a:rPr lang="zh-TW" altLang="en-US" sz="5500" b="1" dirty="0">
                <a:latin typeface="微軟正黑體" panose="020B0604030504040204" pitchFamily="34" charset="-120"/>
                <a:ea typeface="微軟正黑體" panose="020B0604030504040204" pitchFamily="34" charset="-120"/>
              </a:rPr>
              <a:t>試辦學習區</a:t>
            </a:r>
            <a:r>
              <a:rPr lang="zh-TW" altLang="en-US" sz="5500" b="1" dirty="0">
                <a:solidFill>
                  <a:srgbClr val="FF0000"/>
                </a:solidFill>
                <a:latin typeface="微軟正黑體" panose="020B0604030504040204" pitchFamily="34" charset="-120"/>
                <a:ea typeface="微軟正黑體" panose="020B0604030504040204" pitchFamily="34" charset="-120"/>
              </a:rPr>
              <a:t>完全免試</a:t>
            </a:r>
            <a:r>
              <a:rPr lang="zh-TW" altLang="en-US" sz="5500" b="1" dirty="0">
                <a:latin typeface="微軟正黑體" panose="020B0604030504040204" pitchFamily="34" charset="-120"/>
                <a:ea typeface="微軟正黑體" panose="020B0604030504040204" pitchFamily="34" charset="-120"/>
              </a:rPr>
              <a:t>入學</a:t>
            </a:r>
          </a:p>
          <a:p>
            <a:pPr algn="ctr"/>
            <a:endParaRPr lang="zh-TW" altLang="en-US" sz="5400" b="1" dirty="0">
              <a:latin typeface="微軟正黑體" panose="020B0604030504040204" pitchFamily="34" charset="-120"/>
              <a:ea typeface="微軟正黑體" panose="020B0604030504040204" pitchFamily="34" charset="-120"/>
            </a:endParaRP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4768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fontScale="92500"/>
          </a:bodyPr>
          <a:lstStyle/>
          <a:p>
            <a:r>
              <a:rPr lang="zh-TW" altLang="en-US" sz="2400" dirty="0"/>
              <a:t>符合報名資格及屏東區內之學生，向原就讀國中辦理報名手續。</a:t>
            </a:r>
            <a:r>
              <a:rPr lang="zh-TW" altLang="en-US" sz="2400" dirty="0">
                <a:solidFill>
                  <a:srgbClr val="FF0000"/>
                </a:solidFill>
              </a:rPr>
              <a:t>學生限選擇一校一科。</a:t>
            </a:r>
            <a:endParaRPr lang="en-US" altLang="zh-TW" sz="2400" dirty="0">
              <a:solidFill>
                <a:srgbClr val="FF0000"/>
              </a:solidFill>
            </a:endParaRPr>
          </a:p>
          <a:p>
            <a:r>
              <a:rPr lang="zh-TW" altLang="en-US" sz="2400" dirty="0"/>
              <a:t>超額比序項目積分表及證明文件送至</a:t>
            </a:r>
            <a:r>
              <a:rPr lang="en-US" altLang="zh-TW" sz="2400" dirty="0"/>
              <a:t>111</a:t>
            </a:r>
            <a:r>
              <a:rPr lang="zh-TW" altLang="en-US" sz="2400" dirty="0"/>
              <a:t>學年度屏東區高級中等學校免試入學委員會主辦學校</a:t>
            </a:r>
            <a:r>
              <a:rPr lang="en-US" altLang="zh-TW" sz="3600" b="1" dirty="0">
                <a:solidFill>
                  <a:srgbClr val="FF0000"/>
                </a:solidFill>
                <a:effectLst>
                  <a:outerShdw blurRad="38100" dist="38100" dir="2700000" algn="tl">
                    <a:srgbClr val="000000">
                      <a:alpha val="43137"/>
                    </a:srgbClr>
                  </a:outerShdw>
                </a:effectLst>
              </a:rPr>
              <a:t>(</a:t>
            </a:r>
            <a:r>
              <a:rPr lang="zh-TW" altLang="en-US" sz="3600" b="1" dirty="0">
                <a:solidFill>
                  <a:srgbClr val="FF0000"/>
                </a:solidFill>
                <a:effectLst>
                  <a:outerShdw blurRad="38100" dist="38100" dir="2700000" algn="tl">
                    <a:srgbClr val="000000">
                      <a:alpha val="43137"/>
                    </a:srgbClr>
                  </a:outerShdw>
                </a:effectLst>
              </a:rPr>
              <a:t>國立佳冬高農</a:t>
            </a:r>
            <a:r>
              <a:rPr lang="en-US" altLang="zh-TW" sz="3600" b="1" dirty="0">
                <a:solidFill>
                  <a:srgbClr val="FF0000"/>
                </a:solidFill>
                <a:effectLst>
                  <a:outerShdw blurRad="38100" dist="38100" dir="2700000" algn="tl">
                    <a:srgbClr val="000000">
                      <a:alpha val="43137"/>
                    </a:srgbClr>
                  </a:outerShdw>
                </a:effectLst>
              </a:rPr>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國立佳冬高農教務處，電話：</a:t>
            </a:r>
            <a:r>
              <a:rPr lang="en-US" altLang="zh-TW" sz="2400" dirty="0"/>
              <a:t>(08)8662726#203</a:t>
            </a:r>
            <a:r>
              <a:rPr lang="zh-TW" altLang="en-US" sz="2400" dirty="0"/>
              <a:t>、</a:t>
            </a:r>
            <a:r>
              <a:rPr lang="en-US" altLang="zh-TW" sz="2400" dirty="0"/>
              <a:t>218</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17</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pic>
        <p:nvPicPr>
          <p:cNvPr id="2" name="圖片 1"/>
          <p:cNvPicPr>
            <a:picLocks noChangeAspect="1"/>
          </p:cNvPicPr>
          <p:nvPr/>
        </p:nvPicPr>
        <p:blipFill rotWithShape="1">
          <a:blip r:embed="rId2"/>
          <a:srcRect l="38975" t="20600" r="22438" b="15001"/>
          <a:stretch/>
        </p:blipFill>
        <p:spPr>
          <a:xfrm>
            <a:off x="1547664" y="908720"/>
            <a:ext cx="5688632" cy="5340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字方塊 6">
            <a:extLst>
              <a:ext uri="{FF2B5EF4-FFF2-40B4-BE49-F238E27FC236}">
                <a16:creationId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extLst>
      <p:ext uri="{BB962C8B-B14F-4D97-AF65-F5344CB8AC3E}">
        <p14:creationId xmlns:p14="http://schemas.microsoft.com/office/powerpoint/2010/main" val="6605608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755576" y="2708920"/>
            <a:ext cx="7772400" cy="977900"/>
          </a:xfrm>
        </p:spPr>
        <p:txBody>
          <a:bodyPr>
            <a:normAutofit fontScale="85000" lnSpcReduction="20000"/>
          </a:bodyPr>
          <a:lstStyle/>
          <a:p>
            <a:pPr algn="ctr"/>
            <a:r>
              <a:rPr kumimoji="1" lang="zh-TW" altLang="en-US" sz="6000" b="1" dirty="0">
                <a:solidFill>
                  <a:srgbClr val="333399"/>
                </a:solidFill>
                <a:effectLst>
                  <a:outerShdw blurRad="38100" dist="38100" dir="2700000" algn="tl">
                    <a:srgbClr val="000000">
                      <a:alpha val="43137"/>
                    </a:srgbClr>
                  </a:outerShdw>
                </a:effectLst>
                <a:latin typeface="微軟正黑體" pitchFamily="34" charset="-120"/>
                <a:ea typeface="微軟正黑體" pitchFamily="34" charset="-120"/>
              </a:rPr>
              <a:t>五專免試入學</a:t>
            </a:r>
          </a:p>
          <a:p>
            <a:pPr algn="ctr"/>
            <a:endParaRPr lang="zh-TW" altLang="en-US" sz="5400" b="1" dirty="0">
              <a:latin typeface="微軟正黑體" panose="020B0604030504040204" pitchFamily="34" charset="-120"/>
              <a:ea typeface="微軟正黑體" panose="020B0604030504040204" pitchFamily="34" charset="-120"/>
            </a:endParaRP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0121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圓角矩形 26">
            <a:extLst>
              <a:ext uri="{FF2B5EF4-FFF2-40B4-BE49-F238E27FC236}">
                <a16:creationId xmlns:a16="http://schemas.microsoft.com/office/drawing/2014/main" id="{F05EE7DA-166E-4BF5-BE77-F457639EBCBA}"/>
              </a:ext>
            </a:extLst>
          </p:cNvPr>
          <p:cNvSpPr/>
          <p:nvPr/>
        </p:nvSpPr>
        <p:spPr>
          <a:xfrm>
            <a:off x="179511" y="140750"/>
            <a:ext cx="1601009" cy="1027401"/>
          </a:xfrm>
          <a:prstGeom prst="round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lIns="36000" rIns="36000" rtlCol="0" anchor="ctr"/>
          <a:lstStyle/>
          <a:p>
            <a:pPr algn="ctr"/>
            <a:r>
              <a:rPr lang="zh-TW" altLang="en-US" dirty="0">
                <a:latin typeface="微軟正黑體" panose="020B0604030504040204" pitchFamily="34" charset="-120"/>
                <a:ea typeface="微軟正黑體" panose="020B0604030504040204" pitchFamily="34" charset="-120"/>
              </a:rPr>
              <a:t>五專優先</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免試入學</a:t>
            </a:r>
            <a:endParaRPr lang="en-US" altLang="zh-TW" sz="1200" dirty="0">
              <a:latin typeface="微軟正黑體" panose="020B0604030504040204" pitchFamily="34" charset="-120"/>
              <a:ea typeface="微軟正黑體" panose="020B0604030504040204" pitchFamily="34" charset="-120"/>
            </a:endParaRPr>
          </a:p>
        </p:txBody>
      </p:sp>
      <p:sp>
        <p:nvSpPr>
          <p:cNvPr id="10" name="圓角矩形 9"/>
          <p:cNvSpPr/>
          <p:nvPr/>
        </p:nvSpPr>
        <p:spPr>
          <a:xfrm>
            <a:off x="6588224" y="140750"/>
            <a:ext cx="2476853" cy="1068042"/>
          </a:xfrm>
          <a:prstGeom prst="round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免試入學</a:t>
            </a:r>
            <a:br>
              <a:rPr lang="en-US" altLang="zh-TW" sz="2000" dirty="0">
                <a:latin typeface="微軟正黑體" panose="020B0604030504040204" pitchFamily="34" charset="-120"/>
                <a:ea typeface="微軟正黑體" panose="020B0604030504040204" pitchFamily="34" charset="-120"/>
              </a:rPr>
            </a:br>
            <a:endParaRPr lang="en-US" altLang="zh-TW"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921515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3433227" y="4260473"/>
            <a:ext cx="1791961" cy="1252586"/>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051" y="3533920"/>
            <a:ext cx="1791961" cy="1252586"/>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3440755" y="2857809"/>
            <a:ext cx="1791961" cy="1252586"/>
          </a:xfrm>
          <a:prstGeom prst="rect">
            <a:avLst/>
          </a:prstGeom>
        </p:spPr>
      </p:pic>
      <p:sp>
        <p:nvSpPr>
          <p:cNvPr id="23554" name="標題 1"/>
          <p:cNvSpPr>
            <a:spLocks noGrp="1"/>
          </p:cNvSpPr>
          <p:nvPr>
            <p:ph type="title"/>
          </p:nvPr>
        </p:nvSpPr>
        <p:spPr>
          <a:xfrm>
            <a:off x="167839" y="833627"/>
            <a:ext cx="6571343" cy="1049235"/>
          </a:xfrm>
        </p:spPr>
        <p:txBody>
          <a:bodyPr/>
          <a:lstStyle/>
          <a:p>
            <a:pPr eaLnBrk="1" hangingPunct="1"/>
            <a:r>
              <a:rPr lang="zh-TW" altLang="en-US" sz="3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434087" y="2161518"/>
            <a:ext cx="3132535" cy="378619"/>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defTabSz="685800">
              <a:spcBef>
                <a:spcPct val="0"/>
              </a:spcBef>
              <a:buNone/>
              <a:defRPr/>
            </a:pPr>
            <a:r>
              <a:rPr kumimoji="1" lang="zh-TW" altLang="en-US" sz="1500" b="0">
                <a:solidFill>
                  <a:prstClr val="black"/>
                </a:solidFill>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434087" y="3080680"/>
            <a:ext cx="3132535" cy="37742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defTabSz="685800">
              <a:spcBef>
                <a:spcPct val="0"/>
              </a:spcBef>
              <a:buNone/>
              <a:defRPr/>
            </a:pPr>
            <a:r>
              <a:rPr kumimoji="1" lang="zh-TW" altLang="en-US" sz="1500" dirty="0">
                <a:solidFill>
                  <a:srgbClr val="FFFF00"/>
                </a:solidFill>
                <a:latin typeface="標楷體" panose="03000509000000000000" pitchFamily="65" charset="-120"/>
                <a:ea typeface="標楷體" panose="03000509000000000000" pitchFamily="65" charset="-120"/>
                <a:cs typeface="Arial Unicode MS" panose="020B0604020202020204" pitchFamily="34" charset="-120"/>
              </a:rPr>
              <a:t>五專</a:t>
            </a:r>
            <a:r>
              <a:rPr kumimoji="1" lang="zh-TW" altLang="en-US" sz="2000" dirty="0">
                <a:solidFill>
                  <a:srgbClr val="FFFF00"/>
                </a:solidFill>
                <a:latin typeface="標楷體" panose="03000509000000000000" pitchFamily="65" charset="-120"/>
                <a:ea typeface="標楷體" panose="03000509000000000000" pitchFamily="65" charset="-120"/>
                <a:cs typeface="Arial Unicode MS" panose="020B0604020202020204" pitchFamily="34" charset="-120"/>
              </a:rPr>
              <a:t>優先免試</a:t>
            </a:r>
            <a:r>
              <a:rPr kumimoji="1" lang="zh-TW" altLang="en-US" sz="1500" dirty="0">
                <a:solidFill>
                  <a:srgbClr val="FFFF00"/>
                </a:solidFill>
                <a:latin typeface="標楷體" panose="03000509000000000000" pitchFamily="65" charset="-120"/>
                <a:ea typeface="標楷體" panose="03000509000000000000" pitchFamily="65" charset="-120"/>
                <a:cs typeface="Arial Unicode MS" panose="020B0604020202020204" pitchFamily="34" charset="-120"/>
              </a:rPr>
              <a:t>入學</a:t>
            </a:r>
          </a:p>
        </p:txBody>
      </p:sp>
      <p:sp>
        <p:nvSpPr>
          <p:cNvPr id="10246" name="Rectangle 7"/>
          <p:cNvSpPr>
            <a:spLocks noChangeArrowheads="1"/>
          </p:cNvSpPr>
          <p:nvPr/>
        </p:nvSpPr>
        <p:spPr bwMode="auto">
          <a:xfrm>
            <a:off x="434087" y="3994988"/>
            <a:ext cx="3132535" cy="378619"/>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defTabSz="685800">
              <a:spcBef>
                <a:spcPct val="0"/>
              </a:spcBef>
              <a:buNone/>
              <a:defRPr/>
            </a:pPr>
            <a:r>
              <a:rPr kumimoji="1" lang="zh-TW" altLang="en-US" sz="1500" dirty="0">
                <a:solidFill>
                  <a:srgbClr val="66FF33"/>
                </a:solidFill>
                <a:latin typeface="標楷體" panose="03000509000000000000" pitchFamily="65" charset="-120"/>
                <a:ea typeface="標楷體" panose="03000509000000000000" pitchFamily="65" charset="-120"/>
                <a:cs typeface="Arial Unicode MS" panose="020B0604020202020204" pitchFamily="34" charset="-120"/>
              </a:rPr>
              <a:t>北、中、南區五專</a:t>
            </a:r>
            <a:r>
              <a:rPr kumimoji="1" lang="zh-TW" altLang="en-US" sz="2400" dirty="0">
                <a:solidFill>
                  <a:srgbClr val="66FF33"/>
                </a:solidFill>
                <a:latin typeface="標楷體" panose="03000509000000000000" pitchFamily="65" charset="-120"/>
                <a:ea typeface="標楷體" panose="03000509000000000000" pitchFamily="65" charset="-120"/>
                <a:cs typeface="Arial Unicode MS" panose="020B0604020202020204" pitchFamily="34" charset="-120"/>
              </a:rPr>
              <a:t>聯合免試</a:t>
            </a:r>
            <a:r>
              <a:rPr kumimoji="1" lang="zh-TW" altLang="en-US" sz="1500" dirty="0">
                <a:solidFill>
                  <a:srgbClr val="66FF33"/>
                </a:solidFill>
                <a:latin typeface="標楷體" panose="03000509000000000000" pitchFamily="65" charset="-120"/>
                <a:ea typeface="標楷體" panose="03000509000000000000" pitchFamily="65" charset="-120"/>
                <a:cs typeface="Arial Unicode MS" panose="020B0604020202020204" pitchFamily="34" charset="-120"/>
              </a:rPr>
              <a:t>入學</a:t>
            </a:r>
          </a:p>
        </p:txBody>
      </p:sp>
      <p:sp>
        <p:nvSpPr>
          <p:cNvPr id="10248" name="Rectangle 11"/>
          <p:cNvSpPr>
            <a:spLocks noChangeArrowheads="1"/>
          </p:cNvSpPr>
          <p:nvPr/>
        </p:nvSpPr>
        <p:spPr bwMode="auto">
          <a:xfrm>
            <a:off x="434087" y="4912958"/>
            <a:ext cx="3132535" cy="377429"/>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defTabSz="685800">
              <a:spcBef>
                <a:spcPct val="0"/>
              </a:spcBef>
              <a:buNone/>
              <a:defRPr/>
            </a:pPr>
            <a:r>
              <a:rPr kumimoji="1" lang="zh-TW" altLang="en-US" sz="1500" b="0" dirty="0">
                <a:solidFill>
                  <a:prstClr val="white"/>
                </a:solidFill>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2218498" y="2648482"/>
            <a:ext cx="156966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defTabSz="685800">
              <a:spcBef>
                <a:spcPct val="0"/>
              </a:spcBef>
              <a:buNone/>
              <a:defRPr/>
            </a:pPr>
            <a:r>
              <a:rPr kumimoji="1" lang="zh-TW" altLang="en-US" sz="1350" b="0" dirty="0">
                <a:solidFill>
                  <a:prstClr val="black"/>
                </a:solidFill>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900" b="0" dirty="0">
                <a:solidFill>
                  <a:prstClr val="black"/>
                </a:solidFill>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900" b="0" dirty="0">
                <a:solidFill>
                  <a:prstClr val="black"/>
                </a:solidFill>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900" b="0" dirty="0">
                <a:solidFill>
                  <a:prstClr val="black"/>
                </a:solidFill>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900" b="0" dirty="0">
              <a:solidFill>
                <a:prstClr val="black"/>
              </a:solidFill>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2218498" y="3612796"/>
            <a:ext cx="17430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defTabSz="685800">
              <a:spcBef>
                <a:spcPct val="0"/>
              </a:spcBef>
              <a:buNone/>
              <a:defRPr/>
            </a:pPr>
            <a:r>
              <a:rPr kumimoji="1" lang="zh-TW" altLang="en-US" sz="1350" b="0">
                <a:solidFill>
                  <a:prstClr val="black"/>
                </a:solidFill>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3849705" y="2915294"/>
            <a:ext cx="5309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defTabSz="685800">
              <a:spcBef>
                <a:spcPct val="0"/>
              </a:spcBef>
              <a:buNone/>
              <a:defRPr/>
            </a:pPr>
            <a:r>
              <a:rPr kumimoji="1" lang="zh-TW" altLang="en-US" sz="1350" b="0" dirty="0">
                <a:solidFill>
                  <a:prstClr val="black"/>
                </a:solidFill>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3749456" y="3716986"/>
            <a:ext cx="5309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defTabSz="685800">
              <a:spcBef>
                <a:spcPct val="0"/>
              </a:spcBef>
              <a:buNone/>
              <a:defRPr/>
            </a:pPr>
            <a:r>
              <a:rPr kumimoji="1" lang="zh-TW" altLang="en-US" sz="1350" b="0" dirty="0">
                <a:solidFill>
                  <a:prstClr val="black"/>
                </a:solidFill>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3696991" y="4571976"/>
            <a:ext cx="5309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defTabSz="685800">
              <a:spcBef>
                <a:spcPct val="0"/>
              </a:spcBef>
              <a:buNone/>
              <a:defRPr/>
            </a:pPr>
            <a:r>
              <a:rPr kumimoji="1" lang="zh-TW" altLang="en-US" sz="1350" b="0" dirty="0">
                <a:solidFill>
                  <a:prstClr val="black"/>
                </a:solidFill>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2218498" y="4530768"/>
            <a:ext cx="17430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defTabSz="685800">
              <a:spcBef>
                <a:spcPct val="0"/>
              </a:spcBef>
              <a:buNone/>
              <a:defRPr/>
            </a:pPr>
            <a:r>
              <a:rPr kumimoji="1" lang="zh-TW" altLang="en-US" sz="1350" b="0">
                <a:solidFill>
                  <a:prstClr val="black"/>
                </a:solidFill>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3" name="文字方塊 2"/>
          <p:cNvSpPr txBox="1">
            <a:spLocks noChangeArrowheads="1"/>
          </p:cNvSpPr>
          <p:nvPr/>
        </p:nvSpPr>
        <p:spPr bwMode="auto">
          <a:xfrm>
            <a:off x="167839" y="5541039"/>
            <a:ext cx="879664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defTabSz="685800">
              <a:spcBef>
                <a:spcPct val="0"/>
              </a:spcBef>
              <a:buNone/>
              <a:defRPr/>
            </a:pPr>
            <a:r>
              <a:rPr kumimoji="1" lang="en-US" altLang="zh-TW" sz="3600" b="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3600" b="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3600" b="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24188" y="2586371"/>
            <a:ext cx="552330" cy="43628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24188" y="3510180"/>
            <a:ext cx="552330" cy="43628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24188" y="4425139"/>
            <a:ext cx="552330" cy="436289"/>
          </a:xfrm>
          <a:prstGeom prst="rect">
            <a:avLst/>
          </a:prstGeom>
          <a:scene3d>
            <a:camera prst="orthographicFront"/>
            <a:lightRig rig="threePt" dir="t"/>
          </a:scene3d>
          <a:sp3d>
            <a:bevelT w="114300" prst="artDeco"/>
          </a:sp3d>
        </p:spPr>
      </p:pic>
      <p:grpSp>
        <p:nvGrpSpPr>
          <p:cNvPr id="9" name="群組 8"/>
          <p:cNvGrpSpPr/>
          <p:nvPr/>
        </p:nvGrpSpPr>
        <p:grpSpPr>
          <a:xfrm>
            <a:off x="4532031" y="2571702"/>
            <a:ext cx="2632257" cy="3068729"/>
            <a:chOff x="6219577" y="2250425"/>
            <a:chExt cx="3509676" cy="4091638"/>
          </a:xfrm>
        </p:grpSpPr>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400109"/>
            </a:xfrm>
            <a:prstGeom prst="rect">
              <a:avLst/>
            </a:prstGeom>
            <a:noFill/>
          </p:spPr>
          <p:txBody>
            <a:bodyPr wrap="square" rtlCol="0">
              <a:spAutoFit/>
            </a:bodyPr>
            <a:lstStyle/>
            <a:p>
              <a:pPr algn="ctr" defTabSz="685800" eaLnBrk="0" hangingPunct="0">
                <a:defRPr/>
              </a:pPr>
              <a:r>
                <a:rPr kumimoji="1" lang="zh-TW" altLang="en-US" sz="1350" b="0" dirty="0">
                  <a:solidFill>
                    <a:prstClr val="black"/>
                  </a:solidFill>
                  <a:latin typeface="標楷體" panose="03000509000000000000" pitchFamily="65" charset="-120"/>
                  <a:ea typeface="標楷體" panose="03000509000000000000" pitchFamily="65" charset="-120"/>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398860" y="1447800"/>
            <a:ext cx="584597" cy="273844"/>
          </a:xfrm>
          <a:prstGeom prst="rect">
            <a:avLst/>
          </a:prstGeom>
        </p:spPr>
        <p:txBody>
          <a:bodyPr/>
          <a:lstStyle/>
          <a:p>
            <a:pPr algn="l" defTabSz="685783" fontAlgn="auto">
              <a:spcBef>
                <a:spcPts val="0"/>
              </a:spcBef>
              <a:spcAft>
                <a:spcPts val="0"/>
              </a:spcAft>
              <a:defRPr/>
            </a:pPr>
            <a:fld id="{A97BCE92-EB7B-4203-B62B-3B5BA4CEB04B}" type="slidenum">
              <a:rPr lang="zh-TW" altLang="en-US" sz="1350" b="0">
                <a:solidFill>
                  <a:srgbClr val="FFFFFF"/>
                </a:solidFill>
                <a:latin typeface="Arial"/>
                <a:ea typeface="微软雅黑"/>
              </a:rPr>
              <a:pPr algn="l" defTabSz="685783" fontAlgn="auto">
                <a:spcBef>
                  <a:spcPts val="0"/>
                </a:spcBef>
                <a:spcAft>
                  <a:spcPts val="0"/>
                </a:spcAft>
                <a:defRPr/>
              </a:pPr>
              <a:t>78</a:t>
            </a:fld>
            <a:endParaRPr lang="zh-TW" altLang="en-US" sz="1350" b="0" dirty="0">
              <a:solidFill>
                <a:srgbClr val="FFFFFF"/>
              </a:solidFill>
              <a:latin typeface="Arial"/>
              <a:ea typeface="微软雅黑"/>
            </a:endParaRPr>
          </a:p>
        </p:txBody>
      </p:sp>
      <p:pic>
        <p:nvPicPr>
          <p:cNvPr id="5" name="圖片 4">
            <a:extLst>
              <a:ext uri="{FF2B5EF4-FFF2-40B4-BE49-F238E27FC236}">
                <a16:creationId xmlns:a16="http://schemas.microsoft.com/office/drawing/2014/main" id="{405DC60B-985E-43B7-BECE-35A5008BE948}"/>
              </a:ext>
            </a:extLst>
          </p:cNvPr>
          <p:cNvPicPr>
            <a:picLocks noChangeAspect="1"/>
          </p:cNvPicPr>
          <p:nvPr/>
        </p:nvPicPr>
        <p:blipFill rotWithShape="1">
          <a:blip r:embed="rId6"/>
          <a:srcRect l="15786" t="7523" r="13971" b="11870"/>
          <a:stretch/>
        </p:blipFill>
        <p:spPr>
          <a:xfrm>
            <a:off x="4773173" y="37369"/>
            <a:ext cx="4365267" cy="2817765"/>
          </a:xfrm>
          <a:prstGeom prst="rect">
            <a:avLst/>
          </a:prstGeom>
        </p:spPr>
      </p:pic>
    </p:spTree>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740569" y="4475560"/>
            <a:ext cx="7848600" cy="5953"/>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4267200" y="2025254"/>
            <a:ext cx="1285875" cy="598884"/>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2363391" y="4367212"/>
            <a:ext cx="216694" cy="215504"/>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1874044" y="4648201"/>
            <a:ext cx="678656" cy="584597"/>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1968104" y="4079082"/>
            <a:ext cx="1238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1500">
                <a:solidFill>
                  <a:srgbClr val="000000"/>
                </a:solidFill>
                <a:latin typeface="華康粗圓體" panose="020F0709000000000000" pitchFamily="49" charset="-120"/>
                <a:ea typeface="華康粗圓體" panose="020F0709000000000000" pitchFamily="49" charset="-120"/>
              </a:rPr>
              <a:t>5</a:t>
            </a:r>
            <a:r>
              <a:rPr lang="zh-TW" altLang="en-US" sz="15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a16="http://schemas.microsoft.com/office/drawing/2014/main" id="{5FCE7C4E-A3AA-4D5F-B0C5-DA72544D279C}"/>
              </a:ext>
            </a:extLst>
          </p:cNvPr>
          <p:cNvSpPr/>
          <p:nvPr/>
        </p:nvSpPr>
        <p:spPr>
          <a:xfrm>
            <a:off x="5576888" y="2034779"/>
            <a:ext cx="1335881" cy="58697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特色招生</a:t>
            </a:r>
            <a:endParaRPr lang="en-US" altLang="zh-TW" sz="2100" dirty="0">
              <a:solidFill>
                <a:prstClr val="white"/>
              </a:solidFill>
              <a:latin typeface="華康粗圓體" pitchFamily="49" charset="-120"/>
              <a:ea typeface="華康粗圓體" pitchFamily="49" charset="-120"/>
            </a:endParaRPr>
          </a:p>
          <a:p>
            <a:pPr algn="ctr">
              <a:defRPr/>
            </a:pPr>
            <a:r>
              <a:rPr lang="zh-TW" altLang="en-US" sz="12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1644254" y="4358879"/>
            <a:ext cx="215503" cy="216694"/>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3659981" y="4361260"/>
            <a:ext cx="215504" cy="215503"/>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364456" y="4036219"/>
            <a:ext cx="7381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1500">
                <a:solidFill>
                  <a:srgbClr val="000000"/>
                </a:solidFill>
                <a:latin typeface="華康粗圓體" panose="020F0709000000000000" pitchFamily="49" charset="-120"/>
                <a:ea typeface="華康粗圓體" panose="020F0709000000000000" pitchFamily="49" charset="-120"/>
              </a:rPr>
              <a:t>5</a:t>
            </a:r>
            <a:r>
              <a:rPr lang="zh-TW" altLang="en-US" sz="15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3457575" y="4061222"/>
            <a:ext cx="620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6</a:t>
            </a:r>
            <a:r>
              <a:rPr lang="zh-TW" altLang="en-US">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3256360" y="1558529"/>
            <a:ext cx="850106" cy="372665"/>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5574506" y="3999310"/>
            <a:ext cx="620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7</a:t>
            </a:r>
            <a:r>
              <a:rPr lang="zh-TW" altLang="en-US">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661988" y="4344591"/>
            <a:ext cx="216694" cy="215503"/>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433387" y="4030266"/>
            <a:ext cx="7381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1500">
                <a:solidFill>
                  <a:srgbClr val="000000"/>
                </a:solidFill>
                <a:latin typeface="華康粗圓體" panose="020F0709000000000000" pitchFamily="49" charset="-120"/>
                <a:ea typeface="華康粗圓體" panose="020F0709000000000000" pitchFamily="49" charset="-120"/>
              </a:rPr>
              <a:t>3</a:t>
            </a:r>
            <a:r>
              <a:rPr lang="zh-TW" altLang="en-US" sz="15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5784057" y="4344591"/>
            <a:ext cx="216694" cy="215503"/>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7469982" y="3495675"/>
            <a:ext cx="1445419" cy="721519"/>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續招</a:t>
            </a:r>
            <a:endParaRPr lang="en-US" altLang="zh-TW" sz="2100" dirty="0">
              <a:solidFill>
                <a:prstClr val="white"/>
              </a:solidFill>
              <a:latin typeface="華康粗圓體" pitchFamily="49" charset="-120"/>
              <a:ea typeface="華康粗圓體" pitchFamily="49" charset="-120"/>
            </a:endParaRPr>
          </a:p>
          <a:p>
            <a:pPr algn="ctr">
              <a:defRPr/>
            </a:pPr>
            <a:r>
              <a:rPr lang="en-US" altLang="zh-TW" sz="1500" dirty="0">
                <a:solidFill>
                  <a:prstClr val="white"/>
                </a:solidFill>
                <a:latin typeface="華康粗圓體" pitchFamily="49" charset="-120"/>
                <a:ea typeface="華康粗圓體" pitchFamily="49" charset="-120"/>
              </a:rPr>
              <a:t>(7</a:t>
            </a:r>
            <a:r>
              <a:rPr lang="zh-TW" altLang="en-US" sz="1500" dirty="0">
                <a:solidFill>
                  <a:prstClr val="white"/>
                </a:solidFill>
                <a:latin typeface="華康粗圓體" pitchFamily="49" charset="-120"/>
                <a:ea typeface="華康粗圓體" pitchFamily="49" charset="-120"/>
              </a:rPr>
              <a:t>月中下旬</a:t>
            </a:r>
            <a:r>
              <a:rPr lang="en-US" altLang="zh-TW" sz="1500" dirty="0">
                <a:solidFill>
                  <a:prstClr val="white"/>
                </a:solidFill>
                <a:latin typeface="華康粗圓體" pitchFamily="49" charset="-120"/>
                <a:ea typeface="華康粗圓體" pitchFamily="49" charset="-120"/>
              </a:rPr>
              <a:t>)</a:t>
            </a:r>
            <a:endParaRPr lang="zh-TW" altLang="en-US" sz="15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7879556" y="4394598"/>
            <a:ext cx="215504" cy="215503"/>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661988" y="3369469"/>
            <a:ext cx="3480197" cy="59055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特色招生</a:t>
            </a:r>
            <a:endParaRPr lang="en-US" altLang="zh-TW" sz="2100" dirty="0">
              <a:solidFill>
                <a:prstClr val="white"/>
              </a:solidFill>
              <a:latin typeface="華康粗圓體" pitchFamily="49" charset="-120"/>
              <a:ea typeface="華康粗圓體" pitchFamily="49" charset="-120"/>
            </a:endParaRPr>
          </a:p>
          <a:p>
            <a:pPr algn="ctr">
              <a:defRPr/>
            </a:pPr>
            <a:r>
              <a:rPr lang="zh-TW" altLang="en-US" sz="15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287066" y="883444"/>
            <a:ext cx="6328172" cy="584775"/>
          </a:xfrm>
          <a:prstGeom prst="rect">
            <a:avLst/>
          </a:prstGeom>
          <a:solidFill>
            <a:srgbClr val="0000FF"/>
          </a:solidFill>
        </p:spPr>
        <p:txBody>
          <a:bodyPr>
            <a:spAutoFit/>
          </a:bodyPr>
          <a:lstStyle/>
          <a:p>
            <a:pPr>
              <a:defRPr/>
            </a:pPr>
            <a:r>
              <a:rPr lang="zh-TW" altLang="en-US" sz="3200"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1959769" y="2025254"/>
            <a:ext cx="2182416" cy="598884"/>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147763" y="4356498"/>
            <a:ext cx="216694" cy="215503"/>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887016" y="4029075"/>
            <a:ext cx="7381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1500">
                <a:solidFill>
                  <a:srgbClr val="000000"/>
                </a:solidFill>
                <a:latin typeface="華康粗圓體" panose="020F0709000000000000" pitchFamily="49" charset="-120"/>
                <a:ea typeface="華康粗圓體" panose="020F0709000000000000" pitchFamily="49" charset="-120"/>
              </a:rPr>
              <a:t>4</a:t>
            </a:r>
            <a:r>
              <a:rPr lang="zh-TW" altLang="en-US" sz="15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2606278" y="4635104"/>
            <a:ext cx="1471613" cy="597694"/>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五專</a:t>
            </a:r>
            <a:endParaRPr lang="en-US" altLang="zh-TW"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2606278" y="2693194"/>
            <a:ext cx="1537097" cy="59888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4142185" y="4635104"/>
            <a:ext cx="3209925" cy="597694"/>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五專</a:t>
            </a:r>
            <a:endParaRPr lang="en-US" altLang="zh-TW"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628650" y="5288757"/>
            <a:ext cx="3477816" cy="597694"/>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五專特色招生</a:t>
            </a:r>
            <a:br>
              <a:rPr lang="en-US" altLang="zh-TW" sz="2100" dirty="0">
                <a:solidFill>
                  <a:prstClr val="white"/>
                </a:solidFill>
                <a:latin typeface="華康粗圓體" pitchFamily="49" charset="-120"/>
                <a:ea typeface="華康粗圓體" pitchFamily="49" charset="-120"/>
              </a:rPr>
            </a:br>
            <a:r>
              <a:rPr lang="en-US" altLang="zh-TW" sz="1500" dirty="0">
                <a:solidFill>
                  <a:prstClr val="white"/>
                </a:solidFill>
                <a:latin typeface="華康粗圓體" pitchFamily="49" charset="-120"/>
                <a:ea typeface="華康粗圓體" pitchFamily="49" charset="-120"/>
              </a:rPr>
              <a:t>(</a:t>
            </a:r>
            <a:r>
              <a:rPr lang="zh-TW" altLang="en-US" sz="1500" dirty="0">
                <a:solidFill>
                  <a:prstClr val="white"/>
                </a:solidFill>
                <a:latin typeface="華康粗圓體" pitchFamily="49" charset="-120"/>
                <a:ea typeface="華康粗圓體" pitchFamily="49" charset="-120"/>
              </a:rPr>
              <a:t>甄選入學：七年一貫制</a:t>
            </a:r>
            <a:r>
              <a:rPr lang="en-US" altLang="zh-TW" sz="1500" dirty="0">
                <a:solidFill>
                  <a:prstClr val="white"/>
                </a:solidFill>
                <a:latin typeface="華康粗圓體" pitchFamily="49" charset="-120"/>
                <a:ea typeface="華康粗圓體" pitchFamily="49" charset="-120"/>
              </a:rPr>
              <a:t>)</a:t>
            </a:r>
            <a:endParaRPr lang="zh-TW" altLang="en-US" sz="2100" dirty="0">
              <a:solidFill>
                <a:prstClr val="white"/>
              </a:solidFill>
              <a:latin typeface="華康粗圓體" pitchFamily="49" charset="-120"/>
              <a:ea typeface="華康粗圓體" pitchFamily="49" charset="-12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5678091" y="2034779"/>
            <a:ext cx="1234678" cy="5869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投影片編號版面配置區 11">
            <a:extLst>
              <a:ext uri="{FF2B5EF4-FFF2-40B4-BE49-F238E27FC236}">
                <a16:creationId xmlns:a16="http://schemas.microsoft.com/office/drawing/2014/main" id="{43F74C78-2A99-4F2C-8952-7B0C96F8D579}"/>
              </a:ext>
            </a:extLst>
          </p:cNvPr>
          <p:cNvSpPr>
            <a:spLocks noGrp="1"/>
          </p:cNvSpPr>
          <p:nvPr>
            <p:ph type="sldNum" sz="quarter" idx="17"/>
          </p:nvPr>
        </p:nvSpPr>
        <p:spPr>
          <a:prstGeom prst="rect">
            <a:avLst/>
          </a:prstGeom>
        </p:spPr>
        <p:txBody>
          <a:bodyPr/>
          <a:lstStyle/>
          <a:p>
            <a:pPr algn="l" defTabSz="685783" fontAlgn="auto">
              <a:spcBef>
                <a:spcPts val="0"/>
              </a:spcBef>
              <a:spcAft>
                <a:spcPts val="0"/>
              </a:spcAft>
              <a:defRPr/>
            </a:pPr>
            <a:fld id="{A97BCE92-EB7B-4203-B62B-3B5BA4CEB04B}" type="slidenum">
              <a:rPr lang="zh-TW" altLang="en-US" sz="1350" b="0">
                <a:solidFill>
                  <a:srgbClr val="FFFFFF"/>
                </a:solidFill>
                <a:latin typeface="Arial"/>
                <a:ea typeface="微软雅黑"/>
              </a:rPr>
              <a:pPr algn="l" defTabSz="685783" fontAlgn="auto">
                <a:spcBef>
                  <a:spcPts val="0"/>
                </a:spcBef>
                <a:spcAft>
                  <a:spcPts val="0"/>
                </a:spcAft>
                <a:defRPr/>
              </a:pPr>
              <a:t>79</a:t>
            </a:fld>
            <a:endParaRPr lang="zh-TW" altLang="en-US" sz="1350" b="0" dirty="0">
              <a:solidFill>
                <a:srgbClr val="FFFFFF"/>
              </a:solidFill>
              <a:latin typeface="Arial"/>
              <a:ea typeface="微软雅黑"/>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矩形 35"/>
          <p:cNvSpPr/>
          <p:nvPr/>
        </p:nvSpPr>
        <p:spPr>
          <a:xfrm>
            <a:off x="1954213" y="476250"/>
            <a:ext cx="5732462"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sp>
        <p:nvSpPr>
          <p:cNvPr id="175106" name="文字方塊 38"/>
          <p:cNvSpPr txBox="1">
            <a:spLocks noChangeArrowheads="1"/>
          </p:cNvSpPr>
          <p:nvPr/>
        </p:nvSpPr>
        <p:spPr bwMode="auto">
          <a:xfrm>
            <a:off x="1954213" y="476250"/>
            <a:ext cx="5570537" cy="522288"/>
          </a:xfrm>
          <a:prstGeom prst="rect">
            <a:avLst/>
          </a:prstGeom>
          <a:noFill/>
          <a:ln w="9525">
            <a:noFill/>
            <a:miter lim="800000"/>
            <a:headEnd/>
            <a:tailEnd/>
          </a:ln>
        </p:spPr>
        <p:txBody>
          <a:bodyPr wrap="none">
            <a:spAutoFit/>
          </a:bodyPr>
          <a:lstStyle/>
          <a:p>
            <a:r>
              <a:rPr lang="zh-TW" altLang="en-US" sz="2800" dirty="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國中學生生涯發展教育指引與紀錄</a:t>
            </a:r>
            <a:endParaRPr lang="zh-TW" altLang="en-US" sz="2800" dirty="0">
              <a:solidFill>
                <a:srgbClr val="FFFFCC"/>
              </a:solidFill>
              <a:latin typeface="微軟正黑體" panose="020B0604030504040204" pitchFamily="34" charset="-120"/>
              <a:ea typeface="微軟正黑體" panose="020B0604030504040204" pitchFamily="34" charset="-120"/>
              <a:cs typeface="Adobe 繁黑體 Std B"/>
            </a:endParaRPr>
          </a:p>
        </p:txBody>
      </p:sp>
      <p:grpSp>
        <p:nvGrpSpPr>
          <p:cNvPr id="2" name="群組 2"/>
          <p:cNvGrpSpPr>
            <a:grpSpLocks/>
          </p:cNvGrpSpPr>
          <p:nvPr/>
        </p:nvGrpSpPr>
        <p:grpSpPr bwMode="auto">
          <a:xfrm>
            <a:off x="139700" y="1017039"/>
            <a:ext cx="8785225" cy="5475288"/>
            <a:chOff x="179512" y="1473200"/>
            <a:chExt cx="8784976" cy="5677391"/>
          </a:xfrm>
        </p:grpSpPr>
        <p:sp>
          <p:nvSpPr>
            <p:cNvPr id="17" name="圓角矩形 1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nvGrpSpPr>
            <p:cNvPr id="3" name="群組 17"/>
            <p:cNvGrpSpPr>
              <a:grpSpLocks/>
            </p:cNvGrpSpPr>
            <p:nvPr/>
          </p:nvGrpSpPr>
          <p:grpSpPr bwMode="auto">
            <a:xfrm>
              <a:off x="595313" y="1473200"/>
              <a:ext cx="3513150" cy="4577798"/>
              <a:chOff x="746510" y="1249138"/>
              <a:chExt cx="3517913" cy="4958058"/>
            </a:xfrm>
          </p:grpSpPr>
          <p:sp>
            <p:nvSpPr>
              <p:cNvPr id="19" name="矩形 18"/>
              <p:cNvSpPr/>
              <p:nvPr/>
            </p:nvSpPr>
            <p:spPr bwMode="auto">
              <a:xfrm>
                <a:off x="814976" y="1325801"/>
                <a:ext cx="3449447" cy="4881395"/>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latin typeface="Calibri" pitchFamily="34" charset="0"/>
                  <a:ea typeface="新細明體" pitchFamily="18" charset="-120"/>
                </a:endParaRPr>
              </a:p>
            </p:txBody>
          </p:sp>
          <p:pic>
            <p:nvPicPr>
              <p:cNvPr id="175118" name="Picture 3"/>
              <p:cNvPicPr>
                <a:picLocks noChangeAspect="1" noChangeArrowheads="1"/>
              </p:cNvPicPr>
              <p:nvPr/>
            </p:nvPicPr>
            <p:blipFill>
              <a:blip r:embed="rId3" cstate="print"/>
              <a:srcRect l="43504" t="22778" r="33958" b="20000"/>
              <a:stretch>
                <a:fillRect/>
              </a:stretch>
            </p:blipFill>
            <p:spPr bwMode="auto">
              <a:xfrm>
                <a:off x="746510" y="1249138"/>
                <a:ext cx="3433884" cy="4833809"/>
              </a:xfrm>
              <a:prstGeom prst="rect">
                <a:avLst/>
              </a:prstGeom>
              <a:noFill/>
              <a:ln w="9525">
                <a:noFill/>
                <a:miter lim="800000"/>
                <a:headEnd/>
                <a:tailEnd/>
              </a:ln>
            </p:spPr>
          </p:pic>
        </p:grpSp>
        <p:grpSp>
          <p:nvGrpSpPr>
            <p:cNvPr id="4" name="群組 20"/>
            <p:cNvGrpSpPr>
              <a:grpSpLocks/>
            </p:cNvGrpSpPr>
            <p:nvPr/>
          </p:nvGrpSpPr>
          <p:grpSpPr bwMode="auto">
            <a:xfrm>
              <a:off x="4860031" y="1523999"/>
              <a:ext cx="3669494" cy="4526998"/>
              <a:chOff x="4932362" y="1387127"/>
              <a:chExt cx="3253480" cy="4561919"/>
            </a:xfrm>
          </p:grpSpPr>
          <p:sp>
            <p:nvSpPr>
              <p:cNvPr id="22" name="矩形 21"/>
              <p:cNvSpPr/>
              <p:nvPr/>
            </p:nvSpPr>
            <p:spPr bwMode="auto">
              <a:xfrm>
                <a:off x="5020412" y="1488545"/>
                <a:ext cx="3165430" cy="4460501"/>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latin typeface="Calibri" pitchFamily="34" charset="0"/>
                  <a:ea typeface="新細明體" pitchFamily="18" charset="-120"/>
                </a:endParaRPr>
              </a:p>
            </p:txBody>
          </p:sp>
          <p:pic>
            <p:nvPicPr>
              <p:cNvPr id="175116" name="Picture 5"/>
              <p:cNvPicPr>
                <a:picLocks noChangeAspect="1" noChangeArrowheads="1"/>
              </p:cNvPicPr>
              <p:nvPr/>
            </p:nvPicPr>
            <p:blipFill>
              <a:blip r:embed="rId4" cstate="print"/>
              <a:srcRect/>
              <a:stretch>
                <a:fillRect/>
              </a:stretch>
            </p:blipFill>
            <p:spPr bwMode="auto">
              <a:xfrm>
                <a:off x="4932362" y="1387127"/>
                <a:ext cx="3184525" cy="4475164"/>
              </a:xfrm>
              <a:prstGeom prst="rect">
                <a:avLst/>
              </a:prstGeom>
              <a:noFill/>
              <a:ln w="9525">
                <a:noFill/>
                <a:miter lim="800000"/>
                <a:headEnd/>
                <a:tailEnd/>
              </a:ln>
            </p:spPr>
          </p:pic>
        </p:grpSp>
        <p:sp>
          <p:nvSpPr>
            <p:cNvPr id="24" name="文字方塊 1"/>
            <p:cNvSpPr txBox="1">
              <a:spLocks noChangeArrowheads="1"/>
            </p:cNvSpPr>
            <p:nvPr/>
          </p:nvSpPr>
          <p:spPr bwMode="auto">
            <a:xfrm>
              <a:off x="4429130" y="5935771"/>
              <a:ext cx="4463923" cy="1214820"/>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dirty="0">
                  <a:solidFill>
                    <a:prstClr val="black"/>
                  </a:solidFill>
                </a:rPr>
                <a:t>協助學</a:t>
              </a:r>
              <a:r>
                <a:rPr lang="zh-TW" altLang="en-US" dirty="0">
                  <a:solidFill>
                    <a:prstClr val="black"/>
                  </a:solidFill>
                </a:rPr>
                <a:t>生</a:t>
              </a:r>
              <a:r>
                <a:rPr lang="zh-TW" altLang="zh-TW" dirty="0">
                  <a:solidFill>
                    <a:prstClr val="black"/>
                  </a:solidFill>
                </a:rPr>
                <a:t>記錄生涯規劃所需資料以利在九年級做升學進路選擇時有較完整、資訊可供參考。</a:t>
              </a:r>
              <a:endParaRPr lang="zh-TW" altLang="en-US" dirty="0">
                <a:solidFill>
                  <a:prstClr val="black"/>
                </a:solidFill>
              </a:endParaRPr>
            </a:p>
          </p:txBody>
        </p:sp>
        <p:sp>
          <p:nvSpPr>
            <p:cNvPr id="25" name="文字方塊 1"/>
            <p:cNvSpPr txBox="1">
              <a:spLocks noChangeArrowheads="1"/>
            </p:cNvSpPr>
            <p:nvPr/>
          </p:nvSpPr>
          <p:spPr bwMode="auto">
            <a:xfrm>
              <a:off x="382706" y="5950585"/>
              <a:ext cx="3855929" cy="1198359"/>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400" dirty="0">
                  <a:solidFill>
                    <a:prstClr val="black"/>
                  </a:solidFill>
                </a:rPr>
                <a:t>協助學校規劃辦理生涯發展教育工作，做為學生適性輔導的基礎。</a:t>
              </a:r>
            </a:p>
          </p:txBody>
        </p:sp>
      </p:grpSp>
    </p:spTree>
    <p:extLst>
      <p:ext uri="{BB962C8B-B14F-4D97-AF65-F5344CB8AC3E}">
        <p14:creationId xmlns:p14="http://schemas.microsoft.com/office/powerpoint/2010/main" val="3306546651"/>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5613799"/>
            <a:ext cx="202049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424930" y="1355737"/>
            <a:ext cx="6683765" cy="960668"/>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3398754" y="2634062"/>
            <a:ext cx="2243896" cy="2064384"/>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2" y="3279780"/>
              <a:ext cx="426827" cy="954108"/>
            </a:xfrm>
            <a:prstGeom prst="rect">
              <a:avLst/>
            </a:prstGeom>
            <a:noFill/>
          </p:spPr>
          <p:txBody>
            <a:bodyPr wrap="square" rtlCol="0" anchor="ctr">
              <a:spAutoFit/>
            </a:bodyPr>
            <a:lstStyle/>
            <a:p>
              <a:pPr algn="ctr" defTabSz="685800" eaLnBrk="0" hangingPunct="0">
                <a:defRPr/>
              </a:pPr>
              <a:r>
                <a:rPr kumimoji="1" lang="zh-TW" altLang="en-US" sz="1350" b="0" dirty="0">
                  <a:solidFill>
                    <a:prstClr val="black"/>
                  </a:solidFill>
                  <a:latin typeface="標楷體" panose="03000509000000000000" pitchFamily="65" charset="-120"/>
                  <a:ea typeface="標楷體" panose="03000509000000000000" pitchFamily="65" charset="-120"/>
                </a:rPr>
                <a:t>升</a:t>
              </a:r>
              <a:endParaRPr kumimoji="1" lang="en-US" altLang="zh-TW" sz="1350" b="0" dirty="0">
                <a:solidFill>
                  <a:prstClr val="black"/>
                </a:solidFill>
                <a:latin typeface="標楷體" panose="03000509000000000000" pitchFamily="65" charset="-120"/>
                <a:ea typeface="標楷體" panose="03000509000000000000" pitchFamily="65" charset="-120"/>
              </a:endParaRPr>
            </a:p>
            <a:p>
              <a:pPr algn="ctr" defTabSz="685800" eaLnBrk="0" hangingPunct="0">
                <a:defRPr/>
              </a:pPr>
              <a:r>
                <a:rPr kumimoji="1" lang="zh-TW" altLang="en-US" sz="1350" b="0" dirty="0">
                  <a:solidFill>
                    <a:prstClr val="black"/>
                  </a:solidFill>
                  <a:latin typeface="標楷體" panose="03000509000000000000" pitchFamily="65" charset="-120"/>
                  <a:ea typeface="標楷體" panose="03000509000000000000" pitchFamily="65" charset="-120"/>
                </a:rPr>
                <a:t>學</a:t>
              </a:r>
              <a:endParaRPr kumimoji="1" lang="en-US" altLang="zh-TW" sz="1350" b="0" dirty="0">
                <a:solidFill>
                  <a:prstClr val="black"/>
                </a:solidFill>
                <a:latin typeface="標楷體" panose="03000509000000000000" pitchFamily="65" charset="-120"/>
                <a:ea typeface="標楷體" panose="03000509000000000000" pitchFamily="65" charset="-120"/>
              </a:endParaRPr>
            </a:p>
            <a:p>
              <a:pPr algn="ctr" defTabSz="685800" eaLnBrk="0" hangingPunct="0">
                <a:defRPr/>
              </a:pPr>
              <a:r>
                <a:rPr kumimoji="1" lang="en-US" altLang="zh-TW" sz="1350" b="0" dirty="0">
                  <a:solidFill>
                    <a:prstClr val="black"/>
                  </a:solidFill>
                  <a:latin typeface="標楷體" panose="03000509000000000000" pitchFamily="65" charset="-120"/>
                  <a:ea typeface="標楷體" panose="03000509000000000000" pitchFamily="65" charset="-120"/>
                </a:rPr>
                <a:t>?</a:t>
              </a:r>
              <a:endParaRPr kumimoji="1" lang="zh-TW" altLang="en-US" sz="1350" b="0" dirty="0">
                <a:solidFill>
                  <a:prstClr val="black"/>
                </a:solidFill>
                <a:latin typeface="標楷體" panose="03000509000000000000" pitchFamily="65" charset="-120"/>
                <a:ea typeface="標楷體" panose="03000509000000000000" pitchFamily="65" charset="-120"/>
              </a:endParaRPr>
            </a:p>
          </p:txBody>
        </p:sp>
        <p:sp>
          <p:nvSpPr>
            <p:cNvPr id="34" name="文字方塊 33"/>
            <p:cNvSpPr txBox="1"/>
            <p:nvPr/>
          </p:nvSpPr>
          <p:spPr>
            <a:xfrm>
              <a:off x="5424957" y="2758571"/>
              <a:ext cx="426827" cy="954108"/>
            </a:xfrm>
            <a:prstGeom prst="rect">
              <a:avLst/>
            </a:prstGeom>
            <a:noFill/>
          </p:spPr>
          <p:txBody>
            <a:bodyPr wrap="square" rtlCol="0" anchor="ctr">
              <a:spAutoFit/>
            </a:bodyPr>
            <a:lstStyle/>
            <a:p>
              <a:pPr algn="ctr" defTabSz="685800" eaLnBrk="0" hangingPunct="0">
                <a:defRPr/>
              </a:pPr>
              <a:r>
                <a:rPr kumimoji="1" lang="zh-TW" altLang="en-US" sz="1350" b="0" dirty="0">
                  <a:solidFill>
                    <a:prstClr val="black"/>
                  </a:solidFill>
                  <a:latin typeface="標楷體" panose="03000509000000000000" pitchFamily="65" charset="-120"/>
                  <a:ea typeface="標楷體" panose="03000509000000000000" pitchFamily="65" charset="-120"/>
                </a:rPr>
                <a:t>就業</a:t>
              </a:r>
              <a:r>
                <a:rPr kumimoji="1" lang="en-US" altLang="zh-TW" sz="1350" b="0" dirty="0">
                  <a:solidFill>
                    <a:prstClr val="black"/>
                  </a:solidFill>
                  <a:latin typeface="標楷體" panose="03000509000000000000" pitchFamily="65" charset="-120"/>
                  <a:ea typeface="標楷體" panose="03000509000000000000" pitchFamily="65" charset="-120"/>
                </a:rPr>
                <a:t>?</a:t>
              </a:r>
              <a:endParaRPr kumimoji="1" lang="zh-TW" altLang="en-US" sz="1350" b="0" dirty="0">
                <a:solidFill>
                  <a:prstClr val="black"/>
                </a:solidFill>
                <a:latin typeface="標楷體" panose="03000509000000000000" pitchFamily="65" charset="-120"/>
                <a:ea typeface="標楷體" panose="03000509000000000000" pitchFamily="65" charset="-120"/>
              </a:endParaRPr>
            </a:p>
          </p:txBody>
        </p:sp>
      </p:grpSp>
      <p:grpSp>
        <p:nvGrpSpPr>
          <p:cNvPr id="4" name="群組 3"/>
          <p:cNvGrpSpPr/>
          <p:nvPr/>
        </p:nvGrpSpPr>
        <p:grpSpPr>
          <a:xfrm>
            <a:off x="1098320" y="2254567"/>
            <a:ext cx="2369559" cy="3437869"/>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92443"/>
            </a:xfrm>
            <a:prstGeom prst="rect">
              <a:avLst/>
            </a:prstGeom>
            <a:noFill/>
          </p:spPr>
          <p:txBody>
            <a:bodyPr wrap="square" rtlCol="0">
              <a:spAutoFit/>
            </a:bodyPr>
            <a:lstStyle/>
            <a:p>
              <a:pPr algn="dist" defTabSz="685800" eaLnBrk="0" hangingPunct="0">
                <a:defRPr/>
              </a:pPr>
              <a:r>
                <a:rPr kumimoji="1" lang="zh-TW" altLang="en-US" dirty="0">
                  <a:solidFill>
                    <a:prstClr val="black"/>
                  </a:solidFill>
                  <a:latin typeface="標楷體" panose="03000509000000000000" pitchFamily="65" charset="-120"/>
                  <a:ea typeface="標楷體" panose="03000509000000000000" pitchFamily="65" charset="-120"/>
                </a:rPr>
                <a:t>二技</a:t>
              </a:r>
            </a:p>
          </p:txBody>
        </p:sp>
        <p:sp>
          <p:nvSpPr>
            <p:cNvPr id="43" name="文字方塊 42"/>
            <p:cNvSpPr txBox="1"/>
            <p:nvPr/>
          </p:nvSpPr>
          <p:spPr>
            <a:xfrm>
              <a:off x="615618" y="2841379"/>
              <a:ext cx="1954007" cy="461665"/>
            </a:xfrm>
            <a:prstGeom prst="rect">
              <a:avLst/>
            </a:prstGeom>
            <a:noFill/>
          </p:spPr>
          <p:txBody>
            <a:bodyPr wrap="square" rtlCol="0">
              <a:spAutoFit/>
            </a:bodyPr>
            <a:lstStyle/>
            <a:p>
              <a:pPr algn="dist" defTabSz="685800" eaLnBrk="0" hangingPunct="0">
                <a:defRPr/>
              </a:pPr>
              <a:r>
                <a:rPr kumimoji="1" lang="zh-TW" altLang="en-US" sz="1650" dirty="0">
                  <a:solidFill>
                    <a:prstClr val="black"/>
                  </a:solidFill>
                  <a:latin typeface="標楷體" panose="03000509000000000000" pitchFamily="65" charset="-120"/>
                  <a:ea typeface="標楷體" panose="03000509000000000000" pitchFamily="65" charset="-120"/>
                </a:rPr>
                <a:t>插大</a:t>
              </a:r>
              <a:r>
                <a:rPr kumimoji="1" lang="en-US" altLang="zh-TW" sz="1650" dirty="0">
                  <a:solidFill>
                    <a:prstClr val="black"/>
                  </a:solidFill>
                  <a:latin typeface="標楷體" panose="03000509000000000000" pitchFamily="65" charset="-120"/>
                  <a:ea typeface="標楷體" panose="03000509000000000000" pitchFamily="65" charset="-120"/>
                </a:rPr>
                <a:t>(</a:t>
              </a:r>
              <a:r>
                <a:rPr kumimoji="1" lang="zh-TW" altLang="en-US" sz="1650" dirty="0">
                  <a:solidFill>
                    <a:prstClr val="black"/>
                  </a:solidFill>
                  <a:latin typeface="標楷體" panose="03000509000000000000" pitchFamily="65" charset="-120"/>
                  <a:ea typeface="標楷體" panose="03000509000000000000" pitchFamily="65" charset="-120"/>
                </a:rPr>
                <a:t>轉四技</a:t>
              </a:r>
              <a:r>
                <a:rPr kumimoji="1" lang="en-US" altLang="zh-TW" sz="1650" dirty="0">
                  <a:solidFill>
                    <a:prstClr val="black"/>
                  </a:solidFill>
                  <a:latin typeface="標楷體" panose="03000509000000000000" pitchFamily="65" charset="-120"/>
                  <a:ea typeface="標楷體" panose="03000509000000000000" pitchFamily="65" charset="-120"/>
                </a:rPr>
                <a:t>)</a:t>
              </a:r>
              <a:endParaRPr kumimoji="1" lang="zh-TW" altLang="en-US" sz="1650" dirty="0">
                <a:solidFill>
                  <a:prstClr val="black"/>
                </a:solidFill>
                <a:latin typeface="標楷體" panose="03000509000000000000" pitchFamily="65" charset="-120"/>
                <a:ea typeface="標楷體" panose="03000509000000000000" pitchFamily="65" charset="-120"/>
              </a:endParaRPr>
            </a:p>
          </p:txBody>
        </p:sp>
        <p:sp>
          <p:nvSpPr>
            <p:cNvPr id="52" name="文字方塊 51"/>
            <p:cNvSpPr txBox="1"/>
            <p:nvPr/>
          </p:nvSpPr>
          <p:spPr>
            <a:xfrm>
              <a:off x="543130" y="3388776"/>
              <a:ext cx="1954007" cy="461665"/>
            </a:xfrm>
            <a:prstGeom prst="rect">
              <a:avLst/>
            </a:prstGeom>
            <a:noFill/>
          </p:spPr>
          <p:txBody>
            <a:bodyPr wrap="square" rtlCol="0">
              <a:spAutoFit/>
            </a:bodyPr>
            <a:lstStyle/>
            <a:p>
              <a:pPr algn="dist" defTabSz="685800" eaLnBrk="0" hangingPunct="0">
                <a:defRPr/>
              </a:pPr>
              <a:r>
                <a:rPr kumimoji="1" lang="zh-TW" altLang="en-US" sz="1650" dirty="0">
                  <a:solidFill>
                    <a:prstClr val="black"/>
                  </a:solidFill>
                  <a:latin typeface="標楷體" panose="03000509000000000000" pitchFamily="65" charset="-120"/>
                  <a:ea typeface="標楷體" panose="03000509000000000000" pitchFamily="65" charset="-120"/>
                </a:rPr>
                <a:t>報考研究所</a:t>
              </a:r>
            </a:p>
          </p:txBody>
        </p:sp>
        <p:sp>
          <p:nvSpPr>
            <p:cNvPr id="53" name="文字方塊 52"/>
            <p:cNvSpPr txBox="1"/>
            <p:nvPr/>
          </p:nvSpPr>
          <p:spPr>
            <a:xfrm>
              <a:off x="524542" y="3939556"/>
              <a:ext cx="1954007" cy="461665"/>
            </a:xfrm>
            <a:prstGeom prst="rect">
              <a:avLst/>
            </a:prstGeom>
            <a:noFill/>
          </p:spPr>
          <p:txBody>
            <a:bodyPr wrap="square" rtlCol="0">
              <a:spAutoFit/>
            </a:bodyPr>
            <a:lstStyle/>
            <a:p>
              <a:pPr algn="dist" defTabSz="685800" eaLnBrk="0" hangingPunct="0">
                <a:defRPr/>
              </a:pPr>
              <a:r>
                <a:rPr kumimoji="1" lang="zh-TW" altLang="en-US" sz="1650" dirty="0">
                  <a:solidFill>
                    <a:prstClr val="black"/>
                  </a:solidFill>
                  <a:latin typeface="標楷體" panose="03000509000000000000" pitchFamily="65" charset="-120"/>
                  <a:ea typeface="標楷體" panose="03000509000000000000" pitchFamily="65" charset="-120"/>
                </a:rPr>
                <a:t>出國留學</a:t>
              </a:r>
            </a:p>
          </p:txBody>
        </p:sp>
      </p:grpSp>
      <p:grpSp>
        <p:nvGrpSpPr>
          <p:cNvPr id="54" name="群組 53"/>
          <p:cNvGrpSpPr/>
          <p:nvPr/>
        </p:nvGrpSpPr>
        <p:grpSpPr>
          <a:xfrm>
            <a:off x="5625667" y="2254567"/>
            <a:ext cx="2369559" cy="3437869"/>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1" cy="492443"/>
            </a:xfrm>
            <a:prstGeom prst="rect">
              <a:avLst/>
            </a:prstGeom>
            <a:noFill/>
          </p:spPr>
          <p:txBody>
            <a:bodyPr wrap="square" rtlCol="0">
              <a:spAutoFit/>
            </a:bodyPr>
            <a:lstStyle/>
            <a:p>
              <a:pPr algn="dist" defTabSz="685800" eaLnBrk="0" hangingPunct="0">
                <a:defRPr/>
              </a:pPr>
              <a:r>
                <a:rPr kumimoji="1" lang="zh-TW" altLang="en-US" dirty="0">
                  <a:solidFill>
                    <a:prstClr val="black"/>
                  </a:solidFill>
                  <a:latin typeface="標楷體" panose="03000509000000000000" pitchFamily="65" charset="-120"/>
                  <a:ea typeface="標楷體" panose="03000509000000000000" pitchFamily="65" charset="-120"/>
                </a:rPr>
                <a:t>公職考試</a:t>
              </a:r>
            </a:p>
          </p:txBody>
        </p:sp>
        <p:sp>
          <p:nvSpPr>
            <p:cNvPr id="57" name="文字方塊 56"/>
            <p:cNvSpPr txBox="1"/>
            <p:nvPr/>
          </p:nvSpPr>
          <p:spPr>
            <a:xfrm>
              <a:off x="615618" y="2841379"/>
              <a:ext cx="1954007" cy="461665"/>
            </a:xfrm>
            <a:prstGeom prst="rect">
              <a:avLst/>
            </a:prstGeom>
            <a:noFill/>
          </p:spPr>
          <p:txBody>
            <a:bodyPr wrap="square" rtlCol="0">
              <a:spAutoFit/>
            </a:bodyPr>
            <a:lstStyle/>
            <a:p>
              <a:pPr algn="dist" defTabSz="685800" eaLnBrk="0" hangingPunct="0">
                <a:defRPr/>
              </a:pPr>
              <a:r>
                <a:rPr kumimoji="1" lang="zh-TW" altLang="en-US" sz="1650" dirty="0">
                  <a:solidFill>
                    <a:prstClr val="black"/>
                  </a:solidFill>
                  <a:latin typeface="標楷體" panose="03000509000000000000" pitchFamily="65" charset="-120"/>
                  <a:ea typeface="標楷體" panose="03000509000000000000" pitchFamily="65" charset="-120"/>
                </a:rPr>
                <a:t>醫療機構</a:t>
              </a:r>
            </a:p>
          </p:txBody>
        </p:sp>
        <p:sp>
          <p:nvSpPr>
            <p:cNvPr id="58" name="文字方塊 57"/>
            <p:cNvSpPr txBox="1"/>
            <p:nvPr/>
          </p:nvSpPr>
          <p:spPr>
            <a:xfrm>
              <a:off x="543130" y="3388776"/>
              <a:ext cx="1954007" cy="461665"/>
            </a:xfrm>
            <a:prstGeom prst="rect">
              <a:avLst/>
            </a:prstGeom>
            <a:noFill/>
          </p:spPr>
          <p:txBody>
            <a:bodyPr wrap="square" rtlCol="0">
              <a:spAutoFit/>
            </a:bodyPr>
            <a:lstStyle/>
            <a:p>
              <a:pPr algn="dist" defTabSz="685800" eaLnBrk="0" hangingPunct="0">
                <a:defRPr/>
              </a:pPr>
              <a:r>
                <a:rPr kumimoji="1" lang="zh-TW" altLang="en-US" sz="1650" dirty="0">
                  <a:solidFill>
                    <a:prstClr val="black"/>
                  </a:solidFill>
                  <a:latin typeface="標楷體" panose="03000509000000000000" pitchFamily="65" charset="-120"/>
                  <a:ea typeface="標楷體" panose="03000509000000000000" pitchFamily="65" charset="-120"/>
                </a:rPr>
                <a:t>公民營企業</a:t>
              </a:r>
            </a:p>
          </p:txBody>
        </p:sp>
        <p:sp>
          <p:nvSpPr>
            <p:cNvPr id="59" name="文字方塊 58"/>
            <p:cNvSpPr txBox="1"/>
            <p:nvPr/>
          </p:nvSpPr>
          <p:spPr>
            <a:xfrm>
              <a:off x="524542" y="3939556"/>
              <a:ext cx="1954007" cy="461665"/>
            </a:xfrm>
            <a:prstGeom prst="rect">
              <a:avLst/>
            </a:prstGeom>
            <a:noFill/>
          </p:spPr>
          <p:txBody>
            <a:bodyPr wrap="square" rtlCol="0">
              <a:spAutoFit/>
            </a:bodyPr>
            <a:lstStyle/>
            <a:p>
              <a:pPr algn="dist" defTabSz="685800" eaLnBrk="0" hangingPunct="0">
                <a:defRPr/>
              </a:pPr>
              <a:r>
                <a:rPr kumimoji="1" lang="zh-TW" altLang="en-US" sz="1650" dirty="0">
                  <a:solidFill>
                    <a:prstClr val="black"/>
                  </a:solidFill>
                  <a:latin typeface="標楷體" panose="03000509000000000000" pitchFamily="65" charset="-120"/>
                  <a:ea typeface="標楷體" panose="03000509000000000000" pitchFamily="65" charset="-120"/>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398860" y="1447800"/>
            <a:ext cx="584597" cy="273844"/>
          </a:xfrm>
          <a:prstGeom prst="rect">
            <a:avLst/>
          </a:prstGeom>
        </p:spPr>
        <p:txBody>
          <a:bodyPr/>
          <a:lstStyle/>
          <a:p>
            <a:pPr algn="l" defTabSz="685783" fontAlgn="auto">
              <a:spcBef>
                <a:spcPts val="0"/>
              </a:spcBef>
              <a:spcAft>
                <a:spcPts val="0"/>
              </a:spcAft>
              <a:defRPr/>
            </a:pPr>
            <a:fld id="{A97BCE92-EB7B-4203-B62B-3B5BA4CEB04B}" type="slidenum">
              <a:rPr lang="zh-TW" altLang="en-US" sz="1350" b="0">
                <a:solidFill>
                  <a:srgbClr val="FFFFFF"/>
                </a:solidFill>
                <a:latin typeface="Arial"/>
                <a:ea typeface="微软雅黑"/>
              </a:rPr>
              <a:pPr algn="l" defTabSz="685783" fontAlgn="auto">
                <a:spcBef>
                  <a:spcPts val="0"/>
                </a:spcBef>
                <a:spcAft>
                  <a:spcPts val="0"/>
                </a:spcAft>
                <a:defRPr/>
              </a:pPr>
              <a:t>80</a:t>
            </a:fld>
            <a:endParaRPr lang="zh-TW" altLang="en-US" sz="1350" b="0" dirty="0">
              <a:solidFill>
                <a:srgbClr val="FFFFFF"/>
              </a:solidFill>
              <a:latin typeface="Arial"/>
              <a:ea typeface="微软雅黑"/>
            </a:endParaRPr>
          </a:p>
        </p:txBody>
      </p:sp>
    </p:spTree>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2584" y="1055821"/>
            <a:ext cx="6683765" cy="960668"/>
          </a:xfrm>
        </p:spPr>
        <p:txBody>
          <a:bodyPr anchor="ctr"/>
          <a:lstStyle/>
          <a:p>
            <a:pPr algn="ctr"/>
            <a:r>
              <a:rPr lang="zh-TW" altLang="zh-TW" sz="2100" b="1" dirty="0">
                <a:latin typeface="微軟正黑體" panose="020B0604030504040204" pitchFamily="34" charset="-120"/>
                <a:ea typeface="微軟正黑體" panose="020B0604030504040204" pitchFamily="34" charset="-120"/>
              </a:rPr>
              <a:t>培育</a:t>
            </a:r>
            <a:r>
              <a:rPr lang="en-US" altLang="zh-TW" sz="2100" b="1" dirty="0">
                <a:latin typeface="微軟正黑體" panose="020B0604030504040204" pitchFamily="34" charset="-120"/>
                <a:ea typeface="微軟正黑體" panose="020B0604030504040204" pitchFamily="34" charset="-120"/>
              </a:rPr>
              <a:t>【</a:t>
            </a:r>
            <a:r>
              <a:rPr lang="zh-TW" altLang="zh-TW" sz="2100" b="1" dirty="0">
                <a:latin typeface="微軟正黑體" panose="020B0604030504040204" pitchFamily="34" charset="-120"/>
                <a:ea typeface="微軟正黑體" panose="020B0604030504040204" pitchFamily="34" charset="-120"/>
              </a:rPr>
              <a:t>中級技術人力</a:t>
            </a:r>
            <a:r>
              <a:rPr lang="en-US" altLang="zh-TW" sz="2100" b="1" dirty="0">
                <a:latin typeface="微軟正黑體" panose="020B0604030504040204" pitchFamily="34" charset="-120"/>
                <a:ea typeface="微軟正黑體" panose="020B0604030504040204" pitchFamily="34" charset="-120"/>
              </a:rPr>
              <a:t>】</a:t>
            </a:r>
            <a:r>
              <a:rPr lang="zh-TW" altLang="zh-TW" sz="2100" b="1" dirty="0">
                <a:latin typeface="微軟正黑體" panose="020B0604030504040204" pitchFamily="34" charset="-120"/>
                <a:ea typeface="微軟正黑體" panose="020B0604030504040204" pitchFamily="34" charset="-120"/>
              </a:rPr>
              <a:t>的重要管道之一</a:t>
            </a:r>
            <a:endParaRPr lang="zh-TW" altLang="en-US" sz="21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5613799"/>
            <a:ext cx="202049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219115" y="1692089"/>
            <a:ext cx="3148514" cy="2751309"/>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35156"/>
              <a:ext cx="3600400" cy="738664"/>
            </a:xfrm>
            <a:prstGeom prst="rect">
              <a:avLst/>
            </a:prstGeom>
            <a:noFill/>
          </p:spPr>
          <p:txBody>
            <a:bodyPr wrap="square" rtlCol="0" anchor="ctr">
              <a:spAutoFit/>
            </a:bodyPr>
            <a:lstStyle/>
            <a:p>
              <a:pPr algn="ctr" defTabSz="685800" eaLnBrk="0" hangingPunct="0">
                <a:defRPr/>
              </a:pPr>
              <a:r>
                <a:rPr kumimoji="1" lang="zh-TW" altLang="en-US" sz="1500" b="0" dirty="0">
                  <a:solidFill>
                    <a:prstClr val="white"/>
                  </a:solidFill>
                  <a:latin typeface="標楷體" panose="03000509000000000000" pitchFamily="65" charset="-120"/>
                  <a:ea typeface="標楷體" panose="03000509000000000000" pitchFamily="65" charset="-120"/>
                </a:rPr>
                <a:t>適性且多元</a:t>
              </a:r>
              <a:endParaRPr kumimoji="1" lang="en-US" altLang="zh-TW" sz="1500" b="0" dirty="0">
                <a:solidFill>
                  <a:prstClr val="white"/>
                </a:solidFill>
                <a:latin typeface="標楷體" panose="03000509000000000000" pitchFamily="65" charset="-120"/>
                <a:ea typeface="標楷體" panose="03000509000000000000" pitchFamily="65" charset="-120"/>
              </a:endParaRPr>
            </a:p>
            <a:p>
              <a:pPr algn="ctr" defTabSz="685800" eaLnBrk="0" hangingPunct="0">
                <a:defRPr/>
              </a:pPr>
              <a:r>
                <a:rPr kumimoji="1" lang="en-US" altLang="zh-TW" sz="1500" dirty="0">
                  <a:solidFill>
                    <a:prstClr val="white"/>
                  </a:solidFill>
                  <a:latin typeface="標楷體" panose="03000509000000000000" pitchFamily="65" charset="-120"/>
                  <a:ea typeface="標楷體" panose="03000509000000000000" pitchFamily="65" charset="-120"/>
                </a:rPr>
                <a:t>【</a:t>
              </a:r>
              <a:r>
                <a:rPr kumimoji="1" lang="zh-TW" altLang="en-US" sz="1500" dirty="0">
                  <a:solidFill>
                    <a:prstClr val="white"/>
                  </a:solidFill>
                  <a:latin typeface="標楷體" panose="03000509000000000000" pitchFamily="65" charset="-120"/>
                  <a:ea typeface="標楷體" panose="03000509000000000000" pitchFamily="65" charset="-120"/>
                </a:rPr>
                <a:t>啟發教育</a:t>
              </a:r>
              <a:r>
                <a:rPr kumimoji="1" lang="en-US" altLang="zh-TW" sz="1500" dirty="0">
                  <a:solidFill>
                    <a:prstClr val="white"/>
                  </a:solidFill>
                  <a:latin typeface="標楷體" panose="03000509000000000000" pitchFamily="65" charset="-120"/>
                  <a:ea typeface="標楷體" panose="03000509000000000000" pitchFamily="65" charset="-120"/>
                </a:rPr>
                <a:t>】</a:t>
              </a:r>
              <a:endParaRPr kumimoji="1" lang="zh-TW" altLang="en-US" sz="1500" dirty="0">
                <a:solidFill>
                  <a:prstClr val="white"/>
                </a:solidFill>
                <a:latin typeface="標楷體" panose="03000509000000000000" pitchFamily="65" charset="-120"/>
                <a:ea typeface="標楷體" panose="03000509000000000000" pitchFamily="65" charset="-120"/>
              </a:endParaRPr>
            </a:p>
          </p:txBody>
        </p:sp>
      </p:grpSp>
      <p:grpSp>
        <p:nvGrpSpPr>
          <p:cNvPr id="4" name="群組 3"/>
          <p:cNvGrpSpPr/>
          <p:nvPr/>
        </p:nvGrpSpPr>
        <p:grpSpPr>
          <a:xfrm>
            <a:off x="4749528" y="1743581"/>
            <a:ext cx="2700300" cy="2789682"/>
            <a:chOff x="4808704" y="1181774"/>
            <a:chExt cx="3600400" cy="3719576"/>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81774"/>
              <a:ext cx="3600400" cy="861775"/>
            </a:xfrm>
            <a:prstGeom prst="rect">
              <a:avLst/>
            </a:prstGeom>
            <a:noFill/>
          </p:spPr>
          <p:txBody>
            <a:bodyPr wrap="square" rtlCol="0" anchor="ctr">
              <a:spAutoFit/>
            </a:bodyPr>
            <a:lstStyle/>
            <a:p>
              <a:pPr algn="ctr" defTabSz="685800" eaLnBrk="0" hangingPunct="0">
                <a:defRPr/>
              </a:pPr>
              <a:r>
                <a:rPr kumimoji="1" lang="zh-TW" altLang="en-US" b="0" dirty="0">
                  <a:solidFill>
                    <a:prstClr val="black"/>
                  </a:solidFill>
                  <a:latin typeface="標楷體" panose="03000509000000000000" pitchFamily="65" charset="-120"/>
                  <a:ea typeface="標楷體" panose="03000509000000000000" pitchFamily="65" charset="-120"/>
                </a:rPr>
                <a:t>完整的</a:t>
              </a:r>
              <a:endParaRPr kumimoji="1" lang="en-US" altLang="zh-TW" b="0" dirty="0">
                <a:solidFill>
                  <a:prstClr val="black"/>
                </a:solidFill>
                <a:latin typeface="標楷體" panose="03000509000000000000" pitchFamily="65" charset="-120"/>
                <a:ea typeface="標楷體" panose="03000509000000000000" pitchFamily="65" charset="-120"/>
              </a:endParaRPr>
            </a:p>
            <a:p>
              <a:pPr algn="ctr" defTabSz="685800" eaLnBrk="0" hangingPunct="0">
                <a:defRPr/>
              </a:pPr>
              <a:r>
                <a:rPr kumimoji="1" lang="en-US" altLang="zh-TW" dirty="0">
                  <a:solidFill>
                    <a:prstClr val="black"/>
                  </a:solidFill>
                  <a:latin typeface="標楷體" panose="03000509000000000000" pitchFamily="65" charset="-120"/>
                  <a:ea typeface="標楷體" panose="03000509000000000000" pitchFamily="65" charset="-120"/>
                </a:rPr>
                <a:t>【</a:t>
              </a:r>
              <a:r>
                <a:rPr kumimoji="1" lang="zh-TW" altLang="en-US" dirty="0">
                  <a:solidFill>
                    <a:prstClr val="black"/>
                  </a:solidFill>
                  <a:latin typeface="標楷體" panose="03000509000000000000" pitchFamily="65" charset="-120"/>
                  <a:ea typeface="標楷體" panose="03000509000000000000" pitchFamily="65" charset="-120"/>
                </a:rPr>
                <a:t>實務課程</a:t>
              </a:r>
              <a:r>
                <a:rPr kumimoji="1" lang="en-US" altLang="zh-TW" dirty="0">
                  <a:solidFill>
                    <a:prstClr val="black"/>
                  </a:solidFill>
                  <a:latin typeface="標楷體" panose="03000509000000000000" pitchFamily="65" charset="-120"/>
                  <a:ea typeface="標楷體" panose="03000509000000000000" pitchFamily="65" charset="-120"/>
                </a:rPr>
                <a:t>】</a:t>
              </a:r>
              <a:endParaRPr kumimoji="1" lang="zh-TW" altLang="en-US" dirty="0">
                <a:solidFill>
                  <a:prstClr val="black"/>
                </a:solidFill>
                <a:latin typeface="標楷體" panose="03000509000000000000" pitchFamily="65" charset="-120"/>
                <a:ea typeface="標楷體" panose="03000509000000000000" pitchFamily="65" charset="-120"/>
              </a:endParaRPr>
            </a:p>
          </p:txBody>
        </p:sp>
      </p:grpSp>
      <p:grpSp>
        <p:nvGrpSpPr>
          <p:cNvPr id="22" name="群組 21"/>
          <p:cNvGrpSpPr/>
          <p:nvPr/>
        </p:nvGrpSpPr>
        <p:grpSpPr>
          <a:xfrm>
            <a:off x="2578198" y="4329498"/>
            <a:ext cx="3987607" cy="1407953"/>
            <a:chOff x="1899518" y="4980729"/>
            <a:chExt cx="5316809" cy="1877271"/>
          </a:xfrm>
        </p:grpSpPr>
        <p:sp>
          <p:nvSpPr>
            <p:cNvPr id="13" name="文字方塊 12"/>
            <p:cNvSpPr txBox="1"/>
            <p:nvPr/>
          </p:nvSpPr>
          <p:spPr>
            <a:xfrm>
              <a:off x="3057331" y="5436250"/>
              <a:ext cx="3102362" cy="861775"/>
            </a:xfrm>
            <a:prstGeom prst="rect">
              <a:avLst/>
            </a:prstGeom>
            <a:noFill/>
          </p:spPr>
          <p:txBody>
            <a:bodyPr wrap="square" rtlCol="0" anchor="ctr">
              <a:spAutoFit/>
            </a:bodyPr>
            <a:lstStyle/>
            <a:p>
              <a:pPr algn="ctr" defTabSz="685800" eaLnBrk="0" hangingPunct="0">
                <a:defRPr/>
              </a:pPr>
              <a:r>
                <a:rPr kumimoji="1" lang="zh-TW" altLang="en-US" b="0" dirty="0">
                  <a:solidFill>
                    <a:prstClr val="black"/>
                  </a:solidFill>
                  <a:latin typeface="標楷體" panose="03000509000000000000" pitchFamily="65" charset="-120"/>
                  <a:ea typeface="標楷體" panose="03000509000000000000" pitchFamily="65" charset="-120"/>
                </a:rPr>
                <a:t>肯做、實做、認真做</a:t>
              </a:r>
              <a:endParaRPr kumimoji="1" lang="en-US" altLang="zh-TW" b="0" dirty="0">
                <a:solidFill>
                  <a:prstClr val="black"/>
                </a:solidFill>
                <a:latin typeface="標楷體" panose="03000509000000000000" pitchFamily="65" charset="-120"/>
                <a:ea typeface="標楷體" panose="03000509000000000000" pitchFamily="65" charset="-120"/>
              </a:endParaRPr>
            </a:p>
            <a:p>
              <a:pPr algn="ctr" defTabSz="685800" eaLnBrk="0" hangingPunct="0">
                <a:defRPr/>
              </a:pPr>
              <a:r>
                <a:rPr kumimoji="1" lang="en-US" altLang="zh-TW" dirty="0">
                  <a:solidFill>
                    <a:prstClr val="black"/>
                  </a:solidFill>
                  <a:latin typeface="標楷體" panose="03000509000000000000" pitchFamily="65" charset="-120"/>
                  <a:ea typeface="標楷體" panose="03000509000000000000" pitchFamily="65" charset="-120"/>
                </a:rPr>
                <a:t>【</a:t>
              </a:r>
              <a:r>
                <a:rPr kumimoji="1" lang="zh-TW" altLang="en-US" dirty="0">
                  <a:solidFill>
                    <a:prstClr val="black"/>
                  </a:solidFill>
                  <a:latin typeface="標楷體" panose="03000509000000000000" pitchFamily="65" charset="-120"/>
                  <a:ea typeface="標楷體" panose="03000509000000000000" pitchFamily="65" charset="-120"/>
                </a:rPr>
                <a:t>做中學、學中做</a:t>
              </a:r>
              <a:r>
                <a:rPr kumimoji="1" lang="en-US" altLang="zh-TW" dirty="0">
                  <a:solidFill>
                    <a:prstClr val="black"/>
                  </a:solidFill>
                  <a:latin typeface="標楷體" panose="03000509000000000000" pitchFamily="65" charset="-120"/>
                  <a:ea typeface="標楷體" panose="03000509000000000000" pitchFamily="65" charset="-120"/>
                </a:rPr>
                <a:t>】</a:t>
              </a:r>
              <a:endParaRPr kumimoji="1" lang="zh-TW" altLang="en-US" dirty="0">
                <a:solidFill>
                  <a:prstClr val="black"/>
                </a:solidFill>
                <a:latin typeface="標楷體" panose="03000509000000000000" pitchFamily="65" charset="-120"/>
                <a:ea typeface="標楷體" panose="03000509000000000000" pitchFamily="65" charset="-120"/>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398860" y="1447800"/>
            <a:ext cx="584597" cy="273844"/>
          </a:xfrm>
          <a:prstGeom prst="rect">
            <a:avLst/>
          </a:prstGeom>
        </p:spPr>
        <p:txBody>
          <a:bodyPr/>
          <a:lstStyle/>
          <a:p>
            <a:pPr algn="l" defTabSz="685783" fontAlgn="auto">
              <a:spcBef>
                <a:spcPts val="0"/>
              </a:spcBef>
              <a:spcAft>
                <a:spcPts val="0"/>
              </a:spcAft>
              <a:defRPr/>
            </a:pPr>
            <a:fld id="{A97BCE92-EB7B-4203-B62B-3B5BA4CEB04B}" type="slidenum">
              <a:rPr lang="zh-TW" altLang="en-US" sz="1350" b="0">
                <a:solidFill>
                  <a:srgbClr val="FFFFFF"/>
                </a:solidFill>
                <a:latin typeface="Arial"/>
                <a:ea typeface="微软雅黑"/>
              </a:rPr>
              <a:pPr algn="l" defTabSz="685783" fontAlgn="auto">
                <a:spcBef>
                  <a:spcPts val="0"/>
                </a:spcBef>
                <a:spcAft>
                  <a:spcPts val="0"/>
                </a:spcAft>
                <a:defRPr/>
              </a:pPr>
              <a:t>81</a:t>
            </a:fld>
            <a:endParaRPr lang="zh-TW" altLang="en-US" sz="1350" b="0" dirty="0">
              <a:solidFill>
                <a:srgbClr val="FFFFFF"/>
              </a:solidFill>
              <a:latin typeface="Arial"/>
              <a:ea typeface="微软雅黑"/>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1971400" y="857250"/>
            <a:ext cx="6037322" cy="4029912"/>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5613799"/>
            <a:ext cx="202049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398860" y="1280470"/>
            <a:ext cx="4374486" cy="600164"/>
          </a:xfrm>
          <a:prstGeom prst="rect">
            <a:avLst/>
          </a:prstGeom>
          <a:noFill/>
        </p:spPr>
        <p:txBody>
          <a:bodyPr wrap="square" rtlCol="0" anchor="ctr">
            <a:spAutoFit/>
          </a:bodyPr>
          <a:lstStyle/>
          <a:p>
            <a:pPr algn="ctr" defTabSz="685800" eaLnBrk="0" hangingPunct="0">
              <a:defRPr/>
            </a:pPr>
            <a:r>
              <a:rPr kumimoji="1" lang="zh-TW" altLang="en-US" sz="3300" dirty="0">
                <a:solidFill>
                  <a:prstClr val="black"/>
                </a:solidFill>
                <a:latin typeface="微軟正黑體" panose="020B0604030504040204" pitchFamily="34" charset="-120"/>
              </a:rPr>
              <a:t>五專重點特色</a:t>
            </a:r>
          </a:p>
        </p:txBody>
      </p:sp>
      <p:grpSp>
        <p:nvGrpSpPr>
          <p:cNvPr id="18" name="群組 17"/>
          <p:cNvGrpSpPr/>
          <p:nvPr/>
        </p:nvGrpSpPr>
        <p:grpSpPr>
          <a:xfrm>
            <a:off x="1341263" y="1497070"/>
            <a:ext cx="2268252" cy="1884774"/>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4" y="2704987"/>
              <a:ext cx="2688101" cy="1266738"/>
            </a:xfrm>
            <a:prstGeom prst="rect">
              <a:avLst/>
            </a:prstGeom>
            <a:noFill/>
          </p:spPr>
          <p:txBody>
            <a:bodyPr wrap="square" rtlCol="0" anchor="ctr">
              <a:spAutoFit/>
            </a:bodyPr>
            <a:lstStyle/>
            <a:p>
              <a:pPr algn="ctr" defTabSz="685800" eaLnBrk="0" hangingPunct="0">
                <a:defRPr/>
              </a:pPr>
              <a:r>
                <a:rPr kumimoji="1" lang="zh-TW" altLang="en-US" sz="2400" dirty="0">
                  <a:ln w="6600">
                    <a:solidFill>
                      <a:srgbClr val="C0504D"/>
                    </a:solidFill>
                    <a:prstDash val="solid"/>
                  </a:ln>
                  <a:solidFill>
                    <a:srgbClr val="FFFFFF"/>
                  </a:solidFill>
                  <a:effectLst>
                    <a:outerShdw dist="38100" dir="2700000" algn="tl" rotWithShape="0">
                      <a:srgbClr val="C0504D"/>
                    </a:outerShdw>
                  </a:effectLst>
                  <a:latin typeface="標楷體" panose="03000509000000000000" pitchFamily="65" charset="-120"/>
                  <a:ea typeface="標楷體" panose="03000509000000000000" pitchFamily="65" charset="-120"/>
                </a:rPr>
                <a:t>大學設備及師資</a:t>
              </a:r>
            </a:p>
          </p:txBody>
        </p:sp>
      </p:grpSp>
      <p:grpSp>
        <p:nvGrpSpPr>
          <p:cNvPr id="23" name="群組 22"/>
          <p:cNvGrpSpPr/>
          <p:nvPr/>
        </p:nvGrpSpPr>
        <p:grpSpPr>
          <a:xfrm>
            <a:off x="2931491" y="2474991"/>
            <a:ext cx="2268252" cy="1884774"/>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690187"/>
              <a:ext cx="3253803" cy="1266738"/>
            </a:xfrm>
            <a:prstGeom prst="rect">
              <a:avLst/>
            </a:prstGeom>
            <a:noFill/>
          </p:spPr>
          <p:txBody>
            <a:bodyPr wrap="square" rtlCol="0" anchor="ctr">
              <a:spAutoFit/>
            </a:bodyPr>
            <a:lstStyle/>
            <a:p>
              <a:pPr algn="ctr" defTabSz="685800" eaLnBrk="0" hangingPunct="0">
                <a:defRPr/>
              </a:pPr>
              <a:r>
                <a:rPr kumimoji="1" lang="zh-TW" altLang="en-US" sz="2400" b="0" dirty="0">
                  <a:solidFill>
                    <a:prstClr val="black"/>
                  </a:solidFill>
                  <a:effectLst>
                    <a:glow rad="101600">
                      <a:srgbClr val="FFC000">
                        <a:alpha val="90000"/>
                      </a:srgbClr>
                    </a:glow>
                  </a:effectLst>
                  <a:latin typeface="標楷體" panose="03000509000000000000" pitchFamily="65" charset="-120"/>
                  <a:ea typeface="標楷體" panose="03000509000000000000" pitchFamily="65" charset="-120"/>
                </a:rPr>
                <a:t>鼓勵</a:t>
              </a:r>
              <a:endParaRPr kumimoji="1" lang="en-US" altLang="zh-TW" sz="2400" b="0" dirty="0">
                <a:solidFill>
                  <a:prstClr val="black"/>
                </a:solidFill>
                <a:effectLst>
                  <a:glow rad="101600">
                    <a:srgbClr val="FFC000">
                      <a:alpha val="90000"/>
                    </a:srgbClr>
                  </a:glow>
                </a:effectLst>
                <a:latin typeface="標楷體" panose="03000509000000000000" pitchFamily="65" charset="-120"/>
                <a:ea typeface="標楷體" panose="03000509000000000000" pitchFamily="65" charset="-120"/>
              </a:endParaRPr>
            </a:p>
            <a:p>
              <a:pPr algn="ctr" defTabSz="685800" eaLnBrk="0" hangingPunct="0">
                <a:defRPr/>
              </a:pPr>
              <a:r>
                <a:rPr kumimoji="1" lang="zh-TW" altLang="en-US" sz="2400" b="0" dirty="0">
                  <a:solidFill>
                    <a:prstClr val="black"/>
                  </a:solidFill>
                  <a:effectLst>
                    <a:glow rad="101600">
                      <a:srgbClr val="FFC000">
                        <a:alpha val="90000"/>
                      </a:srgbClr>
                    </a:glow>
                  </a:effectLst>
                  <a:latin typeface="標楷體" panose="03000509000000000000" pitchFamily="65" charset="-120"/>
                  <a:ea typeface="標楷體" panose="03000509000000000000" pitchFamily="65" charset="-120"/>
                </a:rPr>
                <a:t>考取證照</a:t>
              </a:r>
            </a:p>
          </p:txBody>
        </p:sp>
      </p:grpSp>
      <p:grpSp>
        <p:nvGrpSpPr>
          <p:cNvPr id="26" name="群組 25"/>
          <p:cNvGrpSpPr/>
          <p:nvPr/>
        </p:nvGrpSpPr>
        <p:grpSpPr>
          <a:xfrm>
            <a:off x="1140461" y="3270668"/>
            <a:ext cx="2268252" cy="1884774"/>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29946"/>
              <a:ext cx="2706179" cy="1266738"/>
            </a:xfrm>
            <a:prstGeom prst="rect">
              <a:avLst/>
            </a:prstGeom>
            <a:noFill/>
          </p:spPr>
          <p:txBody>
            <a:bodyPr wrap="square" rtlCol="0" anchor="ctr">
              <a:spAutoFit/>
            </a:bodyPr>
            <a:lstStyle/>
            <a:p>
              <a:pPr algn="ctr" defTabSz="685800" eaLnBrk="0" hangingPunct="0">
                <a:defRPr/>
              </a:pPr>
              <a:r>
                <a:rPr kumimoji="1" lang="zh-TW" altLang="en-US" sz="2400" b="0" dirty="0">
                  <a:solidFill>
                    <a:prstClr val="black"/>
                  </a:solidFill>
                  <a:effectLst>
                    <a:glow rad="101600">
                      <a:srgbClr val="FFC000">
                        <a:alpha val="90000"/>
                      </a:srgbClr>
                    </a:glow>
                  </a:effectLst>
                  <a:latin typeface="標楷體" panose="03000509000000000000" pitchFamily="65" charset="-120"/>
                  <a:ea typeface="標楷體" panose="03000509000000000000" pitchFamily="65" charset="-120"/>
                </a:rPr>
                <a:t>重視</a:t>
              </a:r>
              <a:endParaRPr kumimoji="1" lang="en-US" altLang="zh-TW" sz="2400" b="0" dirty="0">
                <a:solidFill>
                  <a:prstClr val="black"/>
                </a:solidFill>
                <a:effectLst>
                  <a:glow rad="101600">
                    <a:srgbClr val="FFC000">
                      <a:alpha val="90000"/>
                    </a:srgbClr>
                  </a:glow>
                </a:effectLst>
                <a:latin typeface="標楷體" panose="03000509000000000000" pitchFamily="65" charset="-120"/>
                <a:ea typeface="標楷體" panose="03000509000000000000" pitchFamily="65" charset="-120"/>
              </a:endParaRPr>
            </a:p>
            <a:p>
              <a:pPr algn="ctr" defTabSz="685800" eaLnBrk="0" hangingPunct="0">
                <a:defRPr/>
              </a:pPr>
              <a:r>
                <a:rPr kumimoji="1" lang="zh-TW" altLang="en-US" sz="2400" b="0" dirty="0">
                  <a:solidFill>
                    <a:prstClr val="black"/>
                  </a:solidFill>
                  <a:effectLst>
                    <a:glow rad="101600">
                      <a:srgbClr val="FFC000">
                        <a:alpha val="90000"/>
                      </a:srgbClr>
                    </a:glow>
                  </a:effectLst>
                  <a:latin typeface="標楷體" panose="03000509000000000000" pitchFamily="65" charset="-120"/>
                  <a:ea typeface="標楷體" panose="03000509000000000000" pitchFamily="65" charset="-120"/>
                </a:rPr>
                <a:t>專題製作</a:t>
              </a:r>
            </a:p>
          </p:txBody>
        </p:sp>
      </p:grpSp>
      <p:grpSp>
        <p:nvGrpSpPr>
          <p:cNvPr id="29" name="群組 28"/>
          <p:cNvGrpSpPr/>
          <p:nvPr/>
        </p:nvGrpSpPr>
        <p:grpSpPr>
          <a:xfrm>
            <a:off x="3185641" y="4073915"/>
            <a:ext cx="2268252" cy="1884774"/>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1" y="2713098"/>
              <a:ext cx="3253803" cy="1266738"/>
            </a:xfrm>
            <a:prstGeom prst="rect">
              <a:avLst/>
            </a:prstGeom>
            <a:noFill/>
          </p:spPr>
          <p:txBody>
            <a:bodyPr wrap="square" rtlCol="0" anchor="ctr">
              <a:spAutoFit/>
            </a:bodyPr>
            <a:lstStyle/>
            <a:p>
              <a:pPr algn="ctr" defTabSz="685800" eaLnBrk="0" hangingPunct="0">
                <a:defRPr/>
              </a:pPr>
              <a:r>
                <a:rPr kumimoji="1" lang="zh-TW" altLang="en-US" sz="2400" dirty="0">
                  <a:ln w="6600">
                    <a:solidFill>
                      <a:srgbClr val="C0504D"/>
                    </a:solidFill>
                    <a:prstDash val="solid"/>
                  </a:ln>
                  <a:solidFill>
                    <a:srgbClr val="FFFFFF"/>
                  </a:solidFill>
                  <a:effectLst>
                    <a:outerShdw dist="38100" dir="2700000" algn="tl" rotWithShape="0">
                      <a:srgbClr val="C0504D"/>
                    </a:outerShdw>
                  </a:effectLst>
                  <a:latin typeface="標楷體" panose="03000509000000000000" pitchFamily="65" charset="-120"/>
                  <a:ea typeface="標楷體" panose="03000509000000000000" pitchFamily="65" charset="-120"/>
                </a:rPr>
                <a:t>課程規劃</a:t>
              </a:r>
              <a:endParaRPr kumimoji="1" lang="en-US" altLang="zh-TW" sz="2400" dirty="0">
                <a:ln w="6600">
                  <a:solidFill>
                    <a:srgbClr val="C0504D"/>
                  </a:solidFill>
                  <a:prstDash val="solid"/>
                </a:ln>
                <a:solidFill>
                  <a:srgbClr val="FFFFFF"/>
                </a:solidFill>
                <a:effectLst>
                  <a:outerShdw dist="38100" dir="2700000" algn="tl" rotWithShape="0">
                    <a:srgbClr val="C0504D"/>
                  </a:outerShdw>
                </a:effectLst>
                <a:latin typeface="標楷體" panose="03000509000000000000" pitchFamily="65" charset="-120"/>
                <a:ea typeface="標楷體" panose="03000509000000000000" pitchFamily="65" charset="-120"/>
              </a:endParaRPr>
            </a:p>
            <a:p>
              <a:pPr algn="ctr" defTabSz="685800" eaLnBrk="0" hangingPunct="0">
                <a:defRPr/>
              </a:pPr>
              <a:r>
                <a:rPr kumimoji="1" lang="zh-TW" altLang="en-US" sz="2400" dirty="0">
                  <a:ln w="6600">
                    <a:solidFill>
                      <a:srgbClr val="C0504D"/>
                    </a:solidFill>
                    <a:prstDash val="solid"/>
                  </a:ln>
                  <a:solidFill>
                    <a:srgbClr val="FFFFFF"/>
                  </a:solidFill>
                  <a:effectLst>
                    <a:outerShdw dist="38100" dir="2700000" algn="tl" rotWithShape="0">
                      <a:srgbClr val="C0504D"/>
                    </a:outerShdw>
                  </a:effectLst>
                  <a:latin typeface="標楷體" panose="03000509000000000000" pitchFamily="65" charset="-120"/>
                  <a:ea typeface="標楷體" panose="03000509000000000000" pitchFamily="65" charset="-120"/>
                </a:rPr>
                <a:t>具彈性</a:t>
              </a:r>
            </a:p>
          </p:txBody>
        </p:sp>
      </p:grpSp>
      <p:grpSp>
        <p:nvGrpSpPr>
          <p:cNvPr id="32" name="群組 31"/>
          <p:cNvGrpSpPr/>
          <p:nvPr/>
        </p:nvGrpSpPr>
        <p:grpSpPr>
          <a:xfrm>
            <a:off x="5717263" y="3735760"/>
            <a:ext cx="2268252" cy="1884774"/>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11443"/>
              <a:ext cx="3253803" cy="703743"/>
            </a:xfrm>
            <a:prstGeom prst="rect">
              <a:avLst/>
            </a:prstGeom>
            <a:noFill/>
          </p:spPr>
          <p:txBody>
            <a:bodyPr wrap="square" rtlCol="0" anchor="ctr">
              <a:spAutoFit/>
            </a:bodyPr>
            <a:lstStyle/>
            <a:p>
              <a:pPr algn="ctr" defTabSz="685800" eaLnBrk="0" hangingPunct="0">
                <a:defRPr/>
              </a:pPr>
              <a:r>
                <a:rPr kumimoji="1" lang="zh-TW" altLang="en-US" sz="2400" b="0" dirty="0">
                  <a:solidFill>
                    <a:prstClr val="black"/>
                  </a:solidFill>
                  <a:effectLst>
                    <a:glow rad="101600">
                      <a:srgbClr val="FFC000">
                        <a:alpha val="90000"/>
                      </a:srgbClr>
                    </a:glow>
                  </a:effectLst>
                  <a:latin typeface="標楷體" panose="03000509000000000000" pitchFamily="65" charset="-120"/>
                  <a:ea typeface="標楷體" panose="03000509000000000000" pitchFamily="65" charset="-120"/>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398860" y="1447800"/>
            <a:ext cx="584597" cy="273844"/>
          </a:xfrm>
          <a:prstGeom prst="rect">
            <a:avLst/>
          </a:prstGeom>
        </p:spPr>
        <p:txBody>
          <a:bodyPr/>
          <a:lstStyle/>
          <a:p>
            <a:pPr algn="l" defTabSz="685783" fontAlgn="auto">
              <a:spcBef>
                <a:spcPts val="0"/>
              </a:spcBef>
              <a:spcAft>
                <a:spcPts val="0"/>
              </a:spcAft>
              <a:defRPr/>
            </a:pPr>
            <a:fld id="{A97BCE92-EB7B-4203-B62B-3B5BA4CEB04B}" type="slidenum">
              <a:rPr lang="zh-TW" altLang="en-US" sz="1350" b="0">
                <a:solidFill>
                  <a:srgbClr val="FFFFFF"/>
                </a:solidFill>
                <a:latin typeface="Arial"/>
                <a:ea typeface="微软雅黑"/>
              </a:rPr>
              <a:pPr algn="l" defTabSz="685783" fontAlgn="auto">
                <a:spcBef>
                  <a:spcPts val="0"/>
                </a:spcBef>
                <a:spcAft>
                  <a:spcPts val="0"/>
                </a:spcAft>
                <a:defRPr/>
              </a:pPr>
              <a:t>82</a:t>
            </a:fld>
            <a:endParaRPr lang="zh-TW" altLang="en-US" sz="1350" b="0" dirty="0">
              <a:solidFill>
                <a:srgbClr val="FFFFFF"/>
              </a:solidFill>
              <a:latin typeface="Arial"/>
              <a:ea typeface="微软雅黑"/>
            </a:endParaRPr>
          </a:p>
        </p:txBody>
      </p:sp>
    </p:spTree>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2622611" y="4601276"/>
            <a:ext cx="2208807" cy="1374373"/>
            <a:chOff x="16443" y="321266"/>
            <a:chExt cx="2945076" cy="1832497"/>
          </a:xfrm>
        </p:grpSpPr>
        <p:pic>
          <p:nvPicPr>
            <p:cNvPr id="42" name="圖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84776"/>
            </a:xfrm>
            <a:prstGeom prst="rect">
              <a:avLst/>
            </a:prstGeom>
            <a:noFill/>
          </p:spPr>
          <p:txBody>
            <a:bodyPr wrap="square" rtlCol="0">
              <a:spAutoFit/>
            </a:bodyPr>
            <a:lstStyle/>
            <a:p>
              <a:pPr algn="ctr" defTabSz="685800" eaLnBrk="0" hangingPunct="0">
                <a:defRPr/>
              </a:pPr>
              <a:r>
                <a:rPr kumimoji="1" lang="zh-TW" altLang="en-US" sz="2250" dirty="0">
                  <a:solidFill>
                    <a:prstClr val="black"/>
                  </a:solidFill>
                  <a:latin typeface="標楷體" panose="03000509000000000000" pitchFamily="65" charset="-120"/>
                  <a:ea typeface="標楷體" panose="03000509000000000000" pitchFamily="65" charset="-120"/>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5613799"/>
            <a:ext cx="202049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cstate="print">
            <a:extLst>
              <a:ext uri="{28A0092B-C50C-407E-A947-70E740481C1C}">
                <a14:useLocalDpi xmlns:a14="http://schemas.microsoft.com/office/drawing/2010/main" val="0"/>
              </a:ext>
            </a:extLst>
          </a:blip>
          <a:srcRect t="2" b="3480"/>
          <a:stretch/>
        </p:blipFill>
        <p:spPr>
          <a:xfrm>
            <a:off x="4220533" y="2426493"/>
            <a:ext cx="1476974" cy="1376958"/>
          </a:xfrm>
          <a:prstGeom prst="rect">
            <a:avLst/>
          </a:prstGeom>
        </p:spPr>
      </p:pic>
      <p:grpSp>
        <p:nvGrpSpPr>
          <p:cNvPr id="49" name="群組 48"/>
          <p:cNvGrpSpPr/>
          <p:nvPr/>
        </p:nvGrpSpPr>
        <p:grpSpPr>
          <a:xfrm>
            <a:off x="5916346" y="1524045"/>
            <a:ext cx="2378343" cy="3419627"/>
            <a:chOff x="6400379" y="999743"/>
            <a:chExt cx="3171124" cy="4559503"/>
          </a:xfrm>
        </p:grpSpPr>
        <p:pic>
          <p:nvPicPr>
            <p:cNvPr id="48" name="圖片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algn="ctr" defTabSz="685800" eaLnBrk="0" hangingPunct="0">
                <a:defRPr/>
              </a:pPr>
              <a:r>
                <a:rPr kumimoji="1" lang="zh-TW" altLang="en-US" sz="1350" b="0" dirty="0">
                  <a:solidFill>
                    <a:prstClr val="black"/>
                  </a:solidFill>
                  <a:latin typeface="標楷體" panose="03000509000000000000" pitchFamily="65" charset="-120"/>
                  <a:ea typeface="標楷體" panose="03000509000000000000" pitchFamily="65" charset="-120"/>
                </a:rPr>
                <a:t>就</a:t>
              </a:r>
              <a:r>
                <a:rPr kumimoji="1" lang="zh-TW" altLang="en-US" sz="1050" b="0" dirty="0">
                  <a:solidFill>
                    <a:prstClr val="black"/>
                  </a:solidFill>
                  <a:latin typeface="標楷體" panose="03000509000000000000" pitchFamily="65" charset="-120"/>
                  <a:ea typeface="標楷體" panose="03000509000000000000" pitchFamily="65" charset="-120"/>
                </a:rPr>
                <a:t> </a:t>
              </a:r>
              <a:r>
                <a:rPr kumimoji="1" lang="zh-TW" altLang="en-US" sz="1350" b="0" dirty="0">
                  <a:solidFill>
                    <a:prstClr val="black"/>
                  </a:solidFill>
                  <a:latin typeface="標楷體" panose="03000509000000000000" pitchFamily="65" charset="-120"/>
                  <a:ea typeface="標楷體" panose="03000509000000000000" pitchFamily="65" charset="-120"/>
                </a:rPr>
                <a:t>業</a:t>
              </a:r>
              <a:r>
                <a:rPr kumimoji="1" lang="zh-TW" altLang="en-US" sz="1050" b="0" dirty="0">
                  <a:solidFill>
                    <a:prstClr val="black"/>
                  </a:solidFill>
                  <a:latin typeface="標楷體" panose="03000509000000000000" pitchFamily="65" charset="-120"/>
                  <a:ea typeface="標楷體" panose="03000509000000000000" pitchFamily="65" charset="-120"/>
                </a:rPr>
                <a:t> </a:t>
              </a:r>
              <a:r>
                <a:rPr kumimoji="1" lang="zh-TW" altLang="en-US" sz="1350" b="0" dirty="0">
                  <a:solidFill>
                    <a:prstClr val="black"/>
                  </a:solidFill>
                  <a:latin typeface="標楷體" panose="03000509000000000000" pitchFamily="65" charset="-120"/>
                  <a:ea typeface="標楷體" panose="03000509000000000000" pitchFamily="65" charset="-120"/>
                </a:rPr>
                <a:t>門</a:t>
              </a:r>
              <a:r>
                <a:rPr kumimoji="1" lang="zh-TW" altLang="en-US" sz="1050" b="0" dirty="0">
                  <a:solidFill>
                    <a:prstClr val="black"/>
                  </a:solidFill>
                  <a:latin typeface="標楷體" panose="03000509000000000000" pitchFamily="65" charset="-120"/>
                  <a:ea typeface="標楷體" panose="03000509000000000000" pitchFamily="65" charset="-120"/>
                </a:rPr>
                <a:t> </a:t>
              </a:r>
              <a:r>
                <a:rPr kumimoji="1" lang="zh-TW" altLang="en-US" sz="1350" b="0" dirty="0">
                  <a:solidFill>
                    <a:prstClr val="black"/>
                  </a:solidFill>
                  <a:latin typeface="標楷體" panose="03000509000000000000" pitchFamily="65" charset="-120"/>
                  <a:ea typeface="標楷體" panose="03000509000000000000" pitchFamily="65" charset="-120"/>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3040" y="2643678"/>
            <a:ext cx="1824357" cy="1824357"/>
          </a:xfrm>
          <a:prstGeom prst="rect">
            <a:avLst/>
          </a:prstGeom>
        </p:spPr>
      </p:pic>
      <p:pic>
        <p:nvPicPr>
          <p:cNvPr id="27" name="圖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67602">
            <a:off x="3694303" y="1837465"/>
            <a:ext cx="1252586" cy="1252586"/>
          </a:xfrm>
          <a:prstGeom prst="rect">
            <a:avLst/>
          </a:prstGeom>
        </p:spPr>
      </p:pic>
      <p:pic>
        <p:nvPicPr>
          <p:cNvPr id="28" name="圖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03004">
            <a:off x="3254102" y="2408490"/>
            <a:ext cx="1252586" cy="1252586"/>
          </a:xfrm>
          <a:prstGeom prst="rect">
            <a:avLst/>
          </a:prstGeom>
        </p:spPr>
      </p:pic>
      <p:pic>
        <p:nvPicPr>
          <p:cNvPr id="29" name="圖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59898">
            <a:off x="3254102" y="3204851"/>
            <a:ext cx="1252586" cy="1252586"/>
          </a:xfrm>
          <a:prstGeom prst="rect">
            <a:avLst/>
          </a:prstGeom>
        </p:spPr>
      </p:pic>
      <p:pic>
        <p:nvPicPr>
          <p:cNvPr id="30" name="圖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992516">
            <a:off x="3706698" y="3717206"/>
            <a:ext cx="1252586" cy="1252586"/>
          </a:xfrm>
          <a:prstGeom prst="rect">
            <a:avLst/>
          </a:prstGeom>
        </p:spPr>
      </p:pic>
      <p:grpSp>
        <p:nvGrpSpPr>
          <p:cNvPr id="32" name="群組 31"/>
          <p:cNvGrpSpPr/>
          <p:nvPr/>
        </p:nvGrpSpPr>
        <p:grpSpPr>
          <a:xfrm>
            <a:off x="2549740" y="799088"/>
            <a:ext cx="2208807" cy="1374373"/>
            <a:chOff x="16443" y="321266"/>
            <a:chExt cx="2945076" cy="1832497"/>
          </a:xfrm>
        </p:grpSpPr>
        <p:pic>
          <p:nvPicPr>
            <p:cNvPr id="26" name="圖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615553"/>
            </a:xfrm>
            <a:prstGeom prst="rect">
              <a:avLst/>
            </a:prstGeom>
            <a:noFill/>
          </p:spPr>
          <p:txBody>
            <a:bodyPr wrap="square" rtlCol="0">
              <a:spAutoFit/>
            </a:bodyPr>
            <a:lstStyle/>
            <a:p>
              <a:pPr algn="ctr" defTabSz="685800" eaLnBrk="0" hangingPunct="0">
                <a:defRPr/>
              </a:pPr>
              <a:r>
                <a:rPr kumimoji="1" lang="zh-TW" altLang="en-US" sz="2400" dirty="0">
                  <a:solidFill>
                    <a:prstClr val="black"/>
                  </a:solidFill>
                  <a:latin typeface="標楷體" panose="03000509000000000000" pitchFamily="65" charset="-120"/>
                  <a:ea typeface="標楷體" panose="03000509000000000000" pitchFamily="65" charset="-120"/>
                </a:rPr>
                <a:t>護理科</a:t>
              </a:r>
            </a:p>
          </p:txBody>
        </p:sp>
      </p:grpSp>
      <p:grpSp>
        <p:nvGrpSpPr>
          <p:cNvPr id="35" name="群組 34"/>
          <p:cNvGrpSpPr/>
          <p:nvPr/>
        </p:nvGrpSpPr>
        <p:grpSpPr>
          <a:xfrm>
            <a:off x="1101525" y="2065789"/>
            <a:ext cx="2208807" cy="1374373"/>
            <a:chOff x="16443" y="321266"/>
            <a:chExt cx="2945076" cy="1832497"/>
          </a:xfrm>
        </p:grpSpPr>
        <p:pic>
          <p:nvPicPr>
            <p:cNvPr id="36" name="圖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30" y="636630"/>
              <a:ext cx="2304256" cy="1046440"/>
            </a:xfrm>
            <a:prstGeom prst="rect">
              <a:avLst/>
            </a:prstGeom>
            <a:noFill/>
          </p:spPr>
          <p:txBody>
            <a:bodyPr wrap="square" rtlCol="0">
              <a:spAutoFit/>
            </a:bodyPr>
            <a:lstStyle/>
            <a:p>
              <a:pPr algn="ctr" defTabSz="685800" eaLnBrk="0" hangingPunct="0">
                <a:defRPr/>
              </a:pPr>
              <a:r>
                <a:rPr kumimoji="1" lang="zh-TW" altLang="en-US" sz="2250" dirty="0">
                  <a:solidFill>
                    <a:prstClr val="black"/>
                  </a:solidFill>
                  <a:latin typeface="標楷體" panose="03000509000000000000" pitchFamily="65" charset="-120"/>
                  <a:ea typeface="標楷體" panose="03000509000000000000" pitchFamily="65" charset="-120"/>
                </a:rPr>
                <a:t>物理治療科</a:t>
              </a:r>
              <a:endParaRPr kumimoji="1" lang="en-US" altLang="zh-TW" sz="2250" dirty="0">
                <a:solidFill>
                  <a:prstClr val="black"/>
                </a:solidFill>
                <a:latin typeface="標楷體" panose="03000509000000000000" pitchFamily="65" charset="-120"/>
                <a:ea typeface="標楷體" panose="03000509000000000000" pitchFamily="65" charset="-120"/>
              </a:endParaRPr>
            </a:p>
            <a:p>
              <a:pPr algn="ctr" defTabSz="685800" eaLnBrk="0" hangingPunct="0">
                <a:defRPr/>
              </a:pPr>
              <a:r>
                <a:rPr kumimoji="1" lang="en-US" altLang="zh-TW" sz="2250" dirty="0">
                  <a:solidFill>
                    <a:prstClr val="black"/>
                  </a:solidFill>
                  <a:latin typeface="標楷體" panose="03000509000000000000" pitchFamily="65" charset="-120"/>
                  <a:ea typeface="標楷體" panose="03000509000000000000" pitchFamily="65" charset="-120"/>
                </a:rPr>
                <a:t>(</a:t>
              </a:r>
              <a:r>
                <a:rPr kumimoji="1" lang="zh-TW" altLang="en-US" sz="2250" dirty="0">
                  <a:solidFill>
                    <a:prstClr val="black"/>
                  </a:solidFill>
                  <a:latin typeface="標楷體" panose="03000509000000000000" pitchFamily="65" charset="-120"/>
                  <a:ea typeface="標楷體" panose="03000509000000000000" pitchFamily="65" charset="-120"/>
                </a:rPr>
                <a:t>復健科</a:t>
              </a:r>
              <a:r>
                <a:rPr kumimoji="1" lang="en-US" altLang="zh-TW" sz="2250" dirty="0">
                  <a:solidFill>
                    <a:prstClr val="black"/>
                  </a:solidFill>
                  <a:latin typeface="標楷體" panose="03000509000000000000" pitchFamily="65" charset="-120"/>
                  <a:ea typeface="標楷體" panose="03000509000000000000" pitchFamily="65" charset="-120"/>
                </a:rPr>
                <a:t>)</a:t>
              </a:r>
              <a:endParaRPr kumimoji="1" lang="zh-TW" altLang="en-US" sz="2250" dirty="0">
                <a:solidFill>
                  <a:prstClr val="black"/>
                </a:solidFill>
                <a:latin typeface="標楷體" panose="03000509000000000000" pitchFamily="65" charset="-120"/>
                <a:ea typeface="標楷體" panose="03000509000000000000" pitchFamily="65" charset="-120"/>
              </a:endParaRPr>
            </a:p>
          </p:txBody>
        </p:sp>
      </p:grpSp>
      <p:grpSp>
        <p:nvGrpSpPr>
          <p:cNvPr id="38" name="群組 37"/>
          <p:cNvGrpSpPr/>
          <p:nvPr/>
        </p:nvGrpSpPr>
        <p:grpSpPr>
          <a:xfrm>
            <a:off x="1109715" y="3359694"/>
            <a:ext cx="2208807" cy="1374373"/>
            <a:chOff x="16443" y="321266"/>
            <a:chExt cx="2945076" cy="1832497"/>
          </a:xfrm>
        </p:grpSpPr>
        <p:pic>
          <p:nvPicPr>
            <p:cNvPr id="39" name="圖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1"/>
              <a:ext cx="2304256" cy="584776"/>
            </a:xfrm>
            <a:prstGeom prst="rect">
              <a:avLst/>
            </a:prstGeom>
            <a:noFill/>
          </p:spPr>
          <p:txBody>
            <a:bodyPr wrap="square" rtlCol="0">
              <a:spAutoFit/>
            </a:bodyPr>
            <a:lstStyle/>
            <a:p>
              <a:pPr algn="ctr" defTabSz="685800" eaLnBrk="0" hangingPunct="0">
                <a:defRPr/>
              </a:pPr>
              <a:r>
                <a:rPr kumimoji="1" lang="zh-TW" altLang="en-US" sz="2250" dirty="0">
                  <a:solidFill>
                    <a:prstClr val="black"/>
                  </a:solidFill>
                  <a:latin typeface="標楷體" panose="03000509000000000000" pitchFamily="65" charset="-120"/>
                  <a:ea typeface="標楷體" panose="03000509000000000000" pitchFamily="65" charset="-120"/>
                </a:rPr>
                <a:t>食品營養科</a:t>
              </a:r>
            </a:p>
          </p:txBody>
        </p:sp>
      </p:grpSp>
      <p:grpSp>
        <p:nvGrpSpPr>
          <p:cNvPr id="45" name="群組 44"/>
          <p:cNvGrpSpPr/>
          <p:nvPr/>
        </p:nvGrpSpPr>
        <p:grpSpPr>
          <a:xfrm>
            <a:off x="5505539" y="5028663"/>
            <a:ext cx="2882885" cy="704627"/>
            <a:chOff x="6787088" y="5441065"/>
            <a:chExt cx="2325871" cy="1375709"/>
          </a:xfrm>
        </p:grpSpPr>
        <p:pic>
          <p:nvPicPr>
            <p:cNvPr id="34" name="圖片 33"/>
            <p:cNvPicPr>
              <a:picLocks noChangeAspect="1"/>
            </p:cNvPicPr>
            <p:nvPr/>
          </p:nvPicPr>
          <p:blipFill rotWithShape="1">
            <a:blip r:embed="rId9">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1"/>
              <a:ext cx="1872208" cy="901352"/>
            </a:xfrm>
            <a:prstGeom prst="rect">
              <a:avLst/>
            </a:prstGeom>
            <a:noFill/>
          </p:spPr>
          <p:txBody>
            <a:bodyPr wrap="square" rtlCol="0">
              <a:spAutoFit/>
            </a:bodyPr>
            <a:lstStyle/>
            <a:p>
              <a:pPr algn="ctr" defTabSz="685800" eaLnBrk="0" hangingPunct="0">
                <a:defRPr/>
              </a:pPr>
              <a:r>
                <a:rPr kumimoji="1" lang="zh-TW" altLang="en-US" sz="2400" dirty="0">
                  <a:solidFill>
                    <a:srgbClr val="FF0000"/>
                  </a:solidFill>
                  <a:latin typeface="標楷體" panose="03000509000000000000" pitchFamily="65" charset="-120"/>
                  <a:ea typeface="標楷體" panose="03000509000000000000" pitchFamily="65" charset="-120"/>
                </a:rPr>
                <a:t>畢業即就業</a:t>
              </a:r>
            </a:p>
          </p:txBody>
        </p:sp>
      </p:grpSp>
      <p:sp>
        <p:nvSpPr>
          <p:cNvPr id="2" name="文字方塊 1"/>
          <p:cNvSpPr txBox="1"/>
          <p:nvPr/>
        </p:nvSpPr>
        <p:spPr>
          <a:xfrm>
            <a:off x="4220533" y="3784945"/>
            <a:ext cx="1476974" cy="300082"/>
          </a:xfrm>
          <a:prstGeom prst="rect">
            <a:avLst/>
          </a:prstGeom>
          <a:noFill/>
        </p:spPr>
        <p:txBody>
          <a:bodyPr wrap="square" rtlCol="0">
            <a:spAutoFit/>
          </a:bodyPr>
          <a:lstStyle/>
          <a:p>
            <a:pPr algn="ctr" defTabSz="685800" eaLnBrk="0" hangingPunct="0">
              <a:defRPr/>
            </a:pPr>
            <a:r>
              <a:rPr kumimoji="1" lang="en-US" altLang="zh-TW" sz="1350" dirty="0">
                <a:solidFill>
                  <a:prstClr val="black"/>
                </a:solidFill>
                <a:latin typeface="標楷體" panose="03000509000000000000" pitchFamily="65" charset="-120"/>
                <a:ea typeface="標楷體" panose="03000509000000000000" pitchFamily="65" charset="-120"/>
              </a:rPr>
              <a:t>{</a:t>
            </a:r>
            <a:r>
              <a:rPr kumimoji="1" lang="zh-TW" altLang="en-US" sz="1350" b="0" dirty="0">
                <a:solidFill>
                  <a:prstClr val="black"/>
                </a:solidFill>
                <a:latin typeface="標楷體" panose="03000509000000000000" pitchFamily="65" charset="-120"/>
                <a:ea typeface="標楷體" panose="03000509000000000000" pitchFamily="65" charset="-120"/>
              </a:rPr>
              <a:t>取得專業證照</a:t>
            </a:r>
            <a:r>
              <a:rPr kumimoji="1" lang="en-US" altLang="zh-TW" sz="1350" dirty="0">
                <a:solidFill>
                  <a:prstClr val="black"/>
                </a:solidFill>
                <a:latin typeface="標楷體" panose="03000509000000000000" pitchFamily="65" charset="-120"/>
                <a:ea typeface="標楷體" panose="03000509000000000000" pitchFamily="65" charset="-120"/>
              </a:rPr>
              <a:t>}</a:t>
            </a:r>
            <a:endParaRPr kumimoji="1" lang="zh-TW" altLang="en-US" sz="1350" dirty="0">
              <a:solidFill>
                <a:prstClr val="black"/>
              </a:solidFill>
              <a:latin typeface="標楷體" panose="03000509000000000000" pitchFamily="65" charset="-120"/>
              <a:ea typeface="標楷體" panose="03000509000000000000" pitchFamily="65" charset="-120"/>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398860" y="1447800"/>
            <a:ext cx="584597" cy="273844"/>
          </a:xfrm>
          <a:prstGeom prst="rect">
            <a:avLst/>
          </a:prstGeom>
        </p:spPr>
        <p:txBody>
          <a:bodyPr/>
          <a:lstStyle/>
          <a:p>
            <a:pPr algn="l" defTabSz="685783" fontAlgn="auto">
              <a:spcBef>
                <a:spcPts val="0"/>
              </a:spcBef>
              <a:spcAft>
                <a:spcPts val="0"/>
              </a:spcAft>
              <a:defRPr/>
            </a:pPr>
            <a:fld id="{A97BCE92-EB7B-4203-B62B-3B5BA4CEB04B}" type="slidenum">
              <a:rPr lang="zh-TW" altLang="en-US" sz="1350" b="0">
                <a:solidFill>
                  <a:srgbClr val="FFFFFF"/>
                </a:solidFill>
                <a:latin typeface="Arial"/>
                <a:ea typeface="微软雅黑"/>
              </a:rPr>
              <a:pPr algn="l" defTabSz="685783" fontAlgn="auto">
                <a:spcBef>
                  <a:spcPts val="0"/>
                </a:spcBef>
                <a:spcAft>
                  <a:spcPts val="0"/>
                </a:spcAft>
                <a:defRPr/>
              </a:pPr>
              <a:t>83</a:t>
            </a:fld>
            <a:endParaRPr lang="zh-TW" altLang="en-US" sz="1350" b="0" dirty="0">
              <a:solidFill>
                <a:srgbClr val="FFFFFF"/>
              </a:solidFill>
              <a:latin typeface="Arial"/>
              <a:ea typeface="微软雅黑"/>
            </a:endParaRPr>
          </a:p>
        </p:txBody>
      </p:sp>
    </p:spTree>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572" y="3408672"/>
            <a:ext cx="3412814" cy="1511894"/>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8670" y="932791"/>
            <a:ext cx="2108730" cy="1686984"/>
          </a:xfrm>
          <a:prstGeom prst="rect">
            <a:avLst/>
          </a:prstGeom>
        </p:spPr>
      </p:pic>
      <p:sp>
        <p:nvSpPr>
          <p:cNvPr id="15" name="向右箭號 14"/>
          <p:cNvSpPr/>
          <p:nvPr/>
        </p:nvSpPr>
        <p:spPr>
          <a:xfrm>
            <a:off x="4086226" y="1538289"/>
            <a:ext cx="2430066" cy="378619"/>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kumimoji="1" lang="zh-TW" altLang="en-US" sz="1350" b="0">
              <a:solidFill>
                <a:prstClr val="white"/>
              </a:solidFill>
              <a:latin typeface="標楷體" panose="03000509000000000000" pitchFamily="65" charset="-120"/>
              <a:ea typeface="標楷體" panose="03000509000000000000" pitchFamily="65" charset="-120"/>
            </a:endParaRPr>
          </a:p>
        </p:txBody>
      </p:sp>
      <p:sp>
        <p:nvSpPr>
          <p:cNvPr id="16" name="向右箭號 15"/>
          <p:cNvSpPr/>
          <p:nvPr/>
        </p:nvSpPr>
        <p:spPr>
          <a:xfrm>
            <a:off x="5975748" y="2781189"/>
            <a:ext cx="540544" cy="378619"/>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kumimoji="1" lang="zh-TW" altLang="en-US" sz="1350" b="0">
              <a:solidFill>
                <a:prstClr val="white"/>
              </a:solidFill>
              <a:latin typeface="標楷體" panose="03000509000000000000" pitchFamily="65" charset="-120"/>
              <a:ea typeface="標楷體" panose="03000509000000000000" pitchFamily="65" charset="-120"/>
            </a:endParaRPr>
          </a:p>
        </p:txBody>
      </p:sp>
      <p:sp>
        <p:nvSpPr>
          <p:cNvPr id="17" name="向右箭號 16"/>
          <p:cNvSpPr/>
          <p:nvPr/>
        </p:nvSpPr>
        <p:spPr>
          <a:xfrm>
            <a:off x="4669386" y="4164617"/>
            <a:ext cx="1846905" cy="377429"/>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kumimoji="1" lang="zh-TW" altLang="en-US" sz="1350" b="0">
              <a:solidFill>
                <a:prstClr val="white"/>
              </a:solidFill>
              <a:latin typeface="標楷體" panose="03000509000000000000" pitchFamily="65" charset="-120"/>
              <a:ea typeface="標楷體" panose="03000509000000000000" pitchFamily="65" charset="-120"/>
            </a:endParaRPr>
          </a:p>
        </p:txBody>
      </p:sp>
      <p:sp>
        <p:nvSpPr>
          <p:cNvPr id="18" name="向右箭號 17"/>
          <p:cNvSpPr/>
          <p:nvPr/>
        </p:nvSpPr>
        <p:spPr>
          <a:xfrm>
            <a:off x="6118135" y="4994673"/>
            <a:ext cx="398156" cy="378619"/>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kumimoji="1" lang="zh-TW" altLang="en-US" sz="1350" b="0">
              <a:solidFill>
                <a:prstClr val="white"/>
              </a:solidFill>
              <a:latin typeface="標楷體" panose="03000509000000000000" pitchFamily="65" charset="-120"/>
              <a:ea typeface="標楷體" panose="03000509000000000000" pitchFamily="65" charset="-120"/>
            </a:endParaRPr>
          </a:p>
        </p:txBody>
      </p:sp>
      <p:sp>
        <p:nvSpPr>
          <p:cNvPr id="19" name="矩形 18"/>
          <p:cNvSpPr/>
          <p:nvPr/>
        </p:nvSpPr>
        <p:spPr>
          <a:xfrm>
            <a:off x="6624637" y="1431132"/>
            <a:ext cx="863204" cy="4266010"/>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熟</a:t>
            </a:r>
            <a:endParaRPr kumimoji="1" lang="en-US" altLang="zh-TW"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endParaRPr>
          </a:p>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悉</a:t>
            </a:r>
            <a:endParaRPr kumimoji="1" lang="en-US" altLang="zh-TW"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endParaRPr>
          </a:p>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職</a:t>
            </a:r>
            <a:endParaRPr kumimoji="1" lang="en-US" altLang="zh-TW"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endParaRPr>
          </a:p>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場</a:t>
            </a:r>
            <a:endParaRPr kumimoji="1" lang="en-US" altLang="zh-TW"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endParaRPr>
          </a:p>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環</a:t>
            </a:r>
            <a:endParaRPr kumimoji="1" lang="en-US" altLang="zh-TW"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endParaRPr>
          </a:p>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境</a:t>
            </a:r>
            <a:endParaRPr kumimoji="1" lang="en-US" altLang="zh-TW"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endParaRPr>
          </a:p>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a:t>
            </a:r>
            <a:endParaRPr kumimoji="1" lang="en-US" altLang="zh-TW"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endParaRPr>
          </a:p>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提</a:t>
            </a:r>
            <a:endParaRPr kumimoji="1" lang="en-US" altLang="zh-TW"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endParaRPr>
          </a:p>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早</a:t>
            </a:r>
            <a:endParaRPr kumimoji="1" lang="en-US" altLang="zh-TW"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endParaRPr>
          </a:p>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卡</a:t>
            </a:r>
            <a:endParaRPr kumimoji="1" lang="en-US" altLang="zh-TW"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endParaRPr>
          </a:p>
          <a:p>
            <a:pPr algn="ctr" defTabSz="685800">
              <a:defRPr/>
            </a:pPr>
            <a:r>
              <a:rPr kumimoji="1" lang="zh-TW" altLang="en-US" sz="2400" b="0" dirty="0">
                <a:solidFill>
                  <a:prstClr val="black">
                    <a:lumMod val="95000"/>
                    <a:lumOff val="5000"/>
                  </a:prstClr>
                </a:solidFill>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5613799"/>
            <a:ext cx="202049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9419" y="1976511"/>
            <a:ext cx="248396" cy="745186"/>
          </a:xfrm>
          <a:prstGeom prst="rect">
            <a:avLst/>
          </a:prstGeom>
        </p:spPr>
      </p:pic>
      <p:pic>
        <p:nvPicPr>
          <p:cNvPr id="25" name="圖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6118" y="1976512"/>
            <a:ext cx="2423825" cy="1783043"/>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4253" y="2990546"/>
            <a:ext cx="329252" cy="876684"/>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6035" y="5042498"/>
            <a:ext cx="840699" cy="911964"/>
          </a:xfrm>
          <a:prstGeom prst="rect">
            <a:avLst/>
          </a:prstGeom>
        </p:spPr>
      </p:pic>
      <p:pic>
        <p:nvPicPr>
          <p:cNvPr id="33" name="圖片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0908" y="4572289"/>
            <a:ext cx="1767228" cy="1504107"/>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1611" y="4141836"/>
            <a:ext cx="957842" cy="1021699"/>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398860" y="1447800"/>
            <a:ext cx="584597" cy="273844"/>
          </a:xfrm>
          <a:prstGeom prst="rect">
            <a:avLst/>
          </a:prstGeom>
        </p:spPr>
        <p:txBody>
          <a:bodyPr/>
          <a:lstStyle/>
          <a:p>
            <a:pPr algn="l" defTabSz="685783" fontAlgn="auto">
              <a:spcBef>
                <a:spcPts val="0"/>
              </a:spcBef>
              <a:spcAft>
                <a:spcPts val="0"/>
              </a:spcAft>
              <a:defRPr/>
            </a:pPr>
            <a:fld id="{A97BCE92-EB7B-4203-B62B-3B5BA4CEB04B}" type="slidenum">
              <a:rPr lang="zh-TW" altLang="en-US" sz="1350" b="0">
                <a:solidFill>
                  <a:srgbClr val="FFFFFF"/>
                </a:solidFill>
                <a:latin typeface="Arial"/>
                <a:ea typeface="微软雅黑"/>
              </a:rPr>
              <a:pPr algn="l" defTabSz="685783" fontAlgn="auto">
                <a:spcBef>
                  <a:spcPts val="0"/>
                </a:spcBef>
                <a:spcAft>
                  <a:spcPts val="0"/>
                </a:spcAft>
                <a:defRPr/>
              </a:pPr>
              <a:t>84</a:t>
            </a:fld>
            <a:endParaRPr lang="zh-TW" altLang="en-US" sz="1350" b="0" dirty="0">
              <a:solidFill>
                <a:srgbClr val="FFFFFF"/>
              </a:solidFill>
              <a:latin typeface="Arial"/>
              <a:ea typeface="微软雅黑"/>
            </a:endParaRPr>
          </a:p>
        </p:txBody>
      </p:sp>
    </p:spTree>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五專優先免試入學</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graphicFrame>
        <p:nvGraphicFramePr>
          <p:cNvPr id="8" name="內容版面配置區 2"/>
          <p:cNvGraphicFramePr>
            <a:graphicFrameLocks noGrp="1"/>
          </p:cNvGraphicFramePr>
          <p:nvPr>
            <p:ph idx="4294967295"/>
          </p:nvPr>
        </p:nvGraphicFramePr>
        <p:xfrm>
          <a:off x="178496" y="1698625"/>
          <a:ext cx="8858000" cy="4358354"/>
        </p:xfrm>
        <a:graphic>
          <a:graphicData uri="http://schemas.openxmlformats.org/drawingml/2006/table">
            <a:tbl>
              <a:tblPr bandRow="1">
                <a:tableStyleId>{10A1B5D5-9B99-4C35-A422-299274C87663}</a:tableStyleId>
              </a:tblPr>
              <a:tblGrid>
                <a:gridCol w="1860924">
                  <a:extLst>
                    <a:ext uri="{9D8B030D-6E8A-4147-A177-3AD203B41FA5}">
                      <a16:colId xmlns:a16="http://schemas.microsoft.com/office/drawing/2014/main" val="20000"/>
                    </a:ext>
                  </a:extLst>
                </a:gridCol>
                <a:gridCol w="1739476">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gridCol w="1729208">
                  <a:extLst>
                    <a:ext uri="{9D8B030D-6E8A-4147-A177-3AD203B41FA5}">
                      <a16:colId xmlns:a16="http://schemas.microsoft.com/office/drawing/2014/main" val="20004"/>
                    </a:ext>
                  </a:extLst>
                </a:gridCol>
              </a:tblGrid>
              <a:tr h="396214">
                <a:tc gridSpan="2">
                  <a:txBody>
                    <a:bodyPr/>
                    <a:lstStyle/>
                    <a:p>
                      <a:pPr algn="ctr"/>
                      <a:r>
                        <a:rPr lang="zh-TW" altLang="en-US" sz="2000" b="1" dirty="0">
                          <a:latin typeface="微軟正黑體" panose="020B0604030504040204" pitchFamily="34" charset="-120"/>
                          <a:ea typeface="微軟正黑體" panose="020B0604030504040204" pitchFamily="34" charset="-120"/>
                        </a:rPr>
                        <a:t>北部</a:t>
                      </a:r>
                      <a:r>
                        <a:rPr lang="en-US" altLang="zh-TW" sz="2000" b="1" dirty="0">
                          <a:latin typeface="微軟正黑體" panose="020B0604030504040204" pitchFamily="34" charset="-120"/>
                          <a:ea typeface="微軟正黑體" panose="020B0604030504040204" pitchFamily="34" charset="-120"/>
                        </a:rPr>
                        <a:t>(19</a:t>
                      </a:r>
                      <a:r>
                        <a:rPr lang="zh-TW" altLang="en-US" sz="2000" b="1" dirty="0">
                          <a:latin typeface="微軟正黑體" panose="020B0604030504040204" pitchFamily="34" charset="-120"/>
                          <a:ea typeface="微軟正黑體" panose="020B0604030504040204" pitchFamily="34" charset="-120"/>
                        </a:rPr>
                        <a:t>所</a:t>
                      </a:r>
                      <a:r>
                        <a:rPr lang="en-US" altLang="zh-TW" sz="2000" b="1" dirty="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latin typeface="微軟正黑體" panose="020B0604030504040204" pitchFamily="34" charset="-120"/>
                          <a:ea typeface="微軟正黑體" panose="020B0604030504040204" pitchFamily="34" charset="-120"/>
                        </a:rPr>
                        <a:t>中部</a:t>
                      </a:r>
                      <a:r>
                        <a:rPr lang="en-US" altLang="zh-TW" sz="2000" b="1" dirty="0">
                          <a:latin typeface="微軟正黑體" panose="020B0604030504040204" pitchFamily="34" charset="-120"/>
                          <a:ea typeface="微軟正黑體" panose="020B0604030504040204" pitchFamily="34" charset="-120"/>
                        </a:rPr>
                        <a:t>(5</a:t>
                      </a:r>
                      <a:r>
                        <a:rPr lang="zh-TW" altLang="en-US" sz="2000" b="1" dirty="0">
                          <a:latin typeface="微軟正黑體" panose="020B0604030504040204" pitchFamily="34" charset="-120"/>
                          <a:ea typeface="微軟正黑體" panose="020B0604030504040204" pitchFamily="34" charset="-120"/>
                        </a:rPr>
                        <a:t>所</a:t>
                      </a:r>
                      <a:r>
                        <a:rPr lang="en-US" altLang="zh-TW" sz="2000" b="1" dirty="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gridSpan="2">
                  <a:txBody>
                    <a:bodyPr/>
                    <a:lstStyle/>
                    <a:p>
                      <a:pPr algn="ctr"/>
                      <a:r>
                        <a:rPr lang="zh-TW" altLang="en-US" sz="2000" b="1" dirty="0">
                          <a:latin typeface="微軟正黑體" panose="020B0604030504040204" pitchFamily="34" charset="-120"/>
                          <a:ea typeface="微軟正黑體" panose="020B0604030504040204" pitchFamily="34" charset="-120"/>
                        </a:rPr>
                        <a:t>南部</a:t>
                      </a:r>
                      <a:r>
                        <a:rPr lang="en-US" altLang="zh-TW" sz="2000" b="1" dirty="0">
                          <a:latin typeface="微軟正黑體" panose="020B0604030504040204" pitchFamily="34" charset="-120"/>
                          <a:ea typeface="微軟正黑體" panose="020B0604030504040204" pitchFamily="34" charset="-120"/>
                        </a:rPr>
                        <a:t>(20</a:t>
                      </a:r>
                      <a:r>
                        <a:rPr lang="zh-TW" altLang="en-US" sz="2000" b="1" dirty="0">
                          <a:latin typeface="微軟正黑體" panose="020B0604030504040204" pitchFamily="34" charset="-120"/>
                          <a:ea typeface="微軟正黑體" panose="020B0604030504040204" pitchFamily="34" charset="-120"/>
                        </a:rPr>
                        <a:t>所</a:t>
                      </a:r>
                      <a:r>
                        <a:rPr lang="en-US" altLang="zh-TW" sz="2000" b="1" dirty="0">
                          <a:latin typeface="微軟正黑體" panose="020B0604030504040204" pitchFamily="34" charset="-120"/>
                          <a:ea typeface="微軟正黑體" panose="020B0604030504040204" pitchFamily="34" charset="-120"/>
                        </a:rPr>
                        <a:t>)</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6214">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臺北科技大學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臺北商業大學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臺中科技大學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高雄科技大學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澎湖科技大學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extLst>
                  <a:ext uri="{0D108BD9-81ED-4DB2-BD59-A6C34878D82A}">
                    <a16:rowId xmlns:a16="http://schemas.microsoft.com/office/drawing/2014/main" val="10001"/>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敏實科技大學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慈濟科技大學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虎尾科技大學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高雄餐旅大學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臺東專校</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extLst>
                  <a:ext uri="{0D108BD9-81ED-4DB2-BD59-A6C34878D82A}">
                    <a16:rowId xmlns:a16="http://schemas.microsoft.com/office/drawing/2014/main" val="10002"/>
                  </a:ext>
                </a:extLst>
              </a:tr>
              <a:tr h="396214">
                <a:tc>
                  <a:txBody>
                    <a:bodyPr/>
                    <a:lstStyle/>
                    <a:p>
                      <a:pPr algn="ctr"/>
                      <a:r>
                        <a:rPr lang="zh-TW" altLang="en-US" sz="2000" b="1" dirty="0">
                          <a:latin typeface="微軟正黑體" panose="020B0604030504040204" pitchFamily="34" charset="-120"/>
                          <a:ea typeface="微軟正黑體" panose="020B0604030504040204" pitchFamily="34" charset="-120"/>
                        </a:rPr>
                        <a:t>致理科技大學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醒吾科技大學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弘光科技大學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微軟正黑體" panose="020B0604030504040204" pitchFamily="34" charset="-120"/>
                          <a:ea typeface="微軟正黑體" panose="020B0604030504040204" pitchFamily="34" charset="-120"/>
                        </a:rPr>
                        <a:t>臺南醫護專校</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美和科技大學</a:t>
                      </a:r>
                      <a:endParaRPr lang="zh-TW" altLang="en-US" sz="20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extLst>
                  <a:ext uri="{0D108BD9-81ED-4DB2-BD59-A6C34878D82A}">
                    <a16:rowId xmlns:a16="http://schemas.microsoft.com/office/drawing/2014/main" val="10003"/>
                  </a:ext>
                </a:extLst>
              </a:tr>
              <a:tr h="396214">
                <a:tc>
                  <a:txBody>
                    <a:bodyPr/>
                    <a:lstStyle/>
                    <a:p>
                      <a:pPr algn="ctr"/>
                      <a:r>
                        <a:rPr lang="zh-TW" altLang="en-US" sz="2000" b="1" dirty="0">
                          <a:latin typeface="微軟正黑體" panose="020B0604030504040204" pitchFamily="34" charset="-120"/>
                          <a:ea typeface="微軟正黑體" panose="020B0604030504040204" pitchFamily="34" charset="-120"/>
                        </a:rPr>
                        <a:t>臺北城市科大</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台北海洋科大</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南開科技大學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中華醫事科大</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輔英科技大學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extLst>
                  <a:ext uri="{0D108BD9-81ED-4DB2-BD59-A6C34878D82A}">
                    <a16:rowId xmlns:a16="http://schemas.microsoft.com/office/drawing/2014/main" val="10004"/>
                  </a:ext>
                </a:extLst>
              </a:tr>
              <a:tr h="396214">
                <a:tc>
                  <a:txBody>
                    <a:bodyPr/>
                    <a:lstStyle/>
                    <a:p>
                      <a:pPr algn="ctr"/>
                      <a:r>
                        <a:rPr lang="zh-TW" altLang="en-US" sz="2000" b="1" dirty="0">
                          <a:latin typeface="微軟正黑體" panose="020B0604030504040204" pitchFamily="34" charset="-120"/>
                          <a:ea typeface="微軟正黑體" panose="020B0604030504040204" pitchFamily="34" charset="-120"/>
                        </a:rPr>
                        <a:t>宏國德霖科大</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龍華科技大學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仁德醫護專校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正修科技大學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南臺科技大學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extLst>
                  <a:ext uri="{0D108BD9-81ED-4DB2-BD59-A6C34878D82A}">
                    <a16:rowId xmlns:a16="http://schemas.microsoft.com/office/drawing/2014/main" val="10005"/>
                  </a:ext>
                </a:extLst>
              </a:tr>
              <a:tr h="396214">
                <a:tc>
                  <a:txBody>
                    <a:bodyPr/>
                    <a:lstStyle/>
                    <a:p>
                      <a:pPr algn="ctr"/>
                      <a:r>
                        <a:rPr lang="zh-TW" altLang="en-US" sz="2000" b="1" dirty="0">
                          <a:latin typeface="微軟正黑體" panose="020B0604030504040204" pitchFamily="34" charset="-120"/>
                          <a:ea typeface="微軟正黑體" panose="020B0604030504040204" pitchFamily="34" charset="-120"/>
                        </a:rPr>
                        <a:t>耕莘醫護專校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華夏科技大學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慈惠醫護專校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樹人醫護專校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extLst>
                  <a:ext uri="{0D108BD9-81ED-4DB2-BD59-A6C34878D82A}">
                    <a16:rowId xmlns:a16="http://schemas.microsoft.com/office/drawing/2014/main" val="10006"/>
                  </a:ext>
                </a:extLst>
              </a:tr>
              <a:tr h="396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新生醫護專校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馬偕醫護專校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敏惠醫護專校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育英醫護專校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extLst>
                  <a:ext uri="{0D108BD9-81ED-4DB2-BD59-A6C34878D82A}">
                    <a16:rowId xmlns:a16="http://schemas.microsoft.com/office/drawing/2014/main" val="10007"/>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經國管理學院</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聖母醫護專校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r>
                        <a:rPr lang="zh-TW" altLang="en-US" sz="2000" b="1" dirty="0">
                          <a:latin typeface="微軟正黑體" panose="020B0604030504040204" pitchFamily="34" charset="-120"/>
                          <a:ea typeface="微軟正黑體" panose="020B0604030504040204" pitchFamily="34" charset="-120"/>
                        </a:rPr>
                        <a:t>崇仁醫護專校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文藻外語大學</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marL="91444" marR="91444" marT="45702" marB="45702" anchor="ctr"/>
                </a:tc>
                <a:extLst>
                  <a:ext uri="{0D108BD9-81ED-4DB2-BD59-A6C34878D82A}">
                    <a16:rowId xmlns:a16="http://schemas.microsoft.com/office/drawing/2014/main" val="10008"/>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康寧大學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黎明技術學院</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大同技術學院</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東方設計大學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extLst>
                  <a:ext uri="{0D108BD9-81ED-4DB2-BD59-A6C34878D82A}">
                    <a16:rowId xmlns:a16="http://schemas.microsoft.com/office/drawing/2014/main" val="10009"/>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南亞技術學院</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algn="ct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高苑科技大學</a:t>
                      </a:r>
                    </a:p>
                  </a:txBody>
                  <a:tcPr marL="91444" marR="91444"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anose="020B0604030504040204" pitchFamily="34" charset="-120"/>
                          <a:ea typeface="微軟正黑體" panose="020B0604030504040204" pitchFamily="34" charset="-120"/>
                        </a:rPr>
                        <a:t>嘉南藥理大學</a:t>
                      </a:r>
                    </a:p>
                  </a:txBody>
                  <a:tcPr marL="91444" marR="91444" marT="45702" marB="45702" anchor="ctr"/>
                </a:tc>
                <a:extLst>
                  <a:ext uri="{0D108BD9-81ED-4DB2-BD59-A6C34878D82A}">
                    <a16:rowId xmlns:a16="http://schemas.microsoft.com/office/drawing/2014/main" val="10010"/>
                  </a:ext>
                </a:extLst>
              </a:tr>
            </a:tbl>
          </a:graphicData>
        </a:graphic>
      </p:graphicFrame>
      <p:sp>
        <p:nvSpPr>
          <p:cNvPr id="15"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招生學校</a:t>
            </a:r>
          </a:p>
        </p:txBody>
      </p:sp>
    </p:spTree>
    <p:extLst>
      <p:ext uri="{BB962C8B-B14F-4D97-AF65-F5344CB8AC3E}">
        <p14:creationId xmlns:p14="http://schemas.microsoft.com/office/powerpoint/2010/main" val="41425372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五專優先免試入學</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9" name="內容版面配置區 2"/>
          <p:cNvSpPr>
            <a:spLocks noGrp="1"/>
          </p:cNvSpPr>
          <p:nvPr>
            <p:ph idx="4294967295"/>
          </p:nvPr>
        </p:nvSpPr>
        <p:spPr>
          <a:xfrm>
            <a:off x="107504" y="2897560"/>
            <a:ext cx="8229600" cy="3960440"/>
          </a:xfrm>
          <a:solidFill>
            <a:srgbClr val="FFFFCC"/>
          </a:solidFill>
        </p:spPr>
        <p:txBody>
          <a:bodyPr>
            <a:normAutofit lnSpcReduction="10000"/>
          </a:bodyPr>
          <a:lstStyle/>
          <a:p>
            <a:pPr algn="just">
              <a:lnSpc>
                <a:spcPct val="120000"/>
              </a:lnSpc>
              <a:spcBef>
                <a:spcPts val="1200"/>
              </a:spcBef>
            </a:pP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應屆、非應屆畢業生</a:t>
            </a:r>
            <a:r>
              <a:rPr lang="zh-TW" altLang="en-US" sz="2800" b="1" dirty="0">
                <a:latin typeface="微軟正黑體" panose="020B0604030504040204" pitchFamily="34" charset="-120"/>
                <a:ea typeface="微軟正黑體" panose="020B0604030504040204" pitchFamily="34" charset="-120"/>
                <a:cs typeface="Arial Unicode MS" panose="020B060402020202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具有同等學力者</a:t>
            </a:r>
            <a:r>
              <a:rPr lang="zh-TW" altLang="en-US" sz="2800" b="1" dirty="0">
                <a:latin typeface="微軟正黑體" panose="020B0604030504040204" pitchFamily="34" charset="-120"/>
                <a:ea typeface="微軟正黑體" panose="020B0604030504040204" pitchFamily="34" charset="-120"/>
                <a:cs typeface="Arial Unicode MS" panose="020B0604020202020204" pitchFamily="34" charset="-120"/>
              </a:rPr>
              <a:t>均可報名。</a:t>
            </a:r>
            <a:endParaRPr lang="en-US" altLang="zh-TW" sz="2800" b="1" dirty="0">
              <a:latin typeface="微軟正黑體" panose="020B0604030504040204" pitchFamily="34" charset="-120"/>
              <a:ea typeface="微軟正黑體" panose="020B0604030504040204" pitchFamily="34" charset="-120"/>
              <a:cs typeface="Arial Unicode MS" panose="020B0604020202020204" pitchFamily="34" charset="-120"/>
            </a:endParaRPr>
          </a:p>
          <a:p>
            <a:pPr marL="444500" indent="0" algn="just" eaLnBrk="1" hangingPunct="1">
              <a:lnSpc>
                <a:spcPct val="120000"/>
              </a:lnSpc>
              <a:spcBef>
                <a:spcPts val="0"/>
              </a:spcBef>
            </a:pPr>
            <a:r>
              <a:rPr lang="zh-TW" altLang="en-US" sz="2400" b="1" dirty="0">
                <a:solidFill>
                  <a:srgbClr val="FF0000"/>
                </a:solidFill>
                <a:latin typeface="微軟正黑體" panose="020B0604030504040204" pitchFamily="34" charset="-120"/>
                <a:ea typeface="微軟正黑體" panose="020B0604030504040204" pitchFamily="34" charset="-120"/>
              </a:rPr>
              <a:t>應屆</a:t>
            </a:r>
            <a:r>
              <a:rPr lang="zh-TW" altLang="en-US" sz="2400" b="1" dirty="0">
                <a:latin typeface="微軟正黑體" panose="020B0604030504040204" pitchFamily="34" charset="-120"/>
                <a:ea typeface="微軟正黑體" panose="020B0604030504040204" pitchFamily="34" charset="-120"/>
              </a:rPr>
              <a:t>畢業生可採「國中集體報名」或「個別網路報名」。</a:t>
            </a:r>
            <a:endParaRPr lang="en-US" altLang="zh-TW" sz="2400" b="1" dirty="0">
              <a:latin typeface="微軟正黑體" panose="020B0604030504040204" pitchFamily="34" charset="-120"/>
              <a:ea typeface="微軟正黑體" panose="020B0604030504040204" pitchFamily="34" charset="-120"/>
            </a:endParaRPr>
          </a:p>
          <a:p>
            <a:pPr marL="444500" indent="0" algn="just" eaLnBrk="1" hangingPunct="1">
              <a:lnSpc>
                <a:spcPct val="120000"/>
              </a:lnSpc>
              <a:spcBef>
                <a:spcPts val="0"/>
              </a:spcBef>
            </a:pPr>
            <a:r>
              <a:rPr lang="zh-TW" altLang="en-US" sz="2400" b="1" dirty="0">
                <a:solidFill>
                  <a:srgbClr val="FF0000"/>
                </a:solidFill>
                <a:latin typeface="微軟正黑體" panose="020B0604030504040204" pitchFamily="34" charset="-120"/>
                <a:ea typeface="微軟正黑體" panose="020B0604030504040204" pitchFamily="34" charset="-120"/>
              </a:rPr>
              <a:t>非應屆</a:t>
            </a:r>
            <a:r>
              <a:rPr lang="zh-TW" altLang="en-US" sz="2400" b="1" dirty="0">
                <a:latin typeface="微軟正黑體" panose="020B0604030504040204" pitchFamily="34" charset="-120"/>
                <a:ea typeface="微軟正黑體" panose="020B0604030504040204" pitchFamily="34" charset="-120"/>
              </a:rPr>
              <a:t>畢業生或具</a:t>
            </a:r>
            <a:r>
              <a:rPr lang="zh-TW" altLang="en-US" sz="2400" b="1" dirty="0">
                <a:solidFill>
                  <a:srgbClr val="FF0000"/>
                </a:solidFill>
                <a:latin typeface="微軟正黑體" panose="020B0604030504040204" pitchFamily="34" charset="-120"/>
                <a:ea typeface="微軟正黑體" panose="020B0604030504040204" pitchFamily="34" charset="-120"/>
              </a:rPr>
              <a:t>同等學力</a:t>
            </a:r>
            <a:r>
              <a:rPr lang="zh-TW" altLang="en-US" sz="2400" b="1" dirty="0">
                <a:latin typeface="微軟正黑體" panose="020B0604030504040204" pitchFamily="34" charset="-120"/>
                <a:ea typeface="微軟正黑體" panose="020B0604030504040204" pitchFamily="34" charset="-120"/>
              </a:rPr>
              <a:t>者，採「個別網路報名」。</a:t>
            </a:r>
            <a:endParaRPr lang="en-US" altLang="zh-TW" sz="2400" b="1" dirty="0">
              <a:latin typeface="微軟正黑體" panose="020B0604030504040204" pitchFamily="34" charset="-120"/>
              <a:ea typeface="微軟正黑體" panose="020B0604030504040204" pitchFamily="34" charset="-120"/>
            </a:endParaRPr>
          </a:p>
          <a:p>
            <a:pPr algn="just" eaLnBrk="1" hangingPunct="1">
              <a:lnSpc>
                <a:spcPct val="120000"/>
              </a:lnSpc>
              <a:spcBef>
                <a:spcPts val="1200"/>
              </a:spcBef>
            </a:pPr>
            <a:r>
              <a:rPr lang="zh-TW" altLang="en-US" sz="2800" b="1" dirty="0">
                <a:latin typeface="微軟正黑體" panose="020B0604030504040204" pitchFamily="34" charset="-120"/>
                <a:ea typeface="微軟正黑體" panose="020B0604030504040204" pitchFamily="34" charset="-120"/>
              </a:rPr>
              <a:t>全國</a:t>
            </a:r>
            <a:r>
              <a:rPr lang="zh-TW" altLang="en-US" sz="2800" b="1" dirty="0">
                <a:solidFill>
                  <a:srgbClr val="FF0000"/>
                </a:solidFill>
                <a:latin typeface="微軟正黑體" panose="020B0604030504040204" pitchFamily="34" charset="-120"/>
                <a:ea typeface="微軟正黑體" panose="020B0604030504040204" pitchFamily="34" charset="-120"/>
              </a:rPr>
              <a:t>不分區</a:t>
            </a:r>
            <a:r>
              <a:rPr lang="zh-TW" altLang="en-US" sz="2800" b="1" dirty="0">
                <a:latin typeface="微軟正黑體" panose="020B0604030504040204" pitchFamily="34" charset="-120"/>
                <a:ea typeface="微軟正黑體" panose="020B0604030504040204" pitchFamily="34" charset="-120"/>
              </a:rPr>
              <a:t>招生，共</a:t>
            </a:r>
            <a:r>
              <a:rPr lang="en-US" altLang="zh-TW" sz="2800" b="1" dirty="0">
                <a:solidFill>
                  <a:srgbClr val="0000FF"/>
                </a:solidFill>
                <a:latin typeface="微軟正黑體" panose="020B0604030504040204" pitchFamily="34" charset="-120"/>
                <a:ea typeface="微軟正黑體" panose="020B0604030504040204" pitchFamily="34" charset="-120"/>
              </a:rPr>
              <a:t>44</a:t>
            </a:r>
            <a:r>
              <a:rPr lang="zh-TW" altLang="en-US" sz="2800" b="1" dirty="0">
                <a:latin typeface="微軟正黑體" panose="020B0604030504040204" pitchFamily="34" charset="-120"/>
                <a:ea typeface="微軟正黑體" panose="020B0604030504040204" pitchFamily="34" charset="-120"/>
              </a:rPr>
              <a:t>所五專學校參加。</a:t>
            </a:r>
            <a:endParaRPr lang="en-US" altLang="zh-TW" sz="2800" b="1" dirty="0">
              <a:latin typeface="微軟正黑體" panose="020B0604030504040204" pitchFamily="34" charset="-120"/>
              <a:ea typeface="微軟正黑體" panose="020B0604030504040204" pitchFamily="34" charset="-120"/>
            </a:endParaRPr>
          </a:p>
          <a:p>
            <a:pPr algn="just">
              <a:lnSpc>
                <a:spcPct val="120000"/>
              </a:lnSpc>
              <a:spcBef>
                <a:spcPts val="1200"/>
              </a:spcBef>
            </a:pPr>
            <a:r>
              <a:rPr lang="en-US" altLang="zh-TW" sz="2800" b="1" dirty="0">
                <a:latin typeface="微軟正黑體" panose="020B0604030504040204" pitchFamily="34" charset="-120"/>
                <a:ea typeface="微軟正黑體" panose="020B0604030504040204" pitchFamily="34" charset="-120"/>
                <a:cs typeface="Arial Unicode MS" panose="020B0604020202020204" pitchFamily="34" charset="-120"/>
              </a:rPr>
              <a:t>111</a:t>
            </a:r>
            <a:r>
              <a:rPr lang="zh-TW" altLang="en-US" sz="2800" b="1" dirty="0">
                <a:latin typeface="微軟正黑體" panose="020B0604030504040204" pitchFamily="34" charset="-120"/>
                <a:ea typeface="微軟正黑體" panose="020B0604030504040204" pitchFamily="34" charset="-120"/>
                <a:cs typeface="Arial Unicode MS" panose="020B0604020202020204" pitchFamily="34" charset="-120"/>
              </a:rPr>
              <a:t>學年度招生名額</a:t>
            </a:r>
            <a:r>
              <a:rPr lang="en-US" altLang="zh-TW" sz="2800" b="1" dirty="0">
                <a:latin typeface="微軟正黑體" panose="020B0604030504040204" pitchFamily="34" charset="-120"/>
                <a:ea typeface="微軟正黑體" panose="020B0604030504040204" pitchFamily="34" charset="-120"/>
                <a:cs typeface="Arial Unicode MS" panose="020B060402020202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私校不低於</a:t>
            </a:r>
            <a:r>
              <a:rPr lang="en-US" altLang="zh-TW" sz="24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50%</a:t>
            </a:r>
            <a:r>
              <a:rPr lang="zh-TW" altLang="en-US" sz="24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、國立學校不低於</a:t>
            </a:r>
            <a:r>
              <a:rPr lang="en-US" altLang="zh-TW" sz="24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80%</a:t>
            </a:r>
            <a:r>
              <a:rPr lang="zh-TW" altLang="en-US" sz="24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且皆不得低於</a:t>
            </a:r>
            <a:r>
              <a:rPr lang="en-US" altLang="zh-TW" sz="24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110</a:t>
            </a:r>
            <a:r>
              <a:rPr lang="zh-TW" altLang="en-US" sz="24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學年度之提撥比率</a:t>
            </a:r>
            <a:r>
              <a:rPr lang="en-US" altLang="zh-TW" sz="2800" b="1" dirty="0">
                <a:latin typeface="微軟正黑體" panose="020B0604030504040204" pitchFamily="34" charset="-120"/>
                <a:ea typeface="微軟正黑體" panose="020B0604030504040204" pitchFamily="34" charset="-120"/>
                <a:cs typeface="Arial Unicode MS" panose="020B0604020202020204" pitchFamily="34" charset="-120"/>
              </a:rPr>
              <a:t>】</a:t>
            </a:r>
            <a:r>
              <a:rPr lang="zh-TW" altLang="en-US" sz="2800" b="1" dirty="0">
                <a:latin typeface="微軟正黑體" panose="020B0604030504040204" pitchFamily="34" charset="-120"/>
                <a:ea typeface="微軟正黑體" panose="020B0604030504040204" pitchFamily="34" charset="-120"/>
                <a:cs typeface="Arial Unicode MS" panose="020B0604020202020204" pitchFamily="34" charset="-120"/>
              </a:rPr>
              <a:t>為原則</a:t>
            </a:r>
            <a:r>
              <a:rPr lang="zh-TW" altLang="zh-TW" sz="2800" b="1" dirty="0">
                <a:latin typeface="微軟正黑體" panose="020B0604030504040204" pitchFamily="34" charset="-120"/>
                <a:ea typeface="微軟正黑體" panose="020B0604030504040204" pitchFamily="34" charset="-120"/>
              </a:rPr>
              <a:t>。</a:t>
            </a:r>
            <a:endParaRPr lang="en-US" altLang="zh-TW" sz="2800" b="1" dirty="0">
              <a:latin typeface="微軟正黑體" panose="020B0604030504040204" pitchFamily="34" charset="-120"/>
              <a:ea typeface="微軟正黑體" panose="020B0604030504040204" pitchFamily="34" charset="-120"/>
            </a:endParaRPr>
          </a:p>
          <a:p>
            <a:pPr algn="just">
              <a:lnSpc>
                <a:spcPct val="120000"/>
              </a:lnSpc>
              <a:spcBef>
                <a:spcPts val="1200"/>
              </a:spcBef>
            </a:pPr>
            <a:r>
              <a:rPr lang="en-US" altLang="zh-TW" sz="2800" b="1" dirty="0">
                <a:latin typeface="微軟正黑體" panose="020B0604030504040204" pitchFamily="34" charset="-120"/>
                <a:ea typeface="微軟正黑體" panose="020B0604030504040204" pitchFamily="34" charset="-120"/>
                <a:cs typeface="Arial Unicode MS" panose="020B0604020202020204" pitchFamily="34" charset="-120"/>
              </a:rPr>
              <a:t>111</a:t>
            </a:r>
            <a:r>
              <a:rPr lang="zh-TW" altLang="en-US" sz="2800" b="1" dirty="0">
                <a:latin typeface="微軟正黑體" panose="020B0604030504040204" pitchFamily="34" charset="-120"/>
                <a:ea typeface="微軟正黑體" panose="020B0604030504040204" pitchFamily="34" charset="-120"/>
                <a:cs typeface="Arial Unicode MS" panose="020B0604020202020204" pitchFamily="34" charset="-120"/>
              </a:rPr>
              <a:t>學年度一般生招生名額超過</a:t>
            </a:r>
            <a:r>
              <a:rPr lang="en-US" altLang="zh-TW" sz="28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13,000</a:t>
            </a:r>
            <a:r>
              <a:rPr lang="zh-TW" altLang="en-US" sz="2800" b="1" dirty="0">
                <a:latin typeface="微軟正黑體" panose="020B0604030504040204" pitchFamily="34" charset="-120"/>
                <a:ea typeface="微軟正黑體" panose="020B0604030504040204" pitchFamily="34" charset="-120"/>
                <a:cs typeface="Arial Unicode MS" panose="020B0604020202020204" pitchFamily="34" charset="-120"/>
              </a:rPr>
              <a:t>名</a:t>
            </a:r>
            <a:r>
              <a:rPr lang="zh-TW" altLang="zh-TW" sz="2800" b="1" dirty="0">
                <a:latin typeface="微軟正黑體" panose="020B0604030504040204" pitchFamily="34" charset="-120"/>
                <a:ea typeface="微軟正黑體" panose="020B0604030504040204" pitchFamily="34" charset="-120"/>
                <a:cs typeface="Arial Unicode MS" panose="020B0604020202020204" pitchFamily="34" charset="-120"/>
              </a:rPr>
              <a:t>。</a:t>
            </a:r>
            <a:endParaRPr lang="en-US" altLang="zh-TW" sz="2800" b="1" dirty="0">
              <a:latin typeface="微軟正黑體" panose="020B0604030504040204" pitchFamily="34" charset="-120"/>
              <a:ea typeface="微軟正黑體" panose="020B0604030504040204" pitchFamily="34" charset="-120"/>
              <a:cs typeface="Arial Unicode MS" panose="020B0604020202020204" pitchFamily="34" charset="-120"/>
            </a:endParaRPr>
          </a:p>
          <a:p>
            <a:pPr marL="355600" indent="0" algn="just" eaLnBrk="1" hangingPunct="1">
              <a:lnSpc>
                <a:spcPct val="120000"/>
              </a:lnSpc>
              <a:spcBef>
                <a:spcPts val="1200"/>
              </a:spcBef>
              <a:buNone/>
            </a:pPr>
            <a:endParaRPr lang="en-US" altLang="zh-TW" sz="1800" b="1" dirty="0">
              <a:latin typeface="標楷體" panose="03000509000000000000" pitchFamily="65" charset="-120"/>
              <a:ea typeface="標楷體" panose="03000509000000000000" pitchFamily="65" charset="-120"/>
              <a:cs typeface="Arial Unicode MS" panose="020B0604020202020204" pitchFamily="34" charset="-120"/>
            </a:endParaRPr>
          </a:p>
          <a:p>
            <a:pPr algn="just" eaLnBrk="1" hangingPunct="1">
              <a:spcBef>
                <a:spcPts val="1200"/>
              </a:spcBef>
            </a:pPr>
            <a:endParaRPr lang="en-US" altLang="zh-TW" dirty="0"/>
          </a:p>
        </p:txBody>
      </p:sp>
      <p:sp>
        <p:nvSpPr>
          <p:cNvPr id="15" name="標題 1"/>
          <p:cNvSpPr txBox="1">
            <a:spLocks/>
          </p:cNvSpPr>
          <p:nvPr/>
        </p:nvSpPr>
        <p:spPr>
          <a:xfrm>
            <a:off x="122089" y="2011791"/>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招生重點</a:t>
            </a:r>
          </a:p>
        </p:txBody>
      </p:sp>
      <p:pic>
        <p:nvPicPr>
          <p:cNvPr id="6" name="Picture 2">
            <a:extLst>
              <a:ext uri="{FF2B5EF4-FFF2-40B4-BE49-F238E27FC236}">
                <a16:creationId xmlns:a16="http://schemas.microsoft.com/office/drawing/2014/main" id="{38A55ABA-211F-460F-9E39-5EB5B55E5E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340" y="0"/>
            <a:ext cx="4194660" cy="282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a:extLst>
              <a:ext uri="{FF2B5EF4-FFF2-40B4-BE49-F238E27FC236}">
                <a16:creationId xmlns:a16="http://schemas.microsoft.com/office/drawing/2014/main" id="{9848DCB7-28ED-402E-9E12-3E2830B4DAE3}"/>
              </a:ext>
            </a:extLst>
          </p:cNvPr>
          <p:cNvSpPr/>
          <p:nvPr/>
        </p:nvSpPr>
        <p:spPr>
          <a:xfrm>
            <a:off x="8135888" y="14655"/>
            <a:ext cx="1008112" cy="2886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200" b="1" dirty="0">
                <a:effectLst>
                  <a:outerShdw blurRad="38100" dist="38100" dir="2700000" algn="tl">
                    <a:srgbClr val="000000">
                      <a:alpha val="43137"/>
                    </a:srgbClr>
                  </a:outerShdw>
                </a:effectLst>
                <a:latin typeface="+mj-ea"/>
                <a:ea typeface="+mj-ea"/>
              </a:rPr>
              <a:t>去年參考</a:t>
            </a:r>
          </a:p>
        </p:txBody>
      </p:sp>
    </p:spTree>
    <p:extLst>
      <p:ext uri="{BB962C8B-B14F-4D97-AF65-F5344CB8AC3E}">
        <p14:creationId xmlns:p14="http://schemas.microsoft.com/office/powerpoint/2010/main" val="27811400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五專優先免試入學</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15"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超額比序項目積分採計原則</a:t>
            </a:r>
          </a:p>
        </p:txBody>
      </p:sp>
      <p:graphicFrame>
        <p:nvGraphicFramePr>
          <p:cNvPr id="3" name="表格 2"/>
          <p:cNvGraphicFramePr>
            <a:graphicFrameLocks noGrp="1"/>
          </p:cNvGraphicFramePr>
          <p:nvPr/>
        </p:nvGraphicFramePr>
        <p:xfrm>
          <a:off x="107504" y="1628801"/>
          <a:ext cx="8856985" cy="5180900"/>
        </p:xfrm>
        <a:graphic>
          <a:graphicData uri="http://schemas.openxmlformats.org/drawingml/2006/table">
            <a:tbl>
              <a:tblPr firstRow="1" bandRow="1">
                <a:tableStyleId>{93296810-A885-4BE3-A3E7-6D5BEEA58F35}</a:tableStyleId>
              </a:tblPr>
              <a:tblGrid>
                <a:gridCol w="936104">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6264697">
                  <a:extLst>
                    <a:ext uri="{9D8B030D-6E8A-4147-A177-3AD203B41FA5}">
                      <a16:colId xmlns:a16="http://schemas.microsoft.com/office/drawing/2014/main" val="20004"/>
                    </a:ext>
                  </a:extLst>
                </a:gridCol>
              </a:tblGrid>
              <a:tr h="387788">
                <a:tc gridSpan="2">
                  <a:txBody>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積分採計項目</a:t>
                      </a:r>
                    </a:p>
                  </a:txBody>
                  <a:tcPr anchor="ctr"/>
                </a:tc>
                <a:tc hMerge="1">
                  <a:txBody>
                    <a:bodyPr/>
                    <a:lstStyle/>
                    <a:p>
                      <a:endParaRPr lang="zh-TW" altLang="en-US" dirty="0"/>
                    </a:p>
                  </a:txBody>
                  <a:tcPr/>
                </a:tc>
                <a:tc gridSpan="2">
                  <a:txBody>
                    <a:bodyPr/>
                    <a:lstStyle/>
                    <a:p>
                      <a:pPr algn="ctr"/>
                      <a:r>
                        <a:rPr lang="zh-TW" altLang="en-US" sz="1600" dirty="0">
                          <a:solidFill>
                            <a:schemeClr val="bg1"/>
                          </a:solidFill>
                          <a:latin typeface="微軟正黑體" panose="020B0604030504040204" pitchFamily="34" charset="-120"/>
                          <a:ea typeface="微軟正黑體" panose="020B0604030504040204" pitchFamily="34" charset="-120"/>
                        </a:rPr>
                        <a:t>積分上限</a:t>
                      </a:r>
                    </a:p>
                  </a:txBody>
                  <a:tcPr anchor="ctr"/>
                </a:tc>
                <a:tc hMerge="1">
                  <a:txBody>
                    <a:bodyPr/>
                    <a:lstStyle/>
                    <a:p>
                      <a:endParaRPr lang="zh-TW" altLang="en-US" dirty="0"/>
                    </a:p>
                  </a:txBody>
                  <a:tcPr/>
                </a:tc>
                <a:tc>
                  <a:txBody>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積分採計項目說明</a:t>
                      </a:r>
                    </a:p>
                  </a:txBody>
                  <a:tcPr anchor="ctr"/>
                </a:tc>
                <a:extLst>
                  <a:ext uri="{0D108BD9-81ED-4DB2-BD59-A6C34878D82A}">
                    <a16:rowId xmlns:a16="http://schemas.microsoft.com/office/drawing/2014/main" val="10000"/>
                  </a:ext>
                </a:extLst>
              </a:tr>
              <a:tr h="492438">
                <a:tc gridSpan="2">
                  <a:txBody>
                    <a:bodyPr/>
                    <a:lstStyle/>
                    <a:p>
                      <a:pPr algn="ctr"/>
                      <a:r>
                        <a:rPr lang="zh-TW" altLang="en-US" b="1" dirty="0">
                          <a:latin typeface="微軟正黑體" panose="020B0604030504040204" pitchFamily="34" charset="-120"/>
                          <a:ea typeface="微軟正黑體" panose="020B0604030504040204" pitchFamily="34" charset="-120"/>
                        </a:rPr>
                        <a:t>志願序</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26</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1-</a:t>
                      </a: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5</a:t>
                      </a:r>
                      <a:r>
                        <a:rPr lang="zh-TW" altLang="en-US" sz="1400" dirty="0">
                          <a:latin typeface="微軟正黑體" panose="020B0604030504040204" pitchFamily="34" charset="-120"/>
                          <a:ea typeface="微軟正黑體" panose="020B0604030504040204" pitchFamily="34" charset="-120"/>
                        </a:rPr>
                        <a:t>志願：</a:t>
                      </a:r>
                      <a:r>
                        <a:rPr lang="en-US" altLang="zh-TW" sz="1400" b="1" dirty="0">
                          <a:solidFill>
                            <a:srgbClr val="C00000"/>
                          </a:solidFill>
                          <a:latin typeface="微軟正黑體" panose="020B0604030504040204" pitchFamily="34" charset="-120"/>
                          <a:ea typeface="微軟正黑體" panose="020B0604030504040204" pitchFamily="34" charset="-120"/>
                        </a:rPr>
                        <a:t>26</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6-</a:t>
                      </a: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10</a:t>
                      </a:r>
                      <a:r>
                        <a:rPr lang="zh-TW" altLang="en-US" sz="1400" dirty="0">
                          <a:latin typeface="微軟正黑體" panose="020B0604030504040204" pitchFamily="34" charset="-120"/>
                          <a:ea typeface="微軟正黑體" panose="020B0604030504040204" pitchFamily="34" charset="-120"/>
                        </a:rPr>
                        <a:t>志願：</a:t>
                      </a:r>
                      <a:r>
                        <a:rPr lang="en-US" altLang="zh-TW" sz="1400" b="1" dirty="0">
                          <a:solidFill>
                            <a:srgbClr val="C00000"/>
                          </a:solidFill>
                          <a:latin typeface="微軟正黑體" panose="020B0604030504040204" pitchFamily="34" charset="-120"/>
                          <a:ea typeface="微軟正黑體" panose="020B0604030504040204" pitchFamily="34" charset="-120"/>
                        </a:rPr>
                        <a:t>25</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11-</a:t>
                      </a: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15</a:t>
                      </a:r>
                      <a:r>
                        <a:rPr lang="zh-TW" altLang="en-US" sz="1400" dirty="0">
                          <a:latin typeface="微軟正黑體" panose="020B0604030504040204" pitchFamily="34" charset="-120"/>
                          <a:ea typeface="微軟正黑體" panose="020B0604030504040204" pitchFamily="34" charset="-120"/>
                        </a:rPr>
                        <a:t>志願：</a:t>
                      </a:r>
                      <a:r>
                        <a:rPr lang="en-US" altLang="zh-TW" sz="1400" b="1" dirty="0">
                          <a:solidFill>
                            <a:srgbClr val="C00000"/>
                          </a:solidFill>
                          <a:latin typeface="微軟正黑體" panose="020B0604030504040204" pitchFamily="34" charset="-120"/>
                          <a:ea typeface="微軟正黑體" panose="020B0604030504040204" pitchFamily="34" charset="-120"/>
                        </a:rPr>
                        <a:t>24</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16-</a:t>
                      </a: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20</a:t>
                      </a:r>
                      <a:r>
                        <a:rPr lang="zh-TW" altLang="en-US" sz="1400" dirty="0">
                          <a:latin typeface="微軟正黑體" panose="020B0604030504040204" pitchFamily="34" charset="-120"/>
                          <a:ea typeface="微軟正黑體" panose="020B0604030504040204" pitchFamily="34" charset="-120"/>
                        </a:rPr>
                        <a:t>志願：</a:t>
                      </a:r>
                      <a:r>
                        <a:rPr lang="en-US" altLang="zh-TW" sz="1400" b="1" dirty="0">
                          <a:solidFill>
                            <a:srgbClr val="C00000"/>
                          </a:solidFill>
                          <a:latin typeface="微軟正黑體" panose="020B0604030504040204" pitchFamily="34" charset="-120"/>
                          <a:ea typeface="微軟正黑體" panose="020B0604030504040204" pitchFamily="34" charset="-120"/>
                        </a:rPr>
                        <a:t>23</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21-</a:t>
                      </a: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25</a:t>
                      </a:r>
                      <a:r>
                        <a:rPr lang="zh-TW" altLang="en-US" sz="1400" dirty="0">
                          <a:latin typeface="微軟正黑體" panose="020B0604030504040204" pitchFamily="34" charset="-120"/>
                          <a:ea typeface="微軟正黑體" panose="020B0604030504040204" pitchFamily="34" charset="-120"/>
                        </a:rPr>
                        <a:t>志願：</a:t>
                      </a:r>
                      <a:r>
                        <a:rPr lang="en-US" altLang="zh-TW" sz="1400" b="1" dirty="0">
                          <a:solidFill>
                            <a:srgbClr val="C00000"/>
                          </a:solidFill>
                          <a:latin typeface="微軟正黑體" panose="020B0604030504040204" pitchFamily="34" charset="-120"/>
                          <a:ea typeface="微軟正黑體" panose="020B0604030504040204" pitchFamily="34" charset="-120"/>
                        </a:rPr>
                        <a:t>22</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26-</a:t>
                      </a:r>
                      <a:r>
                        <a:rPr lang="zh-TW" altLang="en-US" sz="1400" dirty="0">
                          <a:latin typeface="微軟正黑體" panose="020B0604030504040204" pitchFamily="34" charset="-120"/>
                          <a:ea typeface="微軟正黑體" panose="020B0604030504040204" pitchFamily="34" charset="-120"/>
                        </a:rPr>
                        <a:t>第</a:t>
                      </a:r>
                      <a:r>
                        <a:rPr lang="en-US" altLang="zh-TW" sz="1400" dirty="0">
                          <a:latin typeface="微軟正黑體" panose="020B0604030504040204" pitchFamily="34" charset="-120"/>
                          <a:ea typeface="微軟正黑體" panose="020B0604030504040204" pitchFamily="34" charset="-120"/>
                        </a:rPr>
                        <a:t>30</a:t>
                      </a:r>
                      <a:r>
                        <a:rPr lang="zh-TW" altLang="en-US" sz="1400" dirty="0">
                          <a:latin typeface="微軟正黑體" panose="020B0604030504040204" pitchFamily="34" charset="-120"/>
                          <a:ea typeface="微軟正黑體" panose="020B0604030504040204" pitchFamily="34" charset="-120"/>
                        </a:rPr>
                        <a:t>志願：</a:t>
                      </a:r>
                      <a:r>
                        <a:rPr lang="en-US" altLang="zh-TW" sz="1400" b="1" dirty="0">
                          <a:solidFill>
                            <a:srgbClr val="C00000"/>
                          </a:solidFill>
                          <a:latin typeface="微軟正黑體" panose="020B0604030504040204" pitchFamily="34" charset="-120"/>
                          <a:ea typeface="微軟正黑體" panose="020B0604030504040204" pitchFamily="34" charset="-120"/>
                        </a:rPr>
                        <a:t>21</a:t>
                      </a:r>
                      <a:r>
                        <a:rPr lang="zh-TW" altLang="en-US" sz="1400" b="1" dirty="0">
                          <a:solidFill>
                            <a:srgbClr val="C00000"/>
                          </a:solidFill>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1"/>
                  </a:ext>
                </a:extLst>
              </a:tr>
              <a:tr h="328292">
                <a:tc rowSpan="2">
                  <a:txBody>
                    <a:bodyPr/>
                    <a:lstStyle/>
                    <a:p>
                      <a:pPr algn="ctr"/>
                      <a:r>
                        <a:rPr lang="zh-TW" altLang="en-US" b="1" dirty="0">
                          <a:latin typeface="微軟正黑體" panose="020B0604030504040204" pitchFamily="34" charset="-120"/>
                          <a:ea typeface="微軟正黑體" panose="020B0604030504040204" pitchFamily="34" charset="-120"/>
                        </a:rPr>
                        <a:t>多元學習表現</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競賽</a:t>
                      </a:r>
                    </a:p>
                  </a:txBody>
                  <a:tcPr anchor="ctr">
                    <a:lnB w="12700" cap="flat" cmpd="sng" algn="ctr">
                      <a:solidFill>
                        <a:schemeClr val="bg1"/>
                      </a:solidFill>
                      <a:prstDash val="solid"/>
                      <a:round/>
                      <a:headEnd type="none" w="med" len="med"/>
                      <a:tailEnd type="none" w="med" len="med"/>
                    </a:lnB>
                  </a:tcPr>
                </a:tc>
                <a:tc>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7</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lnB w="12700" cap="flat" cmpd="sng" algn="ctr">
                      <a:solidFill>
                        <a:schemeClr val="bg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solidFill>
                            <a:srgbClr val="C00000"/>
                          </a:solidFill>
                          <a:latin typeface="微軟正黑體" panose="020B0604030504040204" pitchFamily="34" charset="-120"/>
                          <a:ea typeface="微軟正黑體" panose="020B0604030504040204" pitchFamily="34" charset="-120"/>
                        </a:rPr>
                        <a:t>15</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dirty="0">
                          <a:latin typeface="微軟正黑體" panose="020B0604030504040204" pitchFamily="34" charset="-120"/>
                          <a:ea typeface="微軟正黑體" panose="020B0604030504040204" pitchFamily="34" charset="-120"/>
                        </a:rPr>
                        <a:t>簡章「國際、全國、區域及縣市」競賽項目：</a:t>
                      </a:r>
                      <a:r>
                        <a:rPr lang="en-US" altLang="zh-TW" sz="1400" b="1" dirty="0">
                          <a:solidFill>
                            <a:srgbClr val="C00000"/>
                          </a:solidFill>
                          <a:latin typeface="微軟正黑體" panose="020B0604030504040204" pitchFamily="34" charset="-120"/>
                          <a:ea typeface="微軟正黑體" panose="020B0604030504040204" pitchFamily="34" charset="-120"/>
                        </a:rPr>
                        <a:t>7~1</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en-US" altLang="zh-TW" sz="1100" dirty="0">
                          <a:latin typeface="微軟正黑體" panose="020B0604030504040204" pitchFamily="34" charset="-120"/>
                          <a:ea typeface="微軟正黑體" panose="020B0604030504040204" pitchFamily="34" charset="-120"/>
                        </a:rPr>
                        <a:t>(</a:t>
                      </a:r>
                      <a:r>
                        <a:rPr lang="zh-TW" altLang="en-US" sz="1100" dirty="0">
                          <a:latin typeface="微軟正黑體" panose="020B0604030504040204" pitchFamily="34" charset="-120"/>
                          <a:ea typeface="微軟正黑體" panose="020B0604030504040204" pitchFamily="34" charset="-120"/>
                        </a:rPr>
                        <a:t>同學年度同項競賽擇優</a:t>
                      </a:r>
                      <a:r>
                        <a:rPr lang="en-US" altLang="zh-TW" sz="1100" dirty="0">
                          <a:latin typeface="微軟正黑體" panose="020B0604030504040204" pitchFamily="34" charset="-120"/>
                          <a:ea typeface="微軟正黑體" panose="020B0604030504040204" pitchFamily="34" charset="-120"/>
                        </a:rPr>
                        <a:t>1</a:t>
                      </a:r>
                      <a:r>
                        <a:rPr lang="zh-TW" altLang="en-US" sz="1100" dirty="0">
                          <a:latin typeface="微軟正黑體" panose="020B0604030504040204" pitchFamily="34" charset="-120"/>
                          <a:ea typeface="微軟正黑體" panose="020B0604030504040204" pitchFamily="34" charset="-120"/>
                        </a:rPr>
                        <a:t>次採計</a:t>
                      </a:r>
                      <a:r>
                        <a:rPr lang="en-US" altLang="zh-TW" sz="11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採計日期：國中就學期間至</a:t>
                      </a:r>
                      <a:r>
                        <a:rPr lang="en-US" altLang="zh-TW" sz="1400" dirty="0">
                          <a:latin typeface="微軟正黑體" panose="020B0604030504040204" pitchFamily="34" charset="-120"/>
                          <a:ea typeface="微軟正黑體" panose="020B0604030504040204" pitchFamily="34" charset="-120"/>
                        </a:rPr>
                        <a:t>111.5.14(</a:t>
                      </a:r>
                      <a:r>
                        <a:rPr lang="zh-TW" altLang="en-US" sz="1400" dirty="0">
                          <a:latin typeface="微軟正黑體" panose="020B0604030504040204" pitchFamily="34" charset="-120"/>
                          <a:ea typeface="微軟正黑體" panose="020B0604030504040204" pitchFamily="34" charset="-120"/>
                        </a:rPr>
                        <a:t>含</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前為限</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902802">
                <a:tc vMerge="1">
                  <a:txBody>
                    <a:bodyPr/>
                    <a:lstStyle/>
                    <a:p>
                      <a:endParaRPr lang="zh-TW" altLang="en-US"/>
                    </a:p>
                  </a:txBody>
                  <a:tcPr/>
                </a:tc>
                <a:tc>
                  <a:txBody>
                    <a:bodyPr/>
                    <a:lstStyle/>
                    <a:p>
                      <a:pPr algn="ctr"/>
                      <a:r>
                        <a:rPr lang="zh-TW" altLang="en-US" b="1" dirty="0">
                          <a:latin typeface="微軟正黑體" panose="020B0604030504040204" pitchFamily="34" charset="-120"/>
                          <a:ea typeface="微軟正黑體" panose="020B0604030504040204" pitchFamily="34" charset="-120"/>
                        </a:rPr>
                        <a:t>服務學習</a:t>
                      </a:r>
                    </a:p>
                  </a:txBody>
                  <a:tcPr anchor="ctr">
                    <a:lnT w="12700" cap="flat" cmpd="sng" algn="ctr">
                      <a:solidFill>
                        <a:schemeClr val="bg1"/>
                      </a:solidFill>
                      <a:prstDash val="solid"/>
                      <a:round/>
                      <a:headEnd type="none" w="med" len="med"/>
                      <a:tailEnd type="none" w="med" len="med"/>
                    </a:lnT>
                  </a:tcPr>
                </a:tc>
                <a:tc>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15</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tc vMerge="1">
                  <a:txBody>
                    <a:bodyPr/>
                    <a:lstStyle/>
                    <a:p>
                      <a:pPr algn="ct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tc>
                  <a:txBody>
                    <a:bodyPr/>
                    <a:lstStyle/>
                    <a:p>
                      <a:pPr algn="l"/>
                      <a:r>
                        <a:rPr lang="en-US" altLang="zh-TW" sz="1400" dirty="0">
                          <a:latin typeface="微軟正黑體" panose="020B0604030504040204" pitchFamily="34" charset="-120"/>
                          <a:ea typeface="微軟正黑體" panose="020B0604030504040204" pitchFamily="34" charset="-120"/>
                        </a:rPr>
                        <a:t>1.</a:t>
                      </a:r>
                      <a:r>
                        <a:rPr lang="zh-TW" altLang="en-US" sz="1400" dirty="0">
                          <a:latin typeface="微軟正黑體" panose="020B0604030504040204" pitchFamily="34" charset="-120"/>
                          <a:ea typeface="微軟正黑體" panose="020B0604030504040204" pitchFamily="34" charset="-120"/>
                        </a:rPr>
                        <a:t>擔任班級幹部、小老師或社團幹部任滿一學期得</a:t>
                      </a:r>
                      <a:r>
                        <a:rPr lang="en-US" altLang="zh-TW" sz="1400" b="1" dirty="0">
                          <a:solidFill>
                            <a:srgbClr val="C00000"/>
                          </a:solidFill>
                          <a:latin typeface="微軟正黑體" panose="020B0604030504040204" pitchFamily="34" charset="-120"/>
                          <a:ea typeface="微軟正黑體" panose="020B0604030504040204" pitchFamily="34" charset="-120"/>
                        </a:rPr>
                        <a:t>2</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，同一學期同時擔</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   任班級幹部、小老師或社團幹部，仍以</a:t>
                      </a:r>
                      <a:r>
                        <a:rPr lang="en-US" altLang="zh-TW" sz="1400" b="1" dirty="0">
                          <a:solidFill>
                            <a:srgbClr val="C00000"/>
                          </a:solidFill>
                          <a:latin typeface="微軟正黑體" panose="020B0604030504040204" pitchFamily="34" charset="-120"/>
                          <a:ea typeface="微軟正黑體" panose="020B0604030504040204" pitchFamily="34" charset="-120"/>
                        </a:rPr>
                        <a:t>2</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採計。</a:t>
                      </a:r>
                      <a:endParaRPr lang="en-US" altLang="zh-TW" sz="1400" dirty="0">
                        <a:latin typeface="微軟正黑體" panose="020B0604030504040204" pitchFamily="34" charset="-120"/>
                        <a:ea typeface="微軟正黑體" panose="020B0604030504040204" pitchFamily="34" charset="-120"/>
                      </a:endParaRPr>
                    </a:p>
                    <a:p>
                      <a:pPr algn="l"/>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參加校內服務學習課程及活動，或於校外參加志工服務或社區服務每滿</a:t>
                      </a:r>
                      <a:r>
                        <a:rPr lang="en-US" altLang="zh-TW" sz="1400" dirty="0">
                          <a:latin typeface="微軟正黑體" panose="020B0604030504040204" pitchFamily="34" charset="-120"/>
                          <a:ea typeface="微軟正黑體" panose="020B0604030504040204" pitchFamily="34" charset="-120"/>
                        </a:rPr>
                        <a:t>1</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   小時得</a:t>
                      </a:r>
                      <a:r>
                        <a:rPr lang="en-US" altLang="zh-TW" sz="1400" b="1" dirty="0">
                          <a:solidFill>
                            <a:srgbClr val="C00000"/>
                          </a:solidFill>
                          <a:latin typeface="微軟正黑體" panose="020B0604030504040204" pitchFamily="34" charset="-120"/>
                          <a:ea typeface="微軟正黑體" panose="020B0604030504040204" pitchFamily="34" charset="-120"/>
                        </a:rPr>
                        <a:t>0.5</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3"/>
                  </a:ext>
                </a:extLst>
              </a:tr>
              <a:tr h="438759">
                <a:tc gridSpan="2">
                  <a:txBody>
                    <a:bodyPr/>
                    <a:lstStyle/>
                    <a:p>
                      <a:pPr algn="ctr"/>
                      <a:r>
                        <a:rPr lang="zh-TW" altLang="en-US" b="1" dirty="0">
                          <a:latin typeface="微軟正黑體" panose="020B0604030504040204" pitchFamily="34" charset="-120"/>
                          <a:ea typeface="微軟正黑體" panose="020B0604030504040204" pitchFamily="34" charset="-120"/>
                        </a:rPr>
                        <a:t>技藝優良</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3</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dirty="0">
                          <a:latin typeface="微軟正黑體" panose="020B0604030504040204" pitchFamily="34" charset="-120"/>
                          <a:ea typeface="微軟正黑體" panose="020B0604030504040204" pitchFamily="34" charset="-120"/>
                        </a:rPr>
                        <a:t>採計技藝教育課程平均總成績，</a:t>
                      </a:r>
                      <a:r>
                        <a:rPr lang="en-US" altLang="zh-TW" sz="1400" dirty="0">
                          <a:latin typeface="微軟正黑體" panose="020B0604030504040204" pitchFamily="34" charset="-120"/>
                          <a:ea typeface="微軟正黑體" panose="020B0604030504040204" pitchFamily="34" charset="-120"/>
                        </a:rPr>
                        <a:t>90</a:t>
                      </a:r>
                      <a:r>
                        <a:rPr lang="zh-TW" altLang="en-US" sz="1400" dirty="0">
                          <a:latin typeface="微軟正黑體" panose="020B0604030504040204" pitchFamily="34" charset="-120"/>
                          <a:ea typeface="微軟正黑體" panose="020B0604030504040204" pitchFamily="34" charset="-120"/>
                        </a:rPr>
                        <a:t>分以上：</a:t>
                      </a:r>
                      <a:r>
                        <a:rPr lang="en-US" altLang="zh-TW" sz="1400" b="1" dirty="0">
                          <a:solidFill>
                            <a:srgbClr val="C00000"/>
                          </a:solidFill>
                          <a:latin typeface="微軟正黑體" panose="020B0604030504040204" pitchFamily="34" charset="-120"/>
                          <a:ea typeface="微軟正黑體" panose="020B0604030504040204" pitchFamily="34" charset="-120"/>
                        </a:rPr>
                        <a:t>3</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80</a:t>
                      </a:r>
                      <a:r>
                        <a:rPr lang="zh-TW" altLang="en-US" sz="1400" dirty="0">
                          <a:latin typeface="微軟正黑體" panose="020B0604030504040204" pitchFamily="34" charset="-120"/>
                          <a:ea typeface="微軟正黑體" panose="020B0604030504040204" pitchFamily="34" charset="-120"/>
                        </a:rPr>
                        <a:t>分以上未滿</a:t>
                      </a:r>
                      <a:r>
                        <a:rPr lang="en-US" altLang="zh-TW" sz="1400" dirty="0">
                          <a:latin typeface="微軟正黑體" panose="020B0604030504040204" pitchFamily="34" charset="-120"/>
                          <a:ea typeface="微軟正黑體" panose="020B0604030504040204" pitchFamily="34" charset="-120"/>
                        </a:rPr>
                        <a:t>90</a:t>
                      </a:r>
                      <a:r>
                        <a:rPr lang="zh-TW" altLang="en-US" sz="1400" dirty="0">
                          <a:latin typeface="微軟正黑體" panose="020B0604030504040204" pitchFamily="34" charset="-120"/>
                          <a:ea typeface="微軟正黑體" panose="020B0604030504040204" pitchFamily="34" charset="-120"/>
                        </a:rPr>
                        <a:t>分：</a:t>
                      </a:r>
                      <a:r>
                        <a:rPr lang="en-US" altLang="zh-TW" sz="1400" b="1" dirty="0">
                          <a:solidFill>
                            <a:srgbClr val="C00000"/>
                          </a:solidFill>
                          <a:latin typeface="微軟正黑體" panose="020B0604030504040204" pitchFamily="34" charset="-120"/>
                          <a:ea typeface="微軟正黑體" panose="020B0604030504040204" pitchFamily="34" charset="-120"/>
                        </a:rPr>
                        <a:t>2.5</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70</a:t>
                      </a:r>
                      <a:r>
                        <a:rPr lang="zh-TW" altLang="en-US" sz="1400" dirty="0">
                          <a:latin typeface="微軟正黑體" panose="020B0604030504040204" pitchFamily="34" charset="-120"/>
                          <a:ea typeface="微軟正黑體" panose="020B0604030504040204" pitchFamily="34" charset="-120"/>
                        </a:rPr>
                        <a:t>分以上未滿</a:t>
                      </a:r>
                      <a:r>
                        <a:rPr lang="en-US" altLang="zh-TW" sz="1400" dirty="0">
                          <a:latin typeface="微軟正黑體" panose="020B0604030504040204" pitchFamily="34" charset="-120"/>
                          <a:ea typeface="微軟正黑體" panose="020B0604030504040204" pitchFamily="34" charset="-120"/>
                        </a:rPr>
                        <a:t>80</a:t>
                      </a:r>
                      <a:r>
                        <a:rPr lang="zh-TW" altLang="en-US" sz="1400" dirty="0">
                          <a:latin typeface="微軟正黑體" panose="020B0604030504040204" pitchFamily="34" charset="-120"/>
                          <a:ea typeface="微軟正黑體" panose="020B0604030504040204" pitchFamily="34" charset="-120"/>
                        </a:rPr>
                        <a:t>分：</a:t>
                      </a:r>
                      <a:r>
                        <a:rPr lang="en-US" altLang="zh-TW" sz="1400" b="1" dirty="0">
                          <a:solidFill>
                            <a:srgbClr val="C00000"/>
                          </a:solidFill>
                          <a:latin typeface="微軟正黑體" panose="020B0604030504040204" pitchFamily="34" charset="-120"/>
                          <a:ea typeface="微軟正黑體" panose="020B0604030504040204" pitchFamily="34" charset="-120"/>
                        </a:rPr>
                        <a:t>1.5</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60</a:t>
                      </a:r>
                      <a:r>
                        <a:rPr lang="zh-TW" altLang="en-US" sz="1400" dirty="0">
                          <a:latin typeface="微軟正黑體" panose="020B0604030504040204" pitchFamily="34" charset="-120"/>
                          <a:ea typeface="微軟正黑體" panose="020B0604030504040204" pitchFamily="34" charset="-120"/>
                        </a:rPr>
                        <a:t>以上未滿</a:t>
                      </a:r>
                      <a:r>
                        <a:rPr lang="en-US" altLang="zh-TW" sz="1400" dirty="0">
                          <a:latin typeface="微軟正黑體" panose="020B0604030504040204" pitchFamily="34" charset="-120"/>
                          <a:ea typeface="微軟正黑體" panose="020B0604030504040204" pitchFamily="34" charset="-120"/>
                        </a:rPr>
                        <a:t>70</a:t>
                      </a:r>
                      <a:r>
                        <a:rPr lang="zh-TW" altLang="en-US" sz="1400" dirty="0">
                          <a:latin typeface="微軟正黑體" panose="020B0604030504040204" pitchFamily="34" charset="-120"/>
                          <a:ea typeface="微軟正黑體" panose="020B0604030504040204" pitchFamily="34" charset="-120"/>
                        </a:rPr>
                        <a:t>分：</a:t>
                      </a:r>
                      <a:r>
                        <a:rPr lang="en-US" altLang="zh-TW" sz="1400" b="1" dirty="0">
                          <a:solidFill>
                            <a:srgbClr val="C00000"/>
                          </a:solidFill>
                          <a:latin typeface="微軟正黑體" panose="020B0604030504040204" pitchFamily="34" charset="-120"/>
                          <a:ea typeface="微軟正黑體" panose="020B0604030504040204" pitchFamily="34" charset="-120"/>
                        </a:rPr>
                        <a:t>1</a:t>
                      </a:r>
                      <a:r>
                        <a:rPr lang="zh-TW" altLang="en-US" sz="1400" b="1" dirty="0">
                          <a:solidFill>
                            <a:srgbClr val="C00000"/>
                          </a:solidFill>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4"/>
                  </a:ext>
                </a:extLst>
              </a:tr>
              <a:tr h="369636">
                <a:tc gridSpan="2">
                  <a:txBody>
                    <a:bodyPr/>
                    <a:lstStyle/>
                    <a:p>
                      <a:pPr algn="ctr"/>
                      <a:r>
                        <a:rPr lang="zh-TW" altLang="en-US" b="1" dirty="0">
                          <a:latin typeface="微軟正黑體" panose="020B0604030504040204" pitchFamily="34" charset="-120"/>
                          <a:ea typeface="微軟正黑體" panose="020B0604030504040204" pitchFamily="34" charset="-120"/>
                        </a:rPr>
                        <a:t>弱勢身分</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3</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dirty="0">
                          <a:latin typeface="微軟正黑體" panose="020B0604030504040204" pitchFamily="34" charset="-120"/>
                          <a:ea typeface="微軟正黑體" panose="020B0604030504040204" pitchFamily="34" charset="-120"/>
                        </a:rPr>
                        <a:t>低收入戶：</a:t>
                      </a:r>
                      <a:r>
                        <a:rPr lang="en-US" altLang="zh-TW" sz="1400" b="1" dirty="0">
                          <a:solidFill>
                            <a:srgbClr val="C00000"/>
                          </a:solidFill>
                          <a:latin typeface="微軟正黑體" panose="020B0604030504040204" pitchFamily="34" charset="-120"/>
                          <a:ea typeface="微軟正黑體" panose="020B0604030504040204" pitchFamily="34" charset="-120"/>
                        </a:rPr>
                        <a:t>3</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zh-TW" altLang="en-US" sz="1400" dirty="0">
                          <a:latin typeface="微軟正黑體" panose="020B0604030504040204" pitchFamily="34" charset="-120"/>
                          <a:ea typeface="微軟正黑體" panose="020B0604030504040204" pitchFamily="34" charset="-120"/>
                        </a:rPr>
                        <a:t>；中低收入戶、支領失業給付、特殊境遇家庭：</a:t>
                      </a:r>
                      <a:r>
                        <a:rPr lang="en-US" altLang="zh-TW" sz="1400" b="1" dirty="0">
                          <a:solidFill>
                            <a:srgbClr val="C00000"/>
                          </a:solidFill>
                          <a:latin typeface="微軟正黑體" panose="020B0604030504040204" pitchFamily="34" charset="-120"/>
                          <a:ea typeface="微軟正黑體" panose="020B0604030504040204" pitchFamily="34" charset="-120"/>
                        </a:rPr>
                        <a:t>1.5</a:t>
                      </a:r>
                      <a:r>
                        <a:rPr lang="zh-TW" altLang="en-US" sz="1400" b="1" dirty="0">
                          <a:solidFill>
                            <a:srgbClr val="C00000"/>
                          </a:solidFill>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5"/>
                  </a:ext>
                </a:extLst>
              </a:tr>
              <a:tr h="369636">
                <a:tc gridSpan="2">
                  <a:txBody>
                    <a:bodyPr/>
                    <a:lstStyle/>
                    <a:p>
                      <a:pPr algn="ctr"/>
                      <a:r>
                        <a:rPr lang="zh-TW" altLang="en-US" b="1" dirty="0">
                          <a:latin typeface="微軟正黑體" panose="020B0604030504040204" pitchFamily="34" charset="-120"/>
                          <a:ea typeface="微軟正黑體" panose="020B0604030504040204" pitchFamily="34" charset="-120"/>
                        </a:rPr>
                        <a:t>均衡學習</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21</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dirty="0">
                          <a:latin typeface="微軟正黑體" panose="020B0604030504040204" pitchFamily="34" charset="-120"/>
                          <a:ea typeface="微軟正黑體" panose="020B0604030504040204" pitchFamily="34" charset="-120"/>
                        </a:rPr>
                        <a:t>四領域學習：健康與體育、藝術人文、綜合活動、科技：</a:t>
                      </a:r>
                      <a:r>
                        <a:rPr lang="en-US" altLang="zh-TW" sz="1400" b="1" dirty="0">
                          <a:solidFill>
                            <a:srgbClr val="C00000"/>
                          </a:solidFill>
                          <a:latin typeface="微軟正黑體" panose="020B0604030504040204" pitchFamily="34" charset="-120"/>
                          <a:ea typeface="微軟正黑體" panose="020B0604030504040204" pitchFamily="34" charset="-120"/>
                        </a:rPr>
                        <a:t>7</a:t>
                      </a:r>
                      <a:r>
                        <a:rPr lang="zh-TW" altLang="en-US" sz="1400" b="1" dirty="0">
                          <a:solidFill>
                            <a:srgbClr val="C00000"/>
                          </a:solidFill>
                          <a:latin typeface="微軟正黑體" panose="020B0604030504040204" pitchFamily="34" charset="-120"/>
                          <a:ea typeface="微軟正黑體" panose="020B0604030504040204" pitchFamily="34" charset="-120"/>
                        </a:rPr>
                        <a:t>分</a:t>
                      </a:r>
                      <a:r>
                        <a:rPr lang="en-US" altLang="zh-TW" sz="1400" b="1" dirty="0">
                          <a:solidFill>
                            <a:srgbClr val="C00000"/>
                          </a:solidFill>
                          <a:latin typeface="微軟正黑體" panose="020B0604030504040204" pitchFamily="34" charset="-120"/>
                          <a:ea typeface="微軟正黑體" panose="020B0604030504040204" pitchFamily="34" charset="-120"/>
                        </a:rPr>
                        <a:t>/</a:t>
                      </a:r>
                      <a:r>
                        <a:rPr lang="zh-TW" altLang="en-US" sz="1400" b="1" dirty="0">
                          <a:solidFill>
                            <a:srgbClr val="C00000"/>
                          </a:solidFill>
                          <a:latin typeface="微軟正黑體" panose="020B0604030504040204" pitchFamily="34" charset="-120"/>
                          <a:ea typeface="微軟正黑體" panose="020B0604030504040204" pitchFamily="34" charset="-120"/>
                        </a:rPr>
                        <a:t>領域</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五學期平均成績及格</a:t>
                      </a: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6"/>
                  </a:ext>
                </a:extLst>
              </a:tr>
              <a:tr h="438759">
                <a:tc gridSpan="2">
                  <a:txBody>
                    <a:bodyPr/>
                    <a:lstStyle/>
                    <a:p>
                      <a:pPr algn="ctr"/>
                      <a:r>
                        <a:rPr lang="zh-TW" altLang="en-US" b="1" dirty="0">
                          <a:latin typeface="微軟正黑體" panose="020B0604030504040204" pitchFamily="34" charset="-120"/>
                          <a:ea typeface="微軟正黑體" panose="020B0604030504040204" pitchFamily="34" charset="-120"/>
                        </a:rPr>
                        <a:t>國中教育會考</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32</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dirty="0">
                          <a:latin typeface="微軟正黑體" panose="020B0604030504040204" pitchFamily="34" charset="-120"/>
                          <a:ea typeface="微軟正黑體" panose="020B0604030504040204" pitchFamily="34" charset="-120"/>
                        </a:rPr>
                        <a:t>國文、數學、英語、自然、社會：</a:t>
                      </a:r>
                      <a:r>
                        <a:rPr lang="en-US" altLang="zh-TW" sz="1400" dirty="0">
                          <a:latin typeface="微軟正黑體" panose="020B0604030504040204" pitchFamily="34" charset="-120"/>
                          <a:ea typeface="微軟正黑體" panose="020B0604030504040204" pitchFamily="34" charset="-120"/>
                        </a:rPr>
                        <a:t>A++</a:t>
                      </a: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A+</a:t>
                      </a: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A</a:t>
                      </a: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B++</a:t>
                      </a: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B+</a:t>
                      </a: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B</a:t>
                      </a: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C</a:t>
                      </a:r>
                    </a:p>
                    <a:p>
                      <a:pPr algn="l"/>
                      <a:r>
                        <a:rPr lang="zh-TW" altLang="en-US" sz="1400" dirty="0">
                          <a:solidFill>
                            <a:srgbClr val="C00000"/>
                          </a:solidFill>
                          <a:latin typeface="微軟正黑體" panose="020B0604030504040204" pitchFamily="34" charset="-120"/>
                          <a:ea typeface="微軟正黑體" panose="020B0604030504040204" pitchFamily="34" charset="-120"/>
                        </a:rPr>
                        <a:t>                                                          </a:t>
                      </a:r>
                      <a:r>
                        <a:rPr lang="en-US" altLang="zh-TW" sz="1300" b="1" dirty="0">
                          <a:solidFill>
                            <a:srgbClr val="C00000"/>
                          </a:solidFill>
                          <a:latin typeface="微軟正黑體" panose="020B0604030504040204" pitchFamily="34" charset="-120"/>
                          <a:ea typeface="微軟正黑體" panose="020B0604030504040204" pitchFamily="34" charset="-120"/>
                        </a:rPr>
                        <a:t>6.4</a:t>
                      </a:r>
                      <a:r>
                        <a:rPr lang="zh-TW" altLang="en-US" sz="1300" b="1" dirty="0">
                          <a:solidFill>
                            <a:srgbClr val="C00000"/>
                          </a:solidFill>
                          <a:latin typeface="微軟正黑體" panose="020B0604030504040204" pitchFamily="34" charset="-120"/>
                          <a:ea typeface="微軟正黑體" panose="020B0604030504040204" pitchFamily="34" charset="-120"/>
                        </a:rPr>
                        <a:t>分、</a:t>
                      </a:r>
                      <a:r>
                        <a:rPr lang="en-US" altLang="zh-TW" sz="1300" b="1" dirty="0">
                          <a:solidFill>
                            <a:srgbClr val="C00000"/>
                          </a:solidFill>
                          <a:latin typeface="微軟正黑體" panose="020B0604030504040204" pitchFamily="34" charset="-120"/>
                          <a:ea typeface="微軟正黑體" panose="020B0604030504040204" pitchFamily="34" charset="-120"/>
                        </a:rPr>
                        <a:t>6</a:t>
                      </a:r>
                      <a:r>
                        <a:rPr lang="zh-TW" altLang="en-US" sz="1300" b="1" dirty="0">
                          <a:solidFill>
                            <a:srgbClr val="C00000"/>
                          </a:solidFill>
                          <a:latin typeface="微軟正黑體" panose="020B0604030504040204" pitchFamily="34" charset="-120"/>
                          <a:ea typeface="微軟正黑體" panose="020B0604030504040204" pitchFamily="34" charset="-120"/>
                        </a:rPr>
                        <a:t>分、</a:t>
                      </a:r>
                      <a:r>
                        <a:rPr lang="en-US" altLang="zh-TW" sz="1300" b="1" dirty="0">
                          <a:solidFill>
                            <a:srgbClr val="C00000"/>
                          </a:solidFill>
                          <a:latin typeface="微軟正黑體" panose="020B0604030504040204" pitchFamily="34" charset="-120"/>
                          <a:ea typeface="微軟正黑體" panose="020B0604030504040204" pitchFamily="34" charset="-120"/>
                        </a:rPr>
                        <a:t>5</a:t>
                      </a:r>
                      <a:r>
                        <a:rPr lang="zh-TW" altLang="en-US" sz="1300" b="1" dirty="0">
                          <a:solidFill>
                            <a:srgbClr val="C00000"/>
                          </a:solidFill>
                          <a:latin typeface="微軟正黑體" panose="020B0604030504040204" pitchFamily="34" charset="-120"/>
                          <a:ea typeface="微軟正黑體" panose="020B0604030504040204" pitchFamily="34" charset="-120"/>
                        </a:rPr>
                        <a:t>分、</a:t>
                      </a:r>
                      <a:r>
                        <a:rPr lang="en-US" altLang="zh-TW" sz="1300" b="1" dirty="0">
                          <a:solidFill>
                            <a:srgbClr val="C00000"/>
                          </a:solidFill>
                          <a:latin typeface="微軟正黑體" panose="020B0604030504040204" pitchFamily="34" charset="-120"/>
                          <a:ea typeface="微軟正黑體" panose="020B0604030504040204" pitchFamily="34" charset="-120"/>
                        </a:rPr>
                        <a:t>4</a:t>
                      </a:r>
                      <a:r>
                        <a:rPr lang="zh-TW" altLang="en-US" sz="1300" b="1" dirty="0">
                          <a:solidFill>
                            <a:srgbClr val="C00000"/>
                          </a:solidFill>
                          <a:latin typeface="微軟正黑體" panose="020B0604030504040204" pitchFamily="34" charset="-120"/>
                          <a:ea typeface="微軟正黑體" panose="020B0604030504040204" pitchFamily="34" charset="-120"/>
                        </a:rPr>
                        <a:t>分、</a:t>
                      </a:r>
                      <a:r>
                        <a:rPr lang="en-US" altLang="zh-TW" sz="1300" b="1" dirty="0">
                          <a:solidFill>
                            <a:srgbClr val="C00000"/>
                          </a:solidFill>
                          <a:latin typeface="微軟正黑體" panose="020B0604030504040204" pitchFamily="34" charset="-120"/>
                          <a:ea typeface="微軟正黑體" panose="020B0604030504040204" pitchFamily="34" charset="-120"/>
                        </a:rPr>
                        <a:t>3</a:t>
                      </a:r>
                      <a:r>
                        <a:rPr lang="zh-TW" altLang="en-US" sz="1300" b="1" dirty="0">
                          <a:solidFill>
                            <a:srgbClr val="C00000"/>
                          </a:solidFill>
                          <a:latin typeface="微軟正黑體" panose="020B0604030504040204" pitchFamily="34" charset="-120"/>
                          <a:ea typeface="微軟正黑體" panose="020B0604030504040204" pitchFamily="34" charset="-120"/>
                        </a:rPr>
                        <a:t>分、</a:t>
                      </a:r>
                      <a:r>
                        <a:rPr lang="en-US" altLang="zh-TW" sz="1300" b="1" dirty="0">
                          <a:solidFill>
                            <a:srgbClr val="C00000"/>
                          </a:solidFill>
                          <a:latin typeface="微軟正黑體" panose="020B0604030504040204" pitchFamily="34" charset="-120"/>
                          <a:ea typeface="微軟正黑體" panose="020B0604030504040204" pitchFamily="34" charset="-120"/>
                        </a:rPr>
                        <a:t>2</a:t>
                      </a:r>
                      <a:r>
                        <a:rPr lang="zh-TW" altLang="en-US" sz="1300" b="1" dirty="0">
                          <a:solidFill>
                            <a:srgbClr val="C00000"/>
                          </a:solidFill>
                          <a:latin typeface="微軟正黑體" panose="020B0604030504040204" pitchFamily="34" charset="-120"/>
                          <a:ea typeface="微軟正黑體" panose="020B0604030504040204" pitchFamily="34" charset="-120"/>
                        </a:rPr>
                        <a:t>分、</a:t>
                      </a:r>
                      <a:r>
                        <a:rPr lang="en-US" altLang="zh-TW" sz="1300" b="1" dirty="0">
                          <a:solidFill>
                            <a:srgbClr val="C00000"/>
                          </a:solidFill>
                          <a:latin typeface="微軟正黑體" panose="020B0604030504040204" pitchFamily="34" charset="-120"/>
                          <a:ea typeface="微軟正黑體" panose="020B0604030504040204" pitchFamily="34" charset="-120"/>
                        </a:rPr>
                        <a:t>1</a:t>
                      </a:r>
                      <a:r>
                        <a:rPr lang="zh-TW" altLang="en-US" sz="1300" b="1" dirty="0">
                          <a:solidFill>
                            <a:srgbClr val="C00000"/>
                          </a:solidFill>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7"/>
                  </a:ext>
                </a:extLst>
              </a:tr>
              <a:tr h="438759">
                <a:tc gridSpan="2">
                  <a:txBody>
                    <a:bodyPr/>
                    <a:lstStyle/>
                    <a:p>
                      <a:pPr algn="ctr"/>
                      <a:r>
                        <a:rPr lang="zh-TW" altLang="en-US" b="1" dirty="0">
                          <a:latin typeface="微軟正黑體" panose="020B0604030504040204" pitchFamily="34" charset="-120"/>
                          <a:ea typeface="微軟正黑體" panose="020B0604030504040204" pitchFamily="34" charset="-120"/>
                        </a:rPr>
                        <a:t>寫作測驗</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1</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dirty="0">
                          <a:latin typeface="微軟正黑體" panose="020B0604030504040204" pitchFamily="34" charset="-120"/>
                          <a:ea typeface="微軟正黑體" panose="020B0604030504040204" pitchFamily="34" charset="-120"/>
                        </a:rPr>
                        <a:t>寫作測驗分六級分：</a:t>
                      </a:r>
                      <a:r>
                        <a:rPr lang="en-US" altLang="zh-TW" sz="1400" dirty="0">
                          <a:latin typeface="微軟正黑體" panose="020B0604030504040204" pitchFamily="34" charset="-120"/>
                          <a:ea typeface="微軟正黑體" panose="020B0604030504040204" pitchFamily="34" charset="-120"/>
                        </a:rPr>
                        <a:t>6</a:t>
                      </a:r>
                      <a:r>
                        <a:rPr lang="zh-TW" altLang="en-US" sz="1400" dirty="0">
                          <a:latin typeface="微軟正黑體" panose="020B0604030504040204" pitchFamily="34" charset="-120"/>
                          <a:ea typeface="微軟正黑體" panose="020B0604030504040204" pitchFamily="34" charset="-120"/>
                        </a:rPr>
                        <a:t>級分、</a:t>
                      </a:r>
                      <a:r>
                        <a:rPr lang="en-US" altLang="zh-TW" sz="1400" dirty="0">
                          <a:latin typeface="微軟正黑體" panose="020B0604030504040204" pitchFamily="34" charset="-120"/>
                          <a:ea typeface="微軟正黑體" panose="020B0604030504040204" pitchFamily="34" charset="-120"/>
                        </a:rPr>
                        <a:t>5</a:t>
                      </a:r>
                      <a:r>
                        <a:rPr lang="zh-TW" altLang="en-US" sz="1400" dirty="0">
                          <a:latin typeface="微軟正黑體" panose="020B0604030504040204" pitchFamily="34" charset="-120"/>
                          <a:ea typeface="微軟正黑體" panose="020B0604030504040204" pitchFamily="34" charset="-120"/>
                        </a:rPr>
                        <a:t>級分、</a:t>
                      </a:r>
                      <a:r>
                        <a:rPr lang="en-US" altLang="zh-TW" sz="1400" dirty="0">
                          <a:latin typeface="微軟正黑體" panose="020B0604030504040204" pitchFamily="34" charset="-120"/>
                          <a:ea typeface="微軟正黑體" panose="020B0604030504040204" pitchFamily="34" charset="-120"/>
                        </a:rPr>
                        <a:t>4</a:t>
                      </a:r>
                      <a:r>
                        <a:rPr lang="zh-TW" altLang="en-US" sz="1400" dirty="0">
                          <a:latin typeface="微軟正黑體" panose="020B0604030504040204" pitchFamily="34" charset="-120"/>
                          <a:ea typeface="微軟正黑體" panose="020B0604030504040204" pitchFamily="34" charset="-120"/>
                        </a:rPr>
                        <a:t>級分、</a:t>
                      </a:r>
                      <a:r>
                        <a:rPr lang="en-US" altLang="zh-TW" sz="1400" dirty="0">
                          <a:latin typeface="微軟正黑體" panose="020B0604030504040204" pitchFamily="34" charset="-120"/>
                          <a:ea typeface="微軟正黑體" panose="020B0604030504040204" pitchFamily="34" charset="-120"/>
                        </a:rPr>
                        <a:t>3</a:t>
                      </a:r>
                      <a:r>
                        <a:rPr lang="zh-TW" altLang="en-US" sz="1400" dirty="0">
                          <a:latin typeface="微軟正黑體" panose="020B0604030504040204" pitchFamily="34" charset="-120"/>
                          <a:ea typeface="微軟正黑體" panose="020B0604030504040204" pitchFamily="34" charset="-120"/>
                        </a:rPr>
                        <a:t>級分、</a:t>
                      </a: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級分、</a:t>
                      </a:r>
                      <a:r>
                        <a:rPr lang="en-US" altLang="zh-TW" sz="1400" dirty="0">
                          <a:latin typeface="微軟正黑體" panose="020B0604030504040204" pitchFamily="34" charset="-120"/>
                          <a:ea typeface="微軟正黑體" panose="020B0604030504040204" pitchFamily="34" charset="-120"/>
                        </a:rPr>
                        <a:t>1</a:t>
                      </a:r>
                      <a:r>
                        <a:rPr lang="zh-TW" altLang="en-US" sz="1400" dirty="0">
                          <a:latin typeface="微軟正黑體" panose="020B0604030504040204" pitchFamily="34" charset="-120"/>
                          <a:ea typeface="微軟正黑體" panose="020B0604030504040204" pitchFamily="34" charset="-120"/>
                        </a:rPr>
                        <a:t>級分</a:t>
                      </a:r>
                      <a:endParaRPr lang="en-US" altLang="zh-TW" sz="1400" dirty="0">
                        <a:latin typeface="微軟正黑體" panose="020B0604030504040204" pitchFamily="34" charset="-120"/>
                        <a:ea typeface="微軟正黑體" panose="020B0604030504040204" pitchFamily="34" charset="-120"/>
                      </a:endParaRPr>
                    </a:p>
                    <a:p>
                      <a:pPr algn="l"/>
                      <a:r>
                        <a:rPr lang="zh-TW" altLang="en-US" sz="1400" dirty="0">
                          <a:latin typeface="微軟正黑體" panose="020B0604030504040204" pitchFamily="34" charset="-120"/>
                          <a:ea typeface="微軟正黑體" panose="020B0604030504040204" pitchFamily="34" charset="-120"/>
                        </a:rPr>
                        <a:t>                                        </a:t>
                      </a:r>
                      <a:r>
                        <a:rPr lang="en-US" altLang="zh-TW" sz="1400" b="1" dirty="0">
                          <a:solidFill>
                            <a:srgbClr val="C00000"/>
                          </a:solidFill>
                          <a:latin typeface="微軟正黑體" panose="020B0604030504040204" pitchFamily="34" charset="-120"/>
                          <a:ea typeface="微軟正黑體" panose="020B0604030504040204" pitchFamily="34" charset="-120"/>
                        </a:rPr>
                        <a:t>1</a:t>
                      </a:r>
                      <a:r>
                        <a:rPr lang="zh-TW" altLang="en-US" sz="1400" b="1" dirty="0">
                          <a:solidFill>
                            <a:srgbClr val="C00000"/>
                          </a:solidFill>
                          <a:latin typeface="微軟正黑體" panose="020B0604030504040204" pitchFamily="34" charset="-120"/>
                          <a:ea typeface="微軟正黑體" panose="020B0604030504040204" pitchFamily="34" charset="-120"/>
                        </a:rPr>
                        <a:t>分、 </a:t>
                      </a:r>
                      <a:r>
                        <a:rPr lang="en-US" altLang="zh-TW" sz="1400" b="1" dirty="0">
                          <a:solidFill>
                            <a:srgbClr val="C00000"/>
                          </a:solidFill>
                          <a:latin typeface="微軟正黑體" panose="020B0604030504040204" pitchFamily="34" charset="-120"/>
                          <a:ea typeface="微軟正黑體" panose="020B0604030504040204" pitchFamily="34" charset="-120"/>
                        </a:rPr>
                        <a:t>0.8</a:t>
                      </a:r>
                      <a:r>
                        <a:rPr lang="zh-TW" altLang="en-US" sz="1400" b="1" dirty="0">
                          <a:solidFill>
                            <a:srgbClr val="C00000"/>
                          </a:solidFill>
                          <a:latin typeface="微軟正黑體" panose="020B0604030504040204" pitchFamily="34" charset="-120"/>
                          <a:ea typeface="微軟正黑體" panose="020B0604030504040204" pitchFamily="34" charset="-120"/>
                        </a:rPr>
                        <a:t>分、 </a:t>
                      </a:r>
                      <a:r>
                        <a:rPr lang="en-US" altLang="zh-TW" sz="1400" b="1" dirty="0">
                          <a:solidFill>
                            <a:srgbClr val="C00000"/>
                          </a:solidFill>
                          <a:latin typeface="微軟正黑體" panose="020B0604030504040204" pitchFamily="34" charset="-120"/>
                          <a:ea typeface="微軟正黑體" panose="020B0604030504040204" pitchFamily="34" charset="-120"/>
                        </a:rPr>
                        <a:t>0.6</a:t>
                      </a:r>
                      <a:r>
                        <a:rPr lang="zh-TW" altLang="en-US" sz="1400" b="1" dirty="0">
                          <a:solidFill>
                            <a:srgbClr val="C00000"/>
                          </a:solidFill>
                          <a:latin typeface="微軟正黑體" panose="020B0604030504040204" pitchFamily="34" charset="-120"/>
                          <a:ea typeface="微軟正黑體" panose="020B0604030504040204" pitchFamily="34" charset="-120"/>
                        </a:rPr>
                        <a:t>分、 </a:t>
                      </a:r>
                      <a:r>
                        <a:rPr lang="en-US" altLang="zh-TW" sz="1400" b="1" dirty="0">
                          <a:solidFill>
                            <a:srgbClr val="C00000"/>
                          </a:solidFill>
                          <a:latin typeface="微軟正黑體" panose="020B0604030504040204" pitchFamily="34" charset="-120"/>
                          <a:ea typeface="微軟正黑體" panose="020B0604030504040204" pitchFamily="34" charset="-120"/>
                        </a:rPr>
                        <a:t>0.4</a:t>
                      </a:r>
                      <a:r>
                        <a:rPr lang="zh-TW" altLang="en-US" sz="1400" b="1" dirty="0">
                          <a:solidFill>
                            <a:srgbClr val="C00000"/>
                          </a:solidFill>
                          <a:latin typeface="微軟正黑體" panose="020B0604030504040204" pitchFamily="34" charset="-120"/>
                          <a:ea typeface="微軟正黑體" panose="020B0604030504040204" pitchFamily="34" charset="-120"/>
                        </a:rPr>
                        <a:t>分、 </a:t>
                      </a:r>
                      <a:r>
                        <a:rPr lang="en-US" altLang="zh-TW" sz="1400" b="1" dirty="0">
                          <a:solidFill>
                            <a:srgbClr val="C00000"/>
                          </a:solidFill>
                          <a:latin typeface="微軟正黑體" panose="020B0604030504040204" pitchFamily="34" charset="-120"/>
                          <a:ea typeface="微軟正黑體" panose="020B0604030504040204" pitchFamily="34" charset="-120"/>
                        </a:rPr>
                        <a:t>0.2</a:t>
                      </a:r>
                      <a:r>
                        <a:rPr lang="zh-TW" altLang="en-US" sz="1400" b="1" dirty="0">
                          <a:solidFill>
                            <a:srgbClr val="C00000"/>
                          </a:solidFill>
                          <a:latin typeface="微軟正黑體" panose="020B0604030504040204" pitchFamily="34" charset="-120"/>
                          <a:ea typeface="微軟正黑體" panose="020B0604030504040204" pitchFamily="34" charset="-120"/>
                        </a:rPr>
                        <a:t>分、 </a:t>
                      </a:r>
                      <a:r>
                        <a:rPr lang="en-US" altLang="zh-TW" sz="1400" b="1" dirty="0">
                          <a:solidFill>
                            <a:srgbClr val="C00000"/>
                          </a:solidFill>
                          <a:latin typeface="微軟正黑體" panose="020B0604030504040204" pitchFamily="34" charset="-120"/>
                          <a:ea typeface="微軟正黑體" panose="020B0604030504040204" pitchFamily="34" charset="-120"/>
                        </a:rPr>
                        <a:t>0.1</a:t>
                      </a:r>
                      <a:r>
                        <a:rPr lang="zh-TW" altLang="en-US" sz="1400" b="1" dirty="0">
                          <a:solidFill>
                            <a:srgbClr val="C00000"/>
                          </a:solidFill>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8"/>
                  </a:ext>
                </a:extLst>
              </a:tr>
              <a:tr h="369636">
                <a:tc gridSpan="2">
                  <a:txBody>
                    <a:bodyPr/>
                    <a:lstStyle/>
                    <a:p>
                      <a:pPr algn="ctr"/>
                      <a:r>
                        <a:rPr lang="zh-TW" altLang="en-US" b="1" dirty="0">
                          <a:latin typeface="微軟正黑體" panose="020B0604030504040204" pitchFamily="34" charset="-120"/>
                          <a:ea typeface="微軟正黑體" panose="020B0604030504040204" pitchFamily="34" charset="-120"/>
                        </a:rPr>
                        <a:t>總積分</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上限</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a:txBody>
                  <a:tcPr anchor="ctr">
                    <a:solidFill>
                      <a:srgbClr val="FFC000"/>
                    </a:solidFill>
                  </a:tcP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101</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solidFill>
                      <a:srgbClr val="FFC000"/>
                    </a:solidFill>
                  </a:tcP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dirty="0">
                          <a:latin typeface="微軟正黑體" panose="020B0604030504040204" pitchFamily="34" charset="-120"/>
                          <a:ea typeface="微軟正黑體" panose="020B0604030504040204" pitchFamily="34" charset="-120"/>
                        </a:rPr>
                        <a:t>會考科目違規每扣</a:t>
                      </a:r>
                      <a:r>
                        <a:rPr lang="en-US" altLang="zh-TW" sz="1400" dirty="0">
                          <a:latin typeface="微軟正黑體" panose="020B0604030504040204" pitchFamily="34" charset="-120"/>
                          <a:ea typeface="微軟正黑體" panose="020B0604030504040204" pitchFamily="34" charset="-120"/>
                        </a:rPr>
                        <a:t>1</a:t>
                      </a:r>
                      <a:r>
                        <a:rPr lang="zh-TW" altLang="en-US" sz="1400" dirty="0">
                          <a:latin typeface="微軟正黑體" panose="020B0604030504040204" pitchFamily="34" charset="-120"/>
                          <a:ea typeface="微軟正黑體" panose="020B0604030504040204" pitchFamily="34" charset="-120"/>
                        </a:rPr>
                        <a:t>點，則扣該科積分</a:t>
                      </a:r>
                      <a:r>
                        <a:rPr lang="en-US" altLang="zh-TW" sz="1400" dirty="0">
                          <a:latin typeface="微軟正黑體" panose="020B0604030504040204" pitchFamily="34" charset="-120"/>
                          <a:ea typeface="微軟正黑體" panose="020B0604030504040204" pitchFamily="34" charset="-120"/>
                        </a:rPr>
                        <a:t>0.15</a:t>
                      </a:r>
                      <a:r>
                        <a:rPr lang="zh-TW" altLang="en-US" sz="1400" dirty="0">
                          <a:latin typeface="微軟正黑體" panose="020B0604030504040204" pitchFamily="34" charset="-120"/>
                          <a:ea typeface="微軟正黑體" panose="020B0604030504040204" pitchFamily="34" charset="-120"/>
                        </a:rPr>
                        <a:t>分，至該科積分零分為止。</a:t>
                      </a:r>
                    </a:p>
                  </a:txBody>
                  <a:tcPr anchor="ctr">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93292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755576" y="2276872"/>
            <a:ext cx="7772400" cy="977900"/>
          </a:xfrm>
        </p:spPr>
        <p:txBody>
          <a:bodyPr>
            <a:normAutofit fontScale="85000" lnSpcReduction="20000"/>
          </a:bodyPr>
          <a:lstStyle/>
          <a:p>
            <a:pPr algn="ctr"/>
            <a:r>
              <a:rPr kumimoji="1" lang="zh-TW" altLang="en-US" sz="6000" b="1" dirty="0">
                <a:solidFill>
                  <a:srgbClr val="333399"/>
                </a:solidFill>
                <a:effectLst>
                  <a:outerShdw blurRad="38100" dist="38100" dir="2700000" algn="tl">
                    <a:srgbClr val="000000">
                      <a:alpha val="43137"/>
                    </a:srgbClr>
                  </a:outerShdw>
                </a:effectLst>
                <a:latin typeface="微軟正黑體" pitchFamily="34" charset="-120"/>
                <a:ea typeface="微軟正黑體" pitchFamily="34" charset="-120"/>
              </a:rPr>
              <a:t>五專優先免試入學</a:t>
            </a:r>
          </a:p>
          <a:p>
            <a:pPr algn="ctr"/>
            <a:endParaRPr lang="zh-TW" altLang="en-US" sz="5400" b="1" dirty="0">
              <a:latin typeface="微軟正黑體" panose="020B0604030504040204" pitchFamily="34" charset="-120"/>
              <a:ea typeface="微軟正黑體" panose="020B0604030504040204" pitchFamily="34" charset="-120"/>
            </a:endParaRP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圓角矩形 26">
            <a:extLst>
              <a:ext uri="{FF2B5EF4-FFF2-40B4-BE49-F238E27FC236}">
                <a16:creationId xmlns:a16="http://schemas.microsoft.com/office/drawing/2014/main" id="{F05EE7DA-166E-4BF5-BE77-F457639EBCBA}"/>
              </a:ext>
            </a:extLst>
          </p:cNvPr>
          <p:cNvSpPr/>
          <p:nvPr/>
        </p:nvSpPr>
        <p:spPr>
          <a:xfrm>
            <a:off x="683568" y="1340768"/>
            <a:ext cx="1601009" cy="1027401"/>
          </a:xfrm>
          <a:prstGeom prst="round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lIns="36000" rIns="36000" rtlCol="0" anchor="ctr"/>
          <a:lstStyle/>
          <a:p>
            <a:pPr algn="ctr"/>
            <a:r>
              <a:rPr lang="zh-TW" altLang="en-US" dirty="0">
                <a:latin typeface="微軟正黑體" panose="020B0604030504040204" pitchFamily="34" charset="-120"/>
                <a:ea typeface="微軟正黑體" panose="020B0604030504040204" pitchFamily="34" charset="-120"/>
              </a:rPr>
              <a:t>五專優先</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免試入學</a:t>
            </a:r>
            <a:br>
              <a:rPr lang="en-US" altLang="zh-TW" dirty="0">
                <a:latin typeface="微軟正黑體" panose="020B0604030504040204" pitchFamily="34" charset="-120"/>
                <a:ea typeface="微軟正黑體" panose="020B0604030504040204" pitchFamily="34" charset="-120"/>
              </a:rPr>
            </a:br>
            <a:r>
              <a:rPr lang="en-US" altLang="zh-TW" sz="1200" dirty="0">
                <a:latin typeface="微軟正黑體" panose="020B0604030504040204" pitchFamily="34" charset="-120"/>
                <a:ea typeface="微軟正黑體" panose="020B0604030504040204" pitchFamily="34" charset="-120"/>
              </a:rPr>
              <a:t>5/18~5/22</a:t>
            </a:r>
            <a:r>
              <a:rPr lang="zh-TW" altLang="en-US" sz="1200" dirty="0">
                <a:latin typeface="微軟正黑體" panose="020B0604030504040204" pitchFamily="34" charset="-120"/>
                <a:ea typeface="微軟正黑體" panose="020B0604030504040204" pitchFamily="34" charset="-120"/>
              </a:rPr>
              <a:t>集體報名</a:t>
            </a:r>
            <a:endParaRPr lang="en-US" altLang="zh-TW"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099641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圓角矩形 3"/>
          <p:cNvSpPr/>
          <p:nvPr/>
        </p:nvSpPr>
        <p:spPr>
          <a:xfrm>
            <a:off x="370495" y="1412776"/>
            <a:ext cx="2476853" cy="1068042"/>
          </a:xfrm>
          <a:prstGeom prst="round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br>
              <a:rPr lang="en-US" altLang="zh-TW" sz="2000" dirty="0">
                <a:latin typeface="微軟正黑體" panose="020B0604030504040204" pitchFamily="34" charset="-120"/>
                <a:ea typeface="微軟正黑體" panose="020B0604030504040204" pitchFamily="34" charset="-120"/>
              </a:rPr>
            </a:br>
            <a:r>
              <a:rPr lang="en-US" altLang="zh-TW" sz="1200" dirty="0">
                <a:latin typeface="微軟正黑體" panose="020B0604030504040204" pitchFamily="34" charset="-120"/>
                <a:ea typeface="微軟正黑體" panose="020B0604030504040204" pitchFamily="34" charset="-120"/>
              </a:rPr>
              <a:t>111.06.24</a:t>
            </a:r>
            <a:r>
              <a:rPr lang="zh-TW" altLang="en-US" sz="1200" dirty="0">
                <a:latin typeface="微軟正黑體" panose="020B0604030504040204" pitchFamily="34" charset="-120"/>
                <a:ea typeface="微軟正黑體" panose="020B0604030504040204" pitchFamily="34" charset="-120"/>
              </a:rPr>
              <a:t>  公告名額</a:t>
            </a:r>
            <a:br>
              <a:rPr lang="en-US" altLang="zh-TW" sz="1200" dirty="0">
                <a:latin typeface="微軟正黑體" panose="020B0604030504040204" pitchFamily="34" charset="-120"/>
                <a:ea typeface="微軟正黑體" panose="020B0604030504040204" pitchFamily="34" charset="-120"/>
              </a:rPr>
            </a:br>
            <a:r>
              <a:rPr lang="en-US" altLang="zh-TW" sz="1200" dirty="0">
                <a:latin typeface="微軟正黑體" panose="020B0604030504040204" pitchFamily="34" charset="-120"/>
                <a:ea typeface="微軟正黑體" panose="020B0604030504040204" pitchFamily="34" charset="-120"/>
              </a:rPr>
              <a:t>111.07.18</a:t>
            </a:r>
            <a:r>
              <a:rPr lang="zh-TW" altLang="en-US" sz="1200" dirty="0">
                <a:latin typeface="微軟正黑體" panose="020B0604030504040204" pitchFamily="34" charset="-120"/>
                <a:ea typeface="微軟正黑體" panose="020B0604030504040204" pitchFamily="34" charset="-120"/>
              </a:rPr>
              <a:t> 聲明放棄</a:t>
            </a:r>
            <a:endParaRPr lang="en-US" altLang="zh-TW" sz="2000"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03F9F74A-B493-4F19-8AAE-94B29D14B606}"/>
              </a:ext>
            </a:extLst>
          </p:cNvPr>
          <p:cNvSpPr/>
          <p:nvPr/>
        </p:nvSpPr>
        <p:spPr>
          <a:xfrm>
            <a:off x="-4936" y="2467879"/>
            <a:ext cx="9144000" cy="1800200"/>
          </a:xfrm>
          <a:prstGeom prst="rect">
            <a:avLst/>
          </a:prstGeom>
          <a:gradFill>
            <a:gsLst>
              <a:gs pos="0">
                <a:srgbClr val="7030A0">
                  <a:alpha val="20000"/>
                </a:srgbClr>
              </a:gs>
              <a:gs pos="50000">
                <a:srgbClr val="7030A0">
                  <a:alpha val="30000"/>
                </a:srgbClr>
              </a:gs>
              <a:gs pos="100000">
                <a:srgbClr val="7030A0">
                  <a:alpha val="1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TW" altLang="en-US" sz="4400" b="1" dirty="0">
                <a:solidFill>
                  <a:srgbClr val="C00000"/>
                </a:solidFill>
                <a:latin typeface="微軟正黑體" panose="020B0604030504040204" pitchFamily="34" charset="-120"/>
                <a:ea typeface="微軟正黑體" panose="020B0604030504040204" pitchFamily="34" charset="-120"/>
              </a:rPr>
              <a:t>五專</a:t>
            </a:r>
            <a:r>
              <a:rPr lang="zh-TW" altLang="en-US" sz="5400" b="1" dirty="0">
                <a:ln>
                  <a:solidFill>
                    <a:schemeClr val="bg1"/>
                  </a:solidFill>
                </a:ln>
                <a:solidFill>
                  <a:srgbClr val="C0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聯合</a:t>
            </a:r>
            <a:r>
              <a:rPr lang="zh-TW" altLang="en-US" sz="4400" b="1" dirty="0">
                <a:solidFill>
                  <a:srgbClr val="C00000"/>
                </a:solidFill>
                <a:latin typeface="微軟正黑體" panose="020B0604030504040204" pitchFamily="34" charset="-120"/>
                <a:ea typeface="微軟正黑體" panose="020B0604030504040204" pitchFamily="34" charset="-120"/>
              </a:rPr>
              <a:t>免試入學</a:t>
            </a:r>
          </a:p>
          <a:p>
            <a:pPr algn="ctr">
              <a:lnSpc>
                <a:spcPct val="150000"/>
              </a:lnSpc>
            </a:pPr>
            <a:r>
              <a:rPr lang="zh-TW" altLang="en-US" sz="3600" b="1" dirty="0">
                <a:solidFill>
                  <a:schemeClr val="bg2">
                    <a:lumMod val="25000"/>
                  </a:schemeClr>
                </a:solidFill>
                <a:latin typeface="微軟正黑體" panose="020B0604030504040204" pitchFamily="34" charset="-120"/>
                <a:ea typeface="微軟正黑體" panose="020B0604030504040204" pitchFamily="34" charset="-120"/>
              </a:rPr>
              <a:t>承辦單位：國立高雄餐旅大學</a:t>
            </a:r>
            <a:r>
              <a:rPr lang="en-US" altLang="zh-TW" sz="3600" b="1"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3600" b="1" dirty="0">
                <a:solidFill>
                  <a:schemeClr val="bg2">
                    <a:lumMod val="25000"/>
                  </a:schemeClr>
                </a:solidFill>
                <a:latin typeface="微軟正黑體" panose="020B0604030504040204" pitchFamily="34" charset="-120"/>
                <a:ea typeface="微軟正黑體" panose="020B0604030504040204" pitchFamily="34" charset="-120"/>
              </a:rPr>
              <a:t>南區</a:t>
            </a:r>
            <a:r>
              <a:rPr lang="en-US" altLang="zh-TW" sz="3600" b="1" dirty="0">
                <a:solidFill>
                  <a:schemeClr val="bg2">
                    <a:lumMod val="25000"/>
                  </a:schemeClr>
                </a:solidFill>
                <a:latin typeface="微軟正黑體" panose="020B0604030504040204" pitchFamily="34" charset="-120"/>
                <a:ea typeface="微軟正黑體" panose="020B0604030504040204" pitchFamily="34" charset="-120"/>
              </a:rPr>
              <a:t>)</a:t>
            </a:r>
            <a:endParaRPr lang="zh-TW" altLang="en-US" sz="3600"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6" name="文字版面配置區 5">
            <a:extLst>
              <a:ext uri="{FF2B5EF4-FFF2-40B4-BE49-F238E27FC236}">
                <a16:creationId xmlns:a16="http://schemas.microsoft.com/office/drawing/2014/main" id="{0A2546F9-4344-430D-ACC5-9D11BF4E3F7F}"/>
              </a:ext>
            </a:extLst>
          </p:cNvPr>
          <p:cNvSpPr>
            <a:spLocks noGrp="1"/>
          </p:cNvSpPr>
          <p:nvPr>
            <p:ph type="body" idx="1"/>
          </p:nvPr>
        </p:nvSpPr>
        <p:spPr/>
        <p:txBody>
          <a:bodyPr/>
          <a:lstStyle/>
          <a:p>
            <a:endParaRPr lang="zh-TW" altLang="en-US"/>
          </a:p>
        </p:txBody>
      </p:sp>
      <p:sp>
        <p:nvSpPr>
          <p:cNvPr id="8" name="矩形 7">
            <a:extLst>
              <a:ext uri="{FF2B5EF4-FFF2-40B4-BE49-F238E27FC236}">
                <a16:creationId xmlns:a16="http://schemas.microsoft.com/office/drawing/2014/main" id="{02A69AAE-DBC1-4B6D-A075-2A1DFF4CCE48}"/>
              </a:ext>
            </a:extLst>
          </p:cNvPr>
          <p:cNvSpPr/>
          <p:nvPr/>
        </p:nvSpPr>
        <p:spPr>
          <a:xfrm>
            <a:off x="2627784" y="4450522"/>
            <a:ext cx="3579826" cy="923330"/>
          </a:xfrm>
          <a:prstGeom prst="rect">
            <a:avLst/>
          </a:prstGeom>
        </p:spPr>
        <p:txBody>
          <a:bodyPr wrap="none">
            <a:spAutoFit/>
          </a:bodyPr>
          <a:lstStyle/>
          <a:p>
            <a:pPr>
              <a:lnSpc>
                <a:spcPct val="150000"/>
              </a:lnSpc>
            </a:pPr>
            <a:r>
              <a:rPr lang="zh-TW" altLang="en-US" b="1" dirty="0">
                <a:solidFill>
                  <a:schemeClr val="bg2">
                    <a:lumMod val="25000"/>
                  </a:schemeClr>
                </a:solidFill>
                <a:latin typeface="微軟正黑體" panose="020B0604030504040204" pitchFamily="34" charset="-120"/>
                <a:ea typeface="微軟正黑體" panose="020B0604030504040204" pitchFamily="34" charset="-120"/>
              </a:rPr>
              <a:t>仁德醫護管理專科學校</a:t>
            </a:r>
            <a:r>
              <a:rPr lang="en-US" altLang="zh-TW" b="1"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b="1" dirty="0">
                <a:solidFill>
                  <a:schemeClr val="bg2">
                    <a:lumMod val="25000"/>
                  </a:schemeClr>
                </a:solidFill>
                <a:latin typeface="微軟正黑體" panose="020B0604030504040204" pitchFamily="34" charset="-120"/>
                <a:ea typeface="微軟正黑體" panose="020B0604030504040204" pitchFamily="34" charset="-120"/>
              </a:rPr>
              <a:t>中區</a:t>
            </a:r>
            <a:r>
              <a:rPr lang="en-US" altLang="zh-TW" b="1" dirty="0">
                <a:solidFill>
                  <a:schemeClr val="bg2">
                    <a:lumMod val="25000"/>
                  </a:schemeClr>
                </a:solidFill>
                <a:latin typeface="微軟正黑體" panose="020B0604030504040204" pitchFamily="34" charset="-120"/>
                <a:ea typeface="微軟正黑體" panose="020B0604030504040204" pitchFamily="34" charset="-120"/>
              </a:rPr>
              <a:t>)</a:t>
            </a:r>
          </a:p>
          <a:p>
            <a:pPr>
              <a:lnSpc>
                <a:spcPct val="150000"/>
              </a:lnSpc>
            </a:pPr>
            <a:r>
              <a:rPr lang="zh-TW" altLang="en-US" b="1" dirty="0">
                <a:solidFill>
                  <a:schemeClr val="bg2">
                    <a:lumMod val="25000"/>
                  </a:schemeClr>
                </a:solidFill>
                <a:latin typeface="微軟正黑體" panose="020B0604030504040204" pitchFamily="34" charset="-120"/>
                <a:ea typeface="微軟正黑體" panose="020B0604030504040204" pitchFamily="34" charset="-120"/>
              </a:rPr>
              <a:t>技專校院招生委員會聯合會</a:t>
            </a:r>
            <a:r>
              <a:rPr lang="en-US" altLang="zh-TW" b="1"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b="1" dirty="0">
                <a:solidFill>
                  <a:schemeClr val="bg2">
                    <a:lumMod val="25000"/>
                  </a:schemeClr>
                </a:solidFill>
                <a:latin typeface="微軟正黑體" panose="020B0604030504040204" pitchFamily="34" charset="-120"/>
                <a:ea typeface="微軟正黑體" panose="020B0604030504040204" pitchFamily="34" charset="-120"/>
              </a:rPr>
              <a:t>北區</a:t>
            </a:r>
            <a:r>
              <a:rPr lang="en-US" altLang="zh-TW" b="1" dirty="0">
                <a:solidFill>
                  <a:schemeClr val="bg2">
                    <a:lumMod val="25000"/>
                  </a:schemeClr>
                </a:solidFill>
                <a:latin typeface="微軟正黑體" panose="020B0604030504040204" pitchFamily="34" charset="-120"/>
                <a:ea typeface="微軟正黑體" panose="020B0604030504040204" pitchFamily="34" charset="-120"/>
              </a:rPr>
              <a:t>)</a:t>
            </a:r>
            <a:endParaRPr lang="zh-TW" altLang="en-US" b="1" dirty="0">
              <a:solidFill>
                <a:schemeClr val="bg2">
                  <a:lumMod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53177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1" name="矩形 40"/>
          <p:cNvSpPr>
            <a:spLocks noChangeArrowheads="1"/>
          </p:cNvSpPr>
          <p:nvPr/>
        </p:nvSpPr>
        <p:spPr bwMode="auto">
          <a:xfrm>
            <a:off x="0" y="0"/>
            <a:ext cx="9144000" cy="444500"/>
          </a:xfrm>
          <a:prstGeom prst="rect">
            <a:avLst/>
          </a:prstGeom>
          <a:solidFill>
            <a:srgbClr val="990000"/>
          </a:solidFill>
          <a:ln w="0" algn="ctr">
            <a:noFill/>
            <a:round/>
            <a:headEnd/>
            <a:tailEnd/>
          </a:ln>
        </p:spPr>
        <p:txBody>
          <a:bodyPr/>
          <a:lstStyle/>
          <a:p>
            <a:endParaRPr lang="zh-TW" altLang="en-US" sz="3200">
              <a:solidFill>
                <a:srgbClr val="000000"/>
              </a:solidFill>
              <a:latin typeface="Calibri" pitchFamily="34" charset="0"/>
            </a:endParaRPr>
          </a:p>
        </p:txBody>
      </p:sp>
      <p:pic>
        <p:nvPicPr>
          <p:cNvPr id="179202" name="Picture 2" descr="D:\學輔科資料\簡報圖案\12.png"/>
          <p:cNvPicPr>
            <a:picLocks noChangeAspect="1" noChangeArrowheads="1"/>
          </p:cNvPicPr>
          <p:nvPr/>
        </p:nvPicPr>
        <p:blipFill>
          <a:blip r:embed="rId3" cstate="print"/>
          <a:srcRect/>
          <a:stretch>
            <a:fillRect/>
          </a:stretch>
        </p:blipFill>
        <p:spPr bwMode="auto">
          <a:xfrm>
            <a:off x="179388" y="-15875"/>
            <a:ext cx="1960562" cy="492125"/>
          </a:xfrm>
          <a:prstGeom prst="rect">
            <a:avLst/>
          </a:prstGeom>
          <a:noFill/>
          <a:ln w="9525">
            <a:noFill/>
            <a:miter lim="800000"/>
            <a:headEnd/>
            <a:tailEnd/>
          </a:ln>
        </p:spPr>
      </p:pic>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79204" name="文字方塊 38"/>
          <p:cNvSpPr txBox="1">
            <a:spLocks noChangeArrowheads="1"/>
          </p:cNvSpPr>
          <p:nvPr/>
        </p:nvSpPr>
        <p:spPr bwMode="auto">
          <a:xfrm>
            <a:off x="355600" y="530225"/>
            <a:ext cx="7385050" cy="522288"/>
          </a:xfrm>
          <a:prstGeom prst="rect">
            <a:avLst/>
          </a:prstGeom>
          <a:noFill/>
          <a:ln w="9525">
            <a:noFill/>
            <a:miter lim="800000"/>
            <a:headEnd/>
            <a:tailEnd/>
          </a:ln>
        </p:spPr>
        <p:txBody>
          <a:bodyPr>
            <a:spAutoFit/>
          </a:bodyPr>
          <a:lstStyle/>
          <a:p>
            <a:r>
              <a:rPr lang="zh-TW" altLang="en-US" sz="2800" dirty="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國中學生生涯發展紀錄手冊</a:t>
            </a:r>
            <a:r>
              <a:rPr lang="en-US" altLang="zh-TW" sz="2800" dirty="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a:t>
            </a:r>
            <a:r>
              <a:rPr lang="zh-TW" altLang="en-US" sz="2800" dirty="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生涯發展規劃書</a:t>
            </a:r>
            <a:endParaRPr lang="zh-TW" altLang="zh-TW" sz="2800" dirty="0">
              <a:solidFill>
                <a:srgbClr val="FFFFCC"/>
              </a:solidFill>
              <a:latin typeface="微軟正黑體" panose="020B0604030504040204" pitchFamily="34" charset="-120"/>
              <a:ea typeface="微軟正黑體" panose="020B0604030504040204" pitchFamily="34" charset="-120"/>
              <a:cs typeface="Adobe 繁黑體 Std B"/>
            </a:endParaRPr>
          </a:p>
        </p:txBody>
      </p:sp>
      <p:grpSp>
        <p:nvGrpSpPr>
          <p:cNvPr id="2" name="群組 2"/>
          <p:cNvGrpSpPr>
            <a:grpSpLocks/>
          </p:cNvGrpSpPr>
          <p:nvPr/>
        </p:nvGrpSpPr>
        <p:grpSpPr bwMode="auto">
          <a:xfrm>
            <a:off x="107950" y="1412875"/>
            <a:ext cx="8856663" cy="4752975"/>
            <a:chOff x="107504" y="1412776"/>
            <a:chExt cx="8856984" cy="5359115"/>
          </a:xfrm>
        </p:grpSpPr>
        <p:sp>
          <p:nvSpPr>
            <p:cNvPr id="20" name="圓角矩形 19"/>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21" name="Picture 2"/>
            <p:cNvPicPr>
              <a:picLocks noChangeAspect="1" noChangeArrowheads="1"/>
            </p:cNvPicPr>
            <p:nvPr/>
          </p:nvPicPr>
          <p:blipFill rotWithShape="1">
            <a:blip r:embed="rId4" cstate="print"/>
            <a:srcRect l="35149" t="12247" r="33805" b="10250"/>
            <a:stretch/>
          </p:blipFill>
          <p:spPr bwMode="auto">
            <a:xfrm>
              <a:off x="611560" y="1412776"/>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22" name="Picture 3"/>
            <p:cNvPicPr>
              <a:picLocks noChangeAspect="1" noChangeArrowheads="1"/>
            </p:cNvPicPr>
            <p:nvPr/>
          </p:nvPicPr>
          <p:blipFill rotWithShape="1">
            <a:blip r:embed="rId5" cstate="print"/>
            <a:srcRect l="35097" t="10500" r="33856" b="11743"/>
            <a:stretch/>
          </p:blipFill>
          <p:spPr bwMode="auto">
            <a:xfrm>
              <a:off x="4696353" y="1412776"/>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79211" name="圖片 1"/>
            <p:cNvPicPr>
              <a:picLocks noChangeAspect="1"/>
            </p:cNvPicPr>
            <p:nvPr/>
          </p:nvPicPr>
          <p:blipFill>
            <a:blip r:embed="rId6" cstate="print"/>
            <a:srcRect/>
            <a:stretch>
              <a:fillRect/>
            </a:stretch>
          </p:blipFill>
          <p:spPr bwMode="auto">
            <a:xfrm flipH="1">
              <a:off x="107504" y="4725144"/>
              <a:ext cx="1512168" cy="1948392"/>
            </a:xfrm>
            <a:prstGeom prst="rect">
              <a:avLst/>
            </a:prstGeom>
            <a:noFill/>
            <a:ln w="9525">
              <a:noFill/>
              <a:miter lim="800000"/>
              <a:headEnd/>
              <a:tailEnd/>
            </a:ln>
          </p:spPr>
        </p:pic>
        <p:sp>
          <p:nvSpPr>
            <p:cNvPr id="24" name="橢圓形圖說文字 23"/>
            <p:cNvSpPr/>
            <p:nvPr/>
          </p:nvSpPr>
          <p:spPr bwMode="auto">
            <a:xfrm>
              <a:off x="1331511" y="1684849"/>
              <a:ext cx="3600580" cy="3977272"/>
            </a:xfrm>
            <a:prstGeom prst="wedgeEllipseCallout">
              <a:avLst>
                <a:gd name="adj1" fmla="val -41520"/>
                <a:gd name="adj2" fmla="val 50019"/>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a:lnSpc>
                  <a:spcPts val="2400"/>
                </a:lnSpc>
                <a:defRPr/>
              </a:pPr>
              <a:r>
                <a:rPr lang="zh-TW" altLang="en-US" sz="2400" dirty="0">
                  <a:solidFill>
                    <a:prstClr val="black"/>
                  </a:solidFill>
                  <a:latin typeface="微軟正黑體" panose="020B0604030504040204" pitchFamily="34" charset="-120"/>
                  <a:ea typeface="微軟正黑體" panose="020B0604030504040204" pitchFamily="34" charset="-120"/>
                </a:rPr>
                <a:t>學生參考生涯輔導紀錄手冊資料，親師生一起討論，</a:t>
              </a:r>
              <a:r>
                <a:rPr lang="zh-TW" altLang="en-US" sz="2400" b="1" dirty="0">
                  <a:solidFill>
                    <a:prstClr val="black"/>
                  </a:solidFill>
                  <a:latin typeface="微軟正黑體" panose="020B0604030504040204" pitchFamily="34" charset="-120"/>
                  <a:ea typeface="微軟正黑體" panose="020B0604030504040204" pitchFamily="34" charset="-120"/>
                </a:rPr>
                <a:t>依據</a:t>
              </a:r>
              <a:r>
                <a:rPr lang="zh-TW" altLang="en-US" sz="2400" b="1" dirty="0">
                  <a:solidFill>
                    <a:srgbClr val="FF0000"/>
                  </a:solidFill>
                  <a:latin typeface="微軟正黑體" panose="020B0604030504040204" pitchFamily="34" charset="-120"/>
                  <a:ea typeface="微軟正黑體" panose="020B0604030504040204" pitchFamily="34" charset="-120"/>
                </a:rPr>
                <a:t>學生學習表現、專長、興趣</a:t>
              </a:r>
              <a:r>
                <a:rPr lang="zh-TW" altLang="en-US" sz="2400" b="1" dirty="0">
                  <a:solidFill>
                    <a:prstClr val="black"/>
                  </a:solidFill>
                  <a:latin typeface="微軟正黑體" panose="020B0604030504040204" pitchFamily="34" charset="-120"/>
                  <a:ea typeface="微軟正黑體" panose="020B0604030504040204" pitchFamily="34" charset="-120"/>
                </a:rPr>
                <a:t>等，並且考量想</a:t>
              </a:r>
              <a:r>
                <a:rPr lang="zh-TW" altLang="en-US" sz="2400" b="1" dirty="0">
                  <a:solidFill>
                    <a:srgbClr val="FF0000"/>
                  </a:solidFill>
                  <a:latin typeface="微軟正黑體" panose="020B0604030504040204" pitchFamily="34" charset="-120"/>
                  <a:ea typeface="微軟正黑體" panose="020B0604030504040204" pitchFamily="34" charset="-120"/>
                </a:rPr>
                <a:t>升讀學校的入學條件</a:t>
              </a:r>
              <a:r>
                <a:rPr lang="zh-TW" altLang="en-US" sz="2400" dirty="0">
                  <a:solidFill>
                    <a:prstClr val="black"/>
                  </a:solidFill>
                  <a:latin typeface="微軟正黑體" panose="020B0604030504040204" pitchFamily="34" charset="-120"/>
                  <a:ea typeface="微軟正黑體" panose="020B0604030504040204" pitchFamily="34" charset="-120"/>
                </a:rPr>
                <a:t>，初步完成個人升學規劃</a:t>
              </a:r>
            </a:p>
          </p:txBody>
        </p:sp>
        <p:grpSp>
          <p:nvGrpSpPr>
            <p:cNvPr id="3" name="群組 24"/>
            <p:cNvGrpSpPr/>
            <p:nvPr/>
          </p:nvGrpSpPr>
          <p:grpSpPr>
            <a:xfrm>
              <a:off x="4860032" y="3356992"/>
              <a:ext cx="936104" cy="2520280"/>
              <a:chOff x="5868144" y="1700808"/>
              <a:chExt cx="1773789" cy="4756286"/>
            </a:xfrm>
            <a:effectLst>
              <a:outerShdw blurRad="368300" sx="115000" sy="115000" algn="ctr" rotWithShape="0">
                <a:srgbClr val="000000">
                  <a:alpha val="31000"/>
                </a:srgbClr>
              </a:outerShdw>
            </a:effectLst>
          </p:grpSpPr>
          <p:pic>
            <p:nvPicPr>
              <p:cNvPr id="26" name="圖片 25" descr="圖片1.png"/>
              <p:cNvPicPr>
                <a:picLocks noChangeAspect="1"/>
              </p:cNvPicPr>
              <p:nvPr/>
            </p:nvPicPr>
            <p:blipFill>
              <a:blip r:embed="rId7" cstate="print"/>
              <a:stretch>
                <a:fillRect/>
              </a:stretch>
            </p:blipFill>
            <p:spPr>
              <a:xfrm>
                <a:off x="5868144" y="1700808"/>
                <a:ext cx="1773789" cy="4756286"/>
              </a:xfrm>
              <a:prstGeom prst="rect">
                <a:avLst/>
              </a:prstGeom>
              <a:effectLst>
                <a:outerShdw blurRad="190500" dist="241300" dir="2700000" sx="98000" sy="98000" algn="tl" rotWithShape="0">
                  <a:prstClr val="black">
                    <a:alpha val="67000"/>
                  </a:prstClr>
                </a:outerShdw>
              </a:effectLst>
            </p:spPr>
          </p:pic>
          <p:sp>
            <p:nvSpPr>
              <p:cNvPr id="32" name="矩形 31"/>
              <p:cNvSpPr/>
              <p:nvPr/>
            </p:nvSpPr>
            <p:spPr bwMode="auto">
              <a:xfrm>
                <a:off x="6156176" y="2276872"/>
                <a:ext cx="1008112" cy="3816424"/>
              </a:xfrm>
              <a:prstGeom prst="rect">
                <a:avLst/>
              </a:prstGeom>
              <a:noFill/>
              <a:ln w="38100" cap="flat" cmpd="sng" algn="ctr">
                <a:solidFill>
                  <a:srgbClr val="FF0000"/>
                </a:solidFill>
                <a:prstDash val="solid"/>
                <a:round/>
                <a:headEnd type="none" w="med" len="med"/>
                <a:tailEnd type="none" w="med" len="med"/>
              </a:ln>
              <a:effectLst/>
            </p:spPr>
            <p:txBody>
              <a:bodyPr/>
              <a:lstStyle/>
              <a:p>
                <a:pPr>
                  <a:defRPr/>
                </a:pPr>
                <a:endParaRPr lang="zh-TW" altLang="en-US" sz="3200" dirty="0">
                  <a:solidFill>
                    <a:prstClr val="black"/>
                  </a:solidFill>
                  <a:latin typeface="Calibri" pitchFamily="34" charset="0"/>
                  <a:ea typeface="新細明體" pitchFamily="18" charset="-120"/>
                </a:endParaRPr>
              </a:p>
            </p:txBody>
          </p:sp>
        </p:grpSp>
      </p:grpSp>
    </p:spTree>
    <p:extLst>
      <p:ext uri="{BB962C8B-B14F-4D97-AF65-F5344CB8AC3E}">
        <p14:creationId xmlns:p14="http://schemas.microsoft.com/office/powerpoint/2010/main" val="4217613597"/>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文字版面配置區 1"/>
          <p:cNvSpPr>
            <a:spLocks noGrp="1"/>
          </p:cNvSpPr>
          <p:nvPr>
            <p:ph type="body" sz="quarter" idx="14"/>
          </p:nvPr>
        </p:nvSpPr>
        <p:spPr>
          <a:xfrm>
            <a:off x="0" y="1035098"/>
            <a:ext cx="9144000" cy="5472608"/>
          </a:xfrm>
        </p:spPr>
        <p:txBody>
          <a:bodyPr>
            <a:normAutofit fontScale="85000" lnSpcReduction="10000"/>
          </a:bodyPr>
          <a:lstStyle/>
          <a:p>
            <a:pPr>
              <a:tabLst>
                <a:tab pos="2244725" algn="l"/>
              </a:tabLst>
            </a:pPr>
            <a:r>
              <a:rPr lang="zh-TW" altLang="en-US" sz="4100" b="1" dirty="0">
                <a:solidFill>
                  <a:srgbClr val="0000CC"/>
                </a:solidFill>
                <a:latin typeface="微軟正黑體" panose="020B0604030504040204" pitchFamily="34" charset="-120"/>
                <a:ea typeface="微軟正黑體" panose="020B0604030504040204" pitchFamily="34" charset="-120"/>
                <a:cs typeface="Times New Roman" pitchFamily="18" charset="0"/>
              </a:rPr>
              <a:t>重要提醒事項</a:t>
            </a:r>
            <a:endParaRPr lang="en-US" altLang="zh-TW" sz="4100" b="1" dirty="0">
              <a:solidFill>
                <a:srgbClr val="0000CC"/>
              </a:solidFill>
              <a:latin typeface="微軟正黑體" panose="020B0604030504040204" pitchFamily="34" charset="-120"/>
              <a:ea typeface="微軟正黑體" panose="020B0604030504040204" pitchFamily="34" charset="-120"/>
              <a:cs typeface="Times New Roman" pitchFamily="18" charset="0"/>
            </a:endParaRPr>
          </a:p>
          <a:p>
            <a:pPr>
              <a:spcBef>
                <a:spcPts val="1200"/>
              </a:spcBef>
              <a:buClr>
                <a:srgbClr val="C00000"/>
              </a:buClr>
            </a:pPr>
            <a:r>
              <a:rPr lang="zh-TW" altLang="en-US" sz="3500" b="1" dirty="0">
                <a:solidFill>
                  <a:srgbClr val="C00000"/>
                </a:solidFill>
                <a:latin typeface="微軟正黑體" panose="020B0604030504040204" pitchFamily="34" charset="-120"/>
                <a:ea typeface="微軟正黑體" panose="020B0604030504040204" pitchFamily="34" charset="-120"/>
                <a:cs typeface="Times New Roman" pitchFamily="18" charset="0"/>
              </a:rPr>
              <a:t>辦理方式：</a:t>
            </a:r>
            <a:r>
              <a:rPr lang="zh-TW" altLang="en-US" sz="3200" dirty="0">
                <a:latin typeface="微軟正黑體" panose="020B0604030504040204" pitchFamily="34" charset="-120"/>
                <a:ea typeface="微軟正黑體" panose="020B0604030504040204" pitchFamily="34" charset="-120"/>
                <a:cs typeface="Times New Roman" pitchFamily="18" charset="0"/>
              </a:rPr>
              <a:t>免試就學區為全國一區，分 北 、中、南三</a:t>
            </a:r>
            <a:endParaRPr lang="en-US" altLang="zh-TW" sz="3200" dirty="0">
              <a:latin typeface="微軟正黑體" panose="020B0604030504040204" pitchFamily="34" charset="-120"/>
              <a:ea typeface="微軟正黑體" panose="020B0604030504040204" pitchFamily="34" charset="-120"/>
              <a:cs typeface="Times New Roman" pitchFamily="18" charset="0"/>
            </a:endParaRPr>
          </a:p>
          <a:p>
            <a:pPr lvl="1">
              <a:spcBef>
                <a:spcPts val="1200"/>
              </a:spcBef>
              <a:buClr>
                <a:srgbClr val="C00000"/>
              </a:buClr>
              <a:buNone/>
            </a:pPr>
            <a:r>
              <a:rPr lang="zh-TW" altLang="en-US" sz="2800" dirty="0">
                <a:latin typeface="微軟正黑體" panose="020B0604030504040204" pitchFamily="34" charset="-120"/>
                <a:ea typeface="微軟正黑體" panose="020B0604030504040204" pitchFamily="34" charset="-120"/>
                <a:cs typeface="Times New Roman" pitchFamily="18" charset="0"/>
              </a:rPr>
              <a:t>                        個招生委員會辦理招生作業，考生僅得於</a:t>
            </a:r>
            <a:endParaRPr lang="en-US" altLang="zh-TW" sz="2800" dirty="0">
              <a:latin typeface="微軟正黑體" panose="020B0604030504040204" pitchFamily="34" charset="-120"/>
              <a:ea typeface="微軟正黑體" panose="020B0604030504040204" pitchFamily="34" charset="-120"/>
              <a:cs typeface="Times New Roman" pitchFamily="18" charset="0"/>
            </a:endParaRPr>
          </a:p>
          <a:p>
            <a:pPr lvl="1">
              <a:spcBef>
                <a:spcPts val="1200"/>
              </a:spcBef>
              <a:buClr>
                <a:srgbClr val="C00000"/>
              </a:buClr>
              <a:buNone/>
            </a:pPr>
            <a:r>
              <a:rPr lang="zh-TW" altLang="en-US" sz="2800" dirty="0">
                <a:latin typeface="微軟正黑體" panose="020B0604030504040204" pitchFamily="34" charset="-120"/>
                <a:ea typeface="微軟正黑體" panose="020B0604030504040204" pitchFamily="34" charset="-120"/>
                <a:cs typeface="Times New Roman" pitchFamily="18" charset="0"/>
              </a:rPr>
              <a:t>                        各區招生學校</a:t>
            </a:r>
            <a:r>
              <a:rPr lang="zh-TW" altLang="en-US" sz="2800" b="1" u="sng" dirty="0">
                <a:solidFill>
                  <a:srgbClr val="FF0000"/>
                </a:solidFill>
                <a:latin typeface="微軟正黑體" panose="020B0604030504040204" pitchFamily="34" charset="-120"/>
                <a:ea typeface="微軟正黑體" panose="020B0604030504040204" pitchFamily="34" charset="-120"/>
                <a:cs typeface="Times New Roman" pitchFamily="18" charset="0"/>
              </a:rPr>
              <a:t>擇一校</a:t>
            </a:r>
            <a:r>
              <a:rPr lang="zh-TW" altLang="en-US" sz="2800" dirty="0">
                <a:latin typeface="微軟正黑體" panose="020B0604030504040204" pitchFamily="34" charset="-120"/>
                <a:ea typeface="微軟正黑體" panose="020B0604030504040204" pitchFamily="34" charset="-120"/>
                <a:cs typeface="Times New Roman" pitchFamily="18" charset="0"/>
              </a:rPr>
              <a:t>報名，並參加</a:t>
            </a:r>
            <a:r>
              <a:rPr lang="zh-TW" altLang="en-US" sz="2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rPr>
              <a:t>現場登</a:t>
            </a:r>
            <a:endParaRPr lang="en-US" altLang="zh-TW" sz="2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endParaRPr>
          </a:p>
          <a:p>
            <a:pPr lvl="1">
              <a:spcBef>
                <a:spcPts val="1200"/>
              </a:spcBef>
              <a:buClr>
                <a:srgbClr val="C00000"/>
              </a:buClr>
              <a:buNone/>
            </a:pPr>
            <a:r>
              <a:rPr lang="zh-TW" altLang="en-US" sz="2800" dirty="0">
                <a:latin typeface="微軟正黑體" panose="020B0604030504040204" pitchFamily="34" charset="-120"/>
                <a:ea typeface="微軟正黑體" panose="020B0604030504040204" pitchFamily="34" charset="-120"/>
                <a:cs typeface="Times New Roman" pitchFamily="18" charset="0"/>
              </a:rPr>
              <a:t>                        </a:t>
            </a:r>
            <a:r>
              <a:rPr lang="zh-TW" altLang="en-US" sz="2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rPr>
              <a:t>記分發報到</a:t>
            </a:r>
            <a:r>
              <a:rPr lang="zh-TW" altLang="en-US" sz="2800" dirty="0">
                <a:latin typeface="微軟正黑體" panose="020B0604030504040204" pitchFamily="34" charset="-120"/>
                <a:ea typeface="微軟正黑體" panose="020B0604030504040204" pitchFamily="34" charset="-120"/>
                <a:cs typeface="Times New Roman" pitchFamily="18" charset="0"/>
              </a:rPr>
              <a:t>。</a:t>
            </a:r>
            <a:endParaRPr lang="en-US" altLang="zh-TW" sz="2800" dirty="0">
              <a:latin typeface="微軟正黑體" panose="020B0604030504040204" pitchFamily="34" charset="-120"/>
              <a:ea typeface="微軟正黑體" panose="020B0604030504040204" pitchFamily="34" charset="-120"/>
              <a:cs typeface="Times New Roman" pitchFamily="18" charset="0"/>
            </a:endParaRPr>
          </a:p>
          <a:p>
            <a:pPr>
              <a:spcBef>
                <a:spcPts val="1200"/>
              </a:spcBef>
              <a:buClr>
                <a:srgbClr val="C00000"/>
              </a:buClr>
            </a:pPr>
            <a:r>
              <a:rPr lang="zh-TW" altLang="en-US" sz="3500" b="1" dirty="0">
                <a:solidFill>
                  <a:srgbClr val="C00000"/>
                </a:solidFill>
                <a:latin typeface="微軟正黑體" panose="020B0604030504040204" pitchFamily="34" charset="-120"/>
                <a:ea typeface="微軟正黑體" panose="020B0604030504040204" pitchFamily="34" charset="-120"/>
                <a:cs typeface="Times New Roman" pitchFamily="18" charset="0"/>
              </a:rPr>
              <a:t>招生委員會承辦學校：</a:t>
            </a:r>
          </a:p>
          <a:p>
            <a:pPr marL="444500" lvl="1" indent="-187325">
              <a:spcBef>
                <a:spcPts val="1200"/>
              </a:spcBef>
            </a:pPr>
            <a:r>
              <a:rPr lang="zh-TW" altLang="en-US" sz="2300" b="1" dirty="0">
                <a:latin typeface="微軟正黑體" panose="020B0604030504040204" pitchFamily="34" charset="-120"/>
                <a:ea typeface="微軟正黑體" panose="020B0604030504040204" pitchFamily="34" charset="-120"/>
                <a:cs typeface="Times New Roman" pitchFamily="18" charset="0"/>
              </a:rPr>
              <a:t>北區五專聯合免試入學招生委員會承辦學校：技專校院招生委員會聯合會。</a:t>
            </a:r>
            <a:endParaRPr lang="en-US" altLang="zh-TW" sz="2300" b="1" dirty="0">
              <a:latin typeface="微軟正黑體" panose="020B0604030504040204" pitchFamily="34" charset="-120"/>
              <a:ea typeface="微軟正黑體" panose="020B0604030504040204" pitchFamily="34" charset="-120"/>
              <a:cs typeface="Times New Roman" pitchFamily="18" charset="0"/>
            </a:endParaRPr>
          </a:p>
          <a:p>
            <a:pPr marL="444500" lvl="1" indent="-187325">
              <a:spcBef>
                <a:spcPts val="1200"/>
              </a:spcBef>
            </a:pPr>
            <a:r>
              <a:rPr lang="zh-TW" altLang="en-US" sz="2300" b="1" dirty="0">
                <a:latin typeface="微軟正黑體" panose="020B0604030504040204" pitchFamily="34" charset="-120"/>
                <a:ea typeface="微軟正黑體" panose="020B0604030504040204" pitchFamily="34" charset="-120"/>
                <a:cs typeface="Times New Roman" pitchFamily="18" charset="0"/>
              </a:rPr>
              <a:t>中區五專聯合免試入學招生委員會承辦學校：仁德醫護管理專科學校。</a:t>
            </a:r>
            <a:endParaRPr lang="en-US" altLang="zh-TW" sz="2300" b="1" dirty="0">
              <a:latin typeface="微軟正黑體" panose="020B0604030504040204" pitchFamily="34" charset="-120"/>
              <a:ea typeface="微軟正黑體" panose="020B0604030504040204" pitchFamily="34" charset="-120"/>
              <a:cs typeface="Times New Roman" pitchFamily="18" charset="0"/>
            </a:endParaRPr>
          </a:p>
          <a:p>
            <a:pPr marL="444500" lvl="1" indent="-187325">
              <a:spcBef>
                <a:spcPts val="1200"/>
              </a:spcBef>
            </a:pPr>
            <a:r>
              <a:rPr lang="zh-TW" altLang="en-US" sz="2300" b="1" dirty="0">
                <a:latin typeface="微軟正黑體" panose="020B0604030504040204" pitchFamily="34" charset="-120"/>
                <a:ea typeface="微軟正黑體" panose="020B0604030504040204" pitchFamily="34" charset="-120"/>
                <a:cs typeface="Times New Roman" pitchFamily="18" charset="0"/>
              </a:rPr>
              <a:t>南區五專聯合免試入學招生委員會承辦學校：國立高雄餐旅大學</a:t>
            </a:r>
            <a:r>
              <a:rPr lang="zh-TW" altLang="en-US" b="1" dirty="0">
                <a:latin typeface="微軟正黑體" panose="020B0604030504040204" pitchFamily="34" charset="-120"/>
                <a:ea typeface="微軟正黑體" panose="020B0604030504040204" pitchFamily="34" charset="-120"/>
                <a:cs typeface="Times New Roman" pitchFamily="18" charset="0"/>
              </a:rPr>
              <a:t>。</a:t>
            </a:r>
          </a:p>
        </p:txBody>
      </p:sp>
      <p:sp>
        <p:nvSpPr>
          <p:cNvPr id="5" name="文字方塊 4"/>
          <p:cNvSpPr txBox="1">
            <a:spLocks noChangeArrowheads="1"/>
          </p:cNvSpPr>
          <p:nvPr/>
        </p:nvSpPr>
        <p:spPr bwMode="auto">
          <a:xfrm>
            <a:off x="2843809" y="188640"/>
            <a:ext cx="3456384" cy="585788"/>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五專聯合免試入學</a:t>
            </a:r>
          </a:p>
        </p:txBody>
      </p:sp>
      <p:sp>
        <p:nvSpPr>
          <p:cNvPr id="4" name="矩形 3">
            <a:extLst>
              <a:ext uri="{FF2B5EF4-FFF2-40B4-BE49-F238E27FC236}">
                <a16:creationId xmlns:a16="http://schemas.microsoft.com/office/drawing/2014/main" id="{3B29522D-EF35-4A17-8048-BD497795533D}"/>
              </a:ext>
            </a:extLst>
          </p:cNvPr>
          <p:cNvSpPr/>
          <p:nvPr/>
        </p:nvSpPr>
        <p:spPr>
          <a:xfrm>
            <a:off x="4022428" y="3592935"/>
            <a:ext cx="5109091" cy="830997"/>
          </a:xfrm>
          <a:prstGeom prst="rect">
            <a:avLst/>
          </a:prstGeom>
          <a:solidFill>
            <a:schemeClr val="bg1"/>
          </a:solidFill>
        </p:spPr>
        <p:txBody>
          <a:bodyPr wrap="none" lIns="91440" tIns="45720" rIns="91440" bIns="45720">
            <a:spAutoFit/>
          </a:bodyPr>
          <a:lstStyle/>
          <a:p>
            <a:pPr algn="ctr"/>
            <a:r>
              <a:rPr lang="zh-TW" altLang="en-US" sz="48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（選校不選科系）</a:t>
            </a:r>
          </a:p>
        </p:txBody>
      </p:sp>
    </p:spTree>
    <p:extLst>
      <p:ext uri="{BB962C8B-B14F-4D97-AF65-F5344CB8AC3E}">
        <p14:creationId xmlns:p14="http://schemas.microsoft.com/office/powerpoint/2010/main" val="2850297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五專聯合免試入學</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15" name="標題 1"/>
          <p:cNvSpPr txBox="1">
            <a:spLocks/>
          </p:cNvSpPr>
          <p:nvPr/>
        </p:nvSpPr>
        <p:spPr>
          <a:xfrm>
            <a:off x="1547664" y="620688"/>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重要日程</a:t>
            </a:r>
          </a:p>
        </p:txBody>
      </p:sp>
      <p:graphicFrame>
        <p:nvGraphicFramePr>
          <p:cNvPr id="10" name="表格 9"/>
          <p:cNvGraphicFramePr>
            <a:graphicFrameLocks noGrp="1"/>
          </p:cNvGraphicFramePr>
          <p:nvPr/>
        </p:nvGraphicFramePr>
        <p:xfrm>
          <a:off x="251520" y="1471588"/>
          <a:ext cx="8640960" cy="4971759"/>
        </p:xfrm>
        <a:graphic>
          <a:graphicData uri="http://schemas.openxmlformats.org/drawingml/2006/table">
            <a:tbl>
              <a:tblPr firstRow="1" bandRow="1">
                <a:tableStyleId>{5940675A-B579-460E-94D1-54222C63F5DA}</a:tableStyleId>
              </a:tblPr>
              <a:tblGrid>
                <a:gridCol w="2664296">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499074">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項目</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日程</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9074">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簡章發售及公告</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日起發售及</a:t>
                      </a:r>
                      <a:r>
                        <a:rPr lang="zh-TW" altLang="en-US" sz="2400" b="1" baseline="0" dirty="0">
                          <a:latin typeface="微軟正黑體" panose="020B0604030504040204" pitchFamily="34" charset="-120"/>
                          <a:ea typeface="微軟正黑體" panose="020B0604030504040204" pitchFamily="34" charset="-120"/>
                          <a:cs typeface="Times New Roman" panose="02020603050405020304" pitchFamily="18" charset="0"/>
                        </a:rPr>
                        <a:t>開放網路下載</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4" marB="45724">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1"/>
                  </a:ext>
                </a:extLst>
              </a:tr>
              <a:tr h="1499105">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報名</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國中集體通訊報名、個別網路與通訊報名：</a:t>
                      </a:r>
                      <a:b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rPr>
                        <a:t>23</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星期五</a:t>
                      </a:r>
                      <a:r>
                        <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spcBef>
                          <a:spcPts val="1200"/>
                        </a:spcBef>
                      </a:pP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現場報名</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星期日</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星期一</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4" marB="45724" anchor="ctr">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861311">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寄發現場登記分發報到通知單</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星期五</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p>
                    <a:p>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註：</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日下午</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時前</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免試生確認是否收到通知單</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4" marB="45724" anchor="ctr">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3"/>
                  </a:ext>
                </a:extLst>
              </a:tr>
              <a:tr h="673884">
                <a:tc>
                  <a:txBody>
                    <a:bodyPr/>
                    <a:lstStyle/>
                    <a:p>
                      <a:pPr algn="ctr">
                        <a:lnSpc>
                          <a:spcPct val="150000"/>
                        </a:lnSpc>
                        <a:spcBef>
                          <a:spcPts val="0"/>
                        </a:spcBef>
                        <a:spcAft>
                          <a:spcPts val="0"/>
                        </a:spcAft>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50000"/>
                        </a:lnSpc>
                        <a:spcBef>
                          <a:spcPts val="0"/>
                        </a:spcBef>
                        <a:spcAft>
                          <a:spcPts val="0"/>
                        </a:spcAft>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星期三</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4" marB="45724">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4"/>
                  </a:ext>
                </a:extLst>
              </a:tr>
              <a:tr h="673884">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錄取生放棄錄取資格截止日</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星期一</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15:00</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止</a:t>
                      </a:r>
                      <a:endPar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4" marB="45724" anchor="ctr">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2107391267"/>
                  </a:ext>
                </a:extLst>
              </a:tr>
            </a:tbl>
          </a:graphicData>
        </a:graphic>
      </p:graphicFrame>
      <p:sp>
        <p:nvSpPr>
          <p:cNvPr id="6" name="文字方塊 5"/>
          <p:cNvSpPr txBox="1"/>
          <p:nvPr/>
        </p:nvSpPr>
        <p:spPr>
          <a:xfrm>
            <a:off x="3196444" y="6457652"/>
            <a:ext cx="3384376" cy="369332"/>
          </a:xfrm>
          <a:prstGeom prst="rect">
            <a:avLst/>
          </a:prstGeom>
          <a:noFill/>
        </p:spPr>
        <p:txBody>
          <a:bodyPr wrap="square" rtlCol="0">
            <a:spAutoFit/>
          </a:bodyPr>
          <a:lstStyle/>
          <a:p>
            <a:r>
              <a:rPr lang="zh-TW" altLang="en-US" sz="1800" b="1" dirty="0">
                <a:solidFill>
                  <a:srgbClr val="0000FF"/>
                </a:solidFill>
                <a:latin typeface="微軟正黑體" panose="020B0604030504040204" pitchFamily="34" charset="-120"/>
                <a:ea typeface="微軟正黑體" panose="020B0604030504040204" pitchFamily="34" charset="-120"/>
              </a:rPr>
              <a:t>各重要日程以簡章公告為準</a:t>
            </a:r>
          </a:p>
        </p:txBody>
      </p:sp>
    </p:spTree>
    <p:extLst>
      <p:ext uri="{BB962C8B-B14F-4D97-AF65-F5344CB8AC3E}">
        <p14:creationId xmlns:p14="http://schemas.microsoft.com/office/powerpoint/2010/main" val="28100614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五專聯合免試入學</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graphicFrame>
        <p:nvGraphicFramePr>
          <p:cNvPr id="16" name="內容版面配置區 2"/>
          <p:cNvGraphicFramePr>
            <a:graphicFrameLocks noGrp="1"/>
          </p:cNvGraphicFramePr>
          <p:nvPr>
            <p:ph idx="4294967295"/>
          </p:nvPr>
        </p:nvGraphicFramePr>
        <p:xfrm>
          <a:off x="107504" y="1698625"/>
          <a:ext cx="8858000" cy="4358354"/>
        </p:xfrm>
        <a:graphic>
          <a:graphicData uri="http://schemas.openxmlformats.org/drawingml/2006/table">
            <a:tbl>
              <a:tblPr bandRow="1">
                <a:tableStyleId>{5C22544A-7EE6-4342-B048-85BDC9FD1C3A}</a:tableStyleId>
              </a:tblPr>
              <a:tblGrid>
                <a:gridCol w="1860924">
                  <a:extLst>
                    <a:ext uri="{9D8B030D-6E8A-4147-A177-3AD203B41FA5}">
                      <a16:colId xmlns:a16="http://schemas.microsoft.com/office/drawing/2014/main" val="20000"/>
                    </a:ext>
                  </a:extLst>
                </a:gridCol>
                <a:gridCol w="1739476">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gridCol w="1729208">
                  <a:extLst>
                    <a:ext uri="{9D8B030D-6E8A-4147-A177-3AD203B41FA5}">
                      <a16:colId xmlns:a16="http://schemas.microsoft.com/office/drawing/2014/main" val="20004"/>
                    </a:ext>
                  </a:extLst>
                </a:gridCol>
              </a:tblGrid>
              <a:tr h="396214">
                <a:tc gridSpan="2">
                  <a:txBody>
                    <a:bodyPr/>
                    <a:lstStyle/>
                    <a:p>
                      <a:pPr algn="ctr"/>
                      <a:r>
                        <a:rPr lang="zh-TW" altLang="en-US" sz="2000" b="1" dirty="0">
                          <a:latin typeface="微軟正黑體" panose="020B0604030504040204" pitchFamily="34" charset="-120"/>
                          <a:ea typeface="微軟正黑體" panose="020B0604030504040204" pitchFamily="34" charset="-120"/>
                          <a:cs typeface="Arial Unicode MS" panose="020B0604020202020204" pitchFamily="34" charset="-120"/>
                        </a:rPr>
                        <a:t>北區</a:t>
                      </a:r>
                      <a:r>
                        <a:rPr lang="en-US" altLang="zh-TW" sz="2000" b="1" dirty="0">
                          <a:latin typeface="微軟正黑體" panose="020B0604030504040204" pitchFamily="34" charset="-120"/>
                          <a:ea typeface="微軟正黑體" panose="020B0604030504040204" pitchFamily="34" charset="-120"/>
                          <a:cs typeface="Arial Unicode MS" panose="020B0604020202020204" pitchFamily="34" charset="-120"/>
                        </a:rPr>
                        <a:t>(19</a:t>
                      </a:r>
                      <a:r>
                        <a:rPr lang="zh-TW" altLang="en-US" sz="2000" b="1" dirty="0">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000" b="1" dirty="0">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000" b="1" dirty="0">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latin typeface="微軟正黑體" panose="020B0604030504040204" pitchFamily="34" charset="-120"/>
                          <a:ea typeface="微軟正黑體" panose="020B0604030504040204" pitchFamily="34" charset="-120"/>
                          <a:cs typeface="Arial Unicode MS" panose="020B0604020202020204" pitchFamily="34" charset="-120"/>
                        </a:rPr>
                        <a:t>中區</a:t>
                      </a:r>
                      <a:r>
                        <a:rPr lang="en-US" altLang="zh-TW" sz="2000" b="1" dirty="0">
                          <a:latin typeface="微軟正黑體" panose="020B0604030504040204" pitchFamily="34" charset="-120"/>
                          <a:ea typeface="微軟正黑體" panose="020B0604030504040204" pitchFamily="34" charset="-120"/>
                          <a:cs typeface="Arial Unicode MS" panose="020B0604020202020204" pitchFamily="34" charset="-120"/>
                        </a:rPr>
                        <a:t>(5</a:t>
                      </a:r>
                      <a:r>
                        <a:rPr lang="zh-TW" altLang="en-US" sz="2000" b="1" dirty="0">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000" b="1" dirty="0">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000" b="1" dirty="0">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南區</a:t>
                      </a:r>
                      <a:r>
                        <a:rPr lang="en-US" altLang="zh-TW"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(20</a:t>
                      </a:r>
                      <a:r>
                        <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6214">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臺北科技大學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臺北商業大學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臺中科技大學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u="none" dirty="0">
                          <a:solidFill>
                            <a:srgbClr val="0000FF"/>
                          </a:solidFill>
                          <a:latin typeface="微軟正黑體" panose="020B0604030504040204" pitchFamily="34" charset="-120"/>
                          <a:ea typeface="微軟正黑體" panose="020B0604030504040204" pitchFamily="34" charset="-120"/>
                        </a:rPr>
                        <a:t>高雄科技大學</a:t>
                      </a:r>
                      <a:endParaRPr lang="zh-TW" altLang="en-US" sz="2000" b="1" u="none"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u="none" dirty="0">
                          <a:solidFill>
                            <a:srgbClr val="0000FF"/>
                          </a:solidFill>
                          <a:latin typeface="微軟正黑體" panose="020B0604030504040204" pitchFamily="34" charset="-120"/>
                          <a:ea typeface="微軟正黑體" panose="020B0604030504040204" pitchFamily="34" charset="-120"/>
                        </a:rPr>
                        <a:t>澎湖科技大學</a:t>
                      </a:r>
                      <a:endParaRPr lang="zh-TW" altLang="en-US" sz="2000" b="1" u="none"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敏實科技大學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latin typeface="微軟正黑體" panose="020B0604030504040204" pitchFamily="34" charset="-120"/>
                          <a:ea typeface="微軟正黑體" panose="020B0604030504040204" pitchFamily="34" charset="-120"/>
                        </a:rPr>
                        <a:t>慈濟科技大學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FF"/>
                          </a:solidFill>
                          <a:latin typeface="微軟正黑體" panose="020B0604030504040204" pitchFamily="34" charset="-120"/>
                          <a:ea typeface="微軟正黑體" panose="020B0604030504040204" pitchFamily="34" charset="-120"/>
                        </a:rPr>
                        <a:t>虎尾科技大學</a:t>
                      </a:r>
                      <a:endPar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u="none" dirty="0">
                          <a:solidFill>
                            <a:srgbClr val="0000FF"/>
                          </a:solidFill>
                          <a:latin typeface="微軟正黑體" panose="020B0604030504040204" pitchFamily="34" charset="-120"/>
                          <a:ea typeface="微軟正黑體" panose="020B0604030504040204" pitchFamily="34" charset="-120"/>
                        </a:rPr>
                        <a:t>高雄餐旅大學</a:t>
                      </a:r>
                      <a:endParaRPr lang="zh-TW" altLang="en-US" sz="2000" b="1" u="none"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u="none" dirty="0">
                          <a:solidFill>
                            <a:srgbClr val="0000FF"/>
                          </a:solidFill>
                          <a:latin typeface="微軟正黑體" panose="020B0604030504040204" pitchFamily="34" charset="-120"/>
                          <a:ea typeface="微軟正黑體" panose="020B0604030504040204" pitchFamily="34" charset="-120"/>
                        </a:rPr>
                        <a:t>臺東專校</a:t>
                      </a:r>
                      <a:endParaRPr lang="zh-TW" altLang="en-US" sz="2000" b="1" u="none"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6214">
                <a:tc>
                  <a:txBody>
                    <a:bodyPr/>
                    <a:lstStyle/>
                    <a:p>
                      <a:pPr algn="ctr"/>
                      <a:r>
                        <a:rPr lang="zh-TW" altLang="en-US" sz="2000" b="1" dirty="0">
                          <a:latin typeface="微軟正黑體" panose="020B0604030504040204" pitchFamily="34" charset="-120"/>
                          <a:ea typeface="微軟正黑體" panose="020B0604030504040204" pitchFamily="34" charset="-120"/>
                        </a:rPr>
                        <a:t>致理科技大學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latin typeface="微軟正黑體" panose="020B0604030504040204" pitchFamily="34" charset="-120"/>
                          <a:ea typeface="微軟正黑體" panose="020B0604030504040204" pitchFamily="34" charset="-120"/>
                        </a:rPr>
                        <a:t>醒吾科技大學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latin typeface="微軟正黑體" panose="020B0604030504040204" pitchFamily="34" charset="-120"/>
                          <a:ea typeface="微軟正黑體" panose="020B0604030504040204" pitchFamily="34" charset="-120"/>
                        </a:rPr>
                        <a:t>弘光科技大學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u="none" dirty="0">
                          <a:solidFill>
                            <a:srgbClr val="0000FF"/>
                          </a:solidFill>
                          <a:latin typeface="微軟正黑體" panose="020B0604030504040204" pitchFamily="34" charset="-120"/>
                          <a:ea typeface="微軟正黑體" panose="020B0604030504040204" pitchFamily="34" charset="-120"/>
                        </a:rPr>
                        <a:t>臺南醫護專校</a:t>
                      </a:r>
                      <a:endParaRPr lang="zh-TW" altLang="en-US" sz="2000" b="1" u="none"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u="none" dirty="0">
                          <a:latin typeface="微軟正黑體" panose="020B0604030504040204" pitchFamily="34" charset="-120"/>
                          <a:ea typeface="微軟正黑體" panose="020B0604030504040204" pitchFamily="34" charset="-120"/>
                        </a:rPr>
                        <a:t>美和科技大學</a:t>
                      </a:r>
                      <a:endParaRPr lang="zh-TW" altLang="en-US" sz="2000" b="1" u="none"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96214">
                <a:tc>
                  <a:txBody>
                    <a:bodyPr/>
                    <a:lstStyle/>
                    <a:p>
                      <a:pPr algn="ctr"/>
                      <a:r>
                        <a:rPr lang="zh-TW" altLang="en-US" sz="2000" b="1" dirty="0">
                          <a:latin typeface="微軟正黑體" panose="020B0604030504040204" pitchFamily="34" charset="-120"/>
                          <a:ea typeface="微軟正黑體" panose="020B0604030504040204" pitchFamily="34" charset="-120"/>
                        </a:rPr>
                        <a:t>臺北城市科大</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台北海洋科大</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latin typeface="微軟正黑體" panose="020B0604030504040204" pitchFamily="34" charset="-120"/>
                          <a:ea typeface="微軟正黑體" panose="020B0604030504040204" pitchFamily="34" charset="-120"/>
                        </a:rPr>
                        <a:t>南開科技大學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u="none" dirty="0">
                          <a:latin typeface="微軟正黑體" panose="020B0604030504040204" pitchFamily="34" charset="-120"/>
                          <a:ea typeface="微軟正黑體" panose="020B0604030504040204" pitchFamily="34" charset="-120"/>
                        </a:rPr>
                        <a:t>中華醫事科大</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u="none" dirty="0">
                          <a:latin typeface="微軟正黑體" panose="020B0604030504040204" pitchFamily="34" charset="-120"/>
                          <a:ea typeface="微軟正黑體" panose="020B0604030504040204" pitchFamily="34" charset="-120"/>
                        </a:rPr>
                        <a:t>輔英科技大學</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6214">
                <a:tc>
                  <a:txBody>
                    <a:bodyPr/>
                    <a:lstStyle/>
                    <a:p>
                      <a:pPr algn="ctr"/>
                      <a:r>
                        <a:rPr lang="zh-TW" altLang="en-US" sz="2000" b="1" dirty="0">
                          <a:latin typeface="微軟正黑體" panose="020B0604030504040204" pitchFamily="34" charset="-120"/>
                          <a:ea typeface="微軟正黑體" panose="020B0604030504040204" pitchFamily="34" charset="-120"/>
                        </a:rPr>
                        <a:t>宏國德霖科大</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龍華科技大學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latin typeface="微軟正黑體" panose="020B0604030504040204" pitchFamily="34" charset="-120"/>
                          <a:ea typeface="微軟正黑體" panose="020B0604030504040204" pitchFamily="34" charset="-120"/>
                        </a:rPr>
                        <a:t>仁德醫護專校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u="none" dirty="0">
                          <a:latin typeface="微軟正黑體" panose="020B0604030504040204" pitchFamily="34" charset="-120"/>
                          <a:ea typeface="微軟正黑體" panose="020B0604030504040204" pitchFamily="34" charset="-120"/>
                        </a:rPr>
                        <a:t>正修科技大學</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u="none" dirty="0">
                          <a:latin typeface="微軟正黑體" panose="020B0604030504040204" pitchFamily="34" charset="-120"/>
                          <a:ea typeface="微軟正黑體" panose="020B0604030504040204" pitchFamily="34" charset="-120"/>
                        </a:rPr>
                        <a:t>南臺科技大學</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96214">
                <a:tc>
                  <a:txBody>
                    <a:bodyPr/>
                    <a:lstStyle/>
                    <a:p>
                      <a:pPr algn="ctr"/>
                      <a:r>
                        <a:rPr lang="zh-TW" altLang="en-US" sz="2000" b="1" dirty="0">
                          <a:latin typeface="微軟正黑體" panose="020B0604030504040204" pitchFamily="34" charset="-120"/>
                          <a:ea typeface="微軟正黑體" panose="020B0604030504040204" pitchFamily="34" charset="-120"/>
                        </a:rPr>
                        <a:t>耕莘醫護專校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latin typeface="微軟正黑體" panose="020B0604030504040204" pitchFamily="34" charset="-120"/>
                          <a:ea typeface="微軟正黑體" panose="020B0604030504040204" pitchFamily="34" charset="-120"/>
                        </a:rPr>
                        <a:t>華夏科技大學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u="none" dirty="0">
                          <a:latin typeface="微軟正黑體" panose="020B0604030504040204" pitchFamily="34" charset="-120"/>
                          <a:ea typeface="微軟正黑體" panose="020B0604030504040204" pitchFamily="34" charset="-120"/>
                        </a:rPr>
                        <a:t>慈惠醫護專校</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u="none" dirty="0">
                          <a:latin typeface="微軟正黑體" panose="020B0604030504040204" pitchFamily="34" charset="-120"/>
                          <a:ea typeface="微軟正黑體" panose="020B0604030504040204" pitchFamily="34" charset="-120"/>
                        </a:rPr>
                        <a:t>樹人醫護專校</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96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新生醫護專校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馬偕醫護專校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u="none" dirty="0">
                          <a:latin typeface="微軟正黑體" panose="020B0604030504040204" pitchFamily="34" charset="-120"/>
                          <a:ea typeface="微軟正黑體" panose="020B0604030504040204" pitchFamily="34" charset="-120"/>
                        </a:rPr>
                        <a:t>敏惠醫護專校</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u="none" dirty="0">
                          <a:latin typeface="微軟正黑體" panose="020B0604030504040204" pitchFamily="34" charset="-120"/>
                          <a:ea typeface="微軟正黑體" panose="020B0604030504040204" pitchFamily="34" charset="-120"/>
                        </a:rPr>
                        <a:t>育英醫護專校</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經國管理學院</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latin typeface="微軟正黑體" panose="020B0604030504040204" pitchFamily="34" charset="-120"/>
                          <a:ea typeface="微軟正黑體" panose="020B0604030504040204" pitchFamily="34" charset="-120"/>
                        </a:rPr>
                        <a:t>聖母醫護專校</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u="none" dirty="0">
                          <a:latin typeface="微軟正黑體" panose="020B0604030504040204" pitchFamily="34" charset="-120"/>
                          <a:ea typeface="微軟正黑體" panose="020B0604030504040204" pitchFamily="34" charset="-120"/>
                        </a:rPr>
                        <a:t>崇仁醫護專校</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u="none" dirty="0">
                          <a:latin typeface="微軟正黑體" panose="020B0604030504040204" pitchFamily="34" charset="-120"/>
                          <a:ea typeface="微軟正黑體" panose="020B0604030504040204" pitchFamily="34" charset="-120"/>
                        </a:rPr>
                        <a:t>文藻外語大學</a:t>
                      </a:r>
                      <a:endParaRPr lang="zh-TW" altLang="en-US" sz="2000" b="1" u="none" dirty="0">
                        <a:solidFill>
                          <a:schemeClr val="tx1"/>
                        </a:solidFill>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康寧大學</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黎明技術學院</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u="none" dirty="0">
                          <a:latin typeface="微軟正黑體" panose="020B0604030504040204" pitchFamily="34" charset="-120"/>
                          <a:ea typeface="微軟正黑體" panose="020B0604030504040204" pitchFamily="34" charset="-120"/>
                        </a:rPr>
                        <a:t>大同技術學院</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u="none" dirty="0">
                          <a:latin typeface="微軟正黑體" panose="020B0604030504040204" pitchFamily="34" charset="-120"/>
                          <a:ea typeface="微軟正黑體" panose="020B0604030504040204" pitchFamily="34" charset="-120"/>
                        </a:rPr>
                        <a:t>東方設計大學</a:t>
                      </a:r>
                      <a:endParaRPr lang="zh-TW" altLang="en-US" sz="2000" b="1" u="none"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南亞技術學院</a:t>
                      </a: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0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lumMod val="95000"/>
                              <a:lumOff val="5000"/>
                            </a:schemeClr>
                          </a:solidFill>
                          <a:latin typeface="微軟正黑體" panose="020B0604030504040204" pitchFamily="34" charset="-120"/>
                          <a:ea typeface="微軟正黑體" panose="020B0604030504040204" pitchFamily="34" charset="-120"/>
                          <a:cs typeface="Arial Unicode MS" panose="020B0604020202020204" pitchFamily="34" charset="-120"/>
                        </a:rPr>
                        <a:t>嘉南藥理大學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lumMod val="95000"/>
                              <a:lumOff val="5000"/>
                            </a:schemeClr>
                          </a:solidFill>
                          <a:latin typeface="微軟正黑體" panose="020B0604030504040204" pitchFamily="34" charset="-120"/>
                          <a:ea typeface="微軟正黑體" panose="020B0604030504040204" pitchFamily="34" charset="-120"/>
                        </a:rPr>
                        <a:t>高苑科技大學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5"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招生學校</a:t>
            </a:r>
          </a:p>
        </p:txBody>
      </p:sp>
    </p:spTree>
    <p:extLst>
      <p:ext uri="{BB962C8B-B14F-4D97-AF65-F5344CB8AC3E}">
        <p14:creationId xmlns:p14="http://schemas.microsoft.com/office/powerpoint/2010/main" val="5647681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五專聯合免試入學</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8" name="內容版面配置區 2"/>
          <p:cNvSpPr>
            <a:spLocks noGrp="1"/>
          </p:cNvSpPr>
          <p:nvPr>
            <p:ph idx="4294967295"/>
          </p:nvPr>
        </p:nvSpPr>
        <p:spPr>
          <a:xfrm>
            <a:off x="179263" y="1700213"/>
            <a:ext cx="8785225" cy="4737100"/>
          </a:xfrm>
          <a:solidFill>
            <a:srgbClr val="FFFFCC"/>
          </a:solidFill>
        </p:spPr>
        <p:txBody>
          <a:bodyPr>
            <a:noAutofit/>
          </a:bodyPr>
          <a:lstStyle/>
          <a:p>
            <a:pPr eaLnBrk="1" hangingPunct="1">
              <a:lnSpc>
                <a:spcPct val="120000"/>
              </a:lnSpc>
            </a:pPr>
            <a:r>
              <a:rPr lang="zh-TW" altLang="en-US" sz="2400" b="1" dirty="0">
                <a:latin typeface="微軟正黑體" panose="020B0604030504040204" pitchFamily="34" charset="-120"/>
                <a:ea typeface="微軟正黑體" panose="020B0604030504040204" pitchFamily="34" charset="-120"/>
              </a:rPr>
              <a:t>應屆、</a:t>
            </a:r>
            <a:r>
              <a:rPr lang="zh-TW" altLang="en-US" sz="2400" b="1" dirty="0">
                <a:solidFill>
                  <a:srgbClr val="FF0000"/>
                </a:solidFill>
                <a:latin typeface="微軟正黑體" panose="020B0604030504040204" pitchFamily="34" charset="-120"/>
                <a:ea typeface="微軟正黑體" panose="020B0604030504040204" pitchFamily="34" charset="-120"/>
              </a:rPr>
              <a:t>非應屆</a:t>
            </a:r>
            <a:r>
              <a:rPr lang="zh-TW" altLang="en-US" sz="2400" b="1" dirty="0">
                <a:latin typeface="微軟正黑體" panose="020B0604030504040204" pitchFamily="34" charset="-120"/>
                <a:ea typeface="微軟正黑體" panose="020B0604030504040204" pitchFamily="34" charset="-120"/>
              </a:rPr>
              <a:t>畢業生及</a:t>
            </a:r>
            <a:r>
              <a:rPr lang="zh-TW" altLang="en-US" sz="2400" b="1" dirty="0">
                <a:solidFill>
                  <a:srgbClr val="FF0000"/>
                </a:solidFill>
                <a:latin typeface="微軟正黑體" panose="020B0604030504040204" pitchFamily="34" charset="-120"/>
                <a:ea typeface="微軟正黑體" panose="020B0604030504040204" pitchFamily="34" charset="-120"/>
              </a:rPr>
              <a:t>具同等學力者</a:t>
            </a:r>
            <a:r>
              <a:rPr lang="zh-TW" altLang="en-US" sz="2400" b="1" dirty="0">
                <a:latin typeface="微軟正黑體" panose="020B0604030504040204" pitchFamily="34" charset="-120"/>
                <a:ea typeface="微軟正黑體" panose="020B0604030504040204" pitchFamily="34" charset="-120"/>
              </a:rPr>
              <a:t>皆可報名。</a:t>
            </a:r>
            <a:endParaRPr lang="en-US" altLang="zh-TW" sz="2400" b="1"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分北、中、南</a:t>
            </a:r>
            <a:r>
              <a:rPr lang="en-US" altLang="zh-TW" sz="2400" b="1" dirty="0">
                <a:solidFill>
                  <a:srgbClr val="0000FF"/>
                </a:solidFill>
                <a:latin typeface="微軟正黑體" panose="020B0604030504040204" pitchFamily="34" charset="-120"/>
                <a:ea typeface="微軟正黑體" panose="020B0604030504040204" pitchFamily="34" charset="-120"/>
              </a:rPr>
              <a:t>3</a:t>
            </a:r>
            <a:r>
              <a:rPr lang="zh-TW" altLang="en-US" sz="2400" b="1" dirty="0">
                <a:solidFill>
                  <a:srgbClr val="0000FF"/>
                </a:solidFill>
                <a:latin typeface="微軟正黑體" panose="020B0604030504040204" pitchFamily="34" charset="-120"/>
                <a:ea typeface="微軟正黑體" panose="020B0604030504040204" pitchFamily="34" charset="-120"/>
              </a:rPr>
              <a:t>區辦理招生</a:t>
            </a:r>
            <a:r>
              <a:rPr lang="zh-TW" altLang="en-US" sz="2400" b="1" dirty="0">
                <a:latin typeface="微軟正黑體" panose="020B0604030504040204" pitchFamily="34" charset="-120"/>
                <a:ea typeface="微軟正黑體" panose="020B0604030504040204" pitchFamily="34" charset="-120"/>
              </a:rPr>
              <a:t>，各區限報名</a:t>
            </a: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所五專學校</a:t>
            </a:r>
            <a:r>
              <a:rPr lang="en-US" altLang="zh-TW"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一區一校</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a:lnSpc>
                <a:spcPct val="120000"/>
              </a:lnSpc>
            </a:pPr>
            <a:r>
              <a:rPr lang="zh-TW" altLang="en-US" sz="2400" b="1" dirty="0">
                <a:latin typeface="微軟正黑體" panose="020B0604030504040204" pitchFamily="34" charset="-120"/>
                <a:ea typeface="微軟正黑體" panose="020B0604030504040204" pitchFamily="34" charset="-120"/>
              </a:rPr>
              <a:t>錄取方式皆採「</a:t>
            </a:r>
            <a:r>
              <a:rPr lang="zh-TW" altLang="en-US" sz="2400" b="1" dirty="0">
                <a:solidFill>
                  <a:srgbClr val="FF0000"/>
                </a:solidFill>
                <a:latin typeface="微軟正黑體" panose="020B0604030504040204" pitchFamily="34" charset="-120"/>
                <a:ea typeface="微軟正黑體" panose="020B0604030504040204" pitchFamily="34" charset="-120"/>
              </a:rPr>
              <a:t>現場登記分發報到</a:t>
            </a:r>
            <a:r>
              <a:rPr lang="zh-TW" altLang="en-US" sz="2400" b="1" dirty="0">
                <a:latin typeface="微軟正黑體" panose="020B0604030504040204" pitchFamily="34" charset="-120"/>
                <a:ea typeface="微軟正黑體" panose="020B0604030504040204" pitchFamily="34" charset="-120"/>
              </a:rPr>
              <a:t>」方式。</a:t>
            </a:r>
            <a:br>
              <a:rPr lang="en-US" altLang="zh-TW" sz="2400" b="1" dirty="0">
                <a:latin typeface="微軟正黑體" panose="020B0604030504040204" pitchFamily="34" charset="-120"/>
                <a:ea typeface="微軟正黑體" panose="020B0604030504040204" pitchFamily="34" charset="-120"/>
              </a:rPr>
            </a:br>
            <a:r>
              <a:rPr lang="zh-TW" altLang="en-US" sz="2000" b="1" dirty="0">
                <a:latin typeface="標楷體" panose="03000509000000000000" pitchFamily="65" charset="-120"/>
                <a:ea typeface="標楷體" panose="03000509000000000000" pitchFamily="65" charset="-120"/>
              </a:rPr>
              <a:t>雖可同時報名多區之五專聯合免試入學，但各區招生學校現場登記分發日期皆訂於同一天辦理且須</a:t>
            </a:r>
            <a:r>
              <a:rPr lang="zh-TW" altLang="en-US" sz="2000" b="1" dirty="0">
                <a:solidFill>
                  <a:srgbClr val="0000FF"/>
                </a:solidFill>
                <a:latin typeface="標楷體" panose="03000509000000000000" pitchFamily="65" charset="-120"/>
                <a:ea typeface="標楷體" panose="03000509000000000000" pitchFamily="65" charset="-120"/>
              </a:rPr>
              <a:t>攜帶學歷</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力</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證件</a:t>
            </a:r>
            <a:r>
              <a:rPr lang="zh-TW" altLang="en-US" sz="2000" b="1" dirty="0">
                <a:solidFill>
                  <a:srgbClr val="FF0000"/>
                </a:solidFill>
                <a:latin typeface="標楷體" panose="03000509000000000000" pitchFamily="65" charset="-120"/>
                <a:ea typeface="標楷體" panose="03000509000000000000" pitchFamily="65" charset="-120"/>
              </a:rPr>
              <a:t>正本</a:t>
            </a:r>
            <a:r>
              <a:rPr lang="zh-TW" altLang="en-US" sz="2000" b="1" dirty="0">
                <a:latin typeface="標楷體" panose="03000509000000000000" pitchFamily="65" charset="-120"/>
                <a:ea typeface="標楷體" panose="03000509000000000000" pitchFamily="65" charset="-120"/>
              </a:rPr>
              <a:t>，</a:t>
            </a:r>
            <a:r>
              <a:rPr lang="zh-TW" altLang="en-US" sz="2000" b="1" dirty="0">
                <a:solidFill>
                  <a:srgbClr val="006600"/>
                </a:solidFill>
                <a:latin typeface="標楷體" panose="03000509000000000000" pitchFamily="65" charset="-120"/>
                <a:ea typeface="標楷體" panose="03000509000000000000" pitchFamily="65" charset="-120"/>
              </a:rPr>
              <a:t>故同時被多區通知到現場時，僅能擇一所招生學校參加現場登記分發</a:t>
            </a:r>
            <a:r>
              <a:rPr lang="zh-TW" altLang="en-US" sz="2000" b="1" dirty="0">
                <a:latin typeface="標楷體" panose="03000509000000000000" pitchFamily="65" charset="-120"/>
                <a:ea typeface="標楷體" panose="03000509000000000000" pitchFamily="65" charset="-120"/>
              </a:rPr>
              <a:t>。</a:t>
            </a:r>
            <a:endParaRPr lang="en-US" altLang="zh-TW" sz="2000" b="1" dirty="0">
              <a:latin typeface="標楷體" panose="03000509000000000000" pitchFamily="65" charset="-120"/>
              <a:ea typeface="標楷體" panose="03000509000000000000" pitchFamily="65" charset="-120"/>
            </a:endParaRPr>
          </a:p>
          <a:p>
            <a:pPr eaLnBrk="1" hangingPunct="1">
              <a:lnSpc>
                <a:spcPct val="120000"/>
              </a:lnSpc>
            </a:pPr>
            <a:r>
              <a:rPr lang="zh-TW" altLang="en-US" sz="2400" b="1" dirty="0">
                <a:latin typeface="微軟正黑體" panose="020B0604030504040204" pitchFamily="34" charset="-120"/>
                <a:ea typeface="微軟正黑體" panose="020B0604030504040204" pitchFamily="34" charset="-120"/>
              </a:rPr>
              <a:t>各招生學校依「超額比序項目」核算總積分的高低依序分發，總積分相同時，再依各校所訂之比序項目順位進行比序，排定分發順序。</a:t>
            </a:r>
            <a:endParaRPr lang="en-US" altLang="zh-TW" sz="2400" b="1" dirty="0">
              <a:latin typeface="微軟正黑體" panose="020B0604030504040204" pitchFamily="34" charset="-120"/>
              <a:ea typeface="微軟正黑體" panose="020B0604030504040204" pitchFamily="34" charset="-120"/>
            </a:endParaRPr>
          </a:p>
        </p:txBody>
      </p:sp>
      <p:sp>
        <p:nvSpPr>
          <p:cNvPr id="15"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招生簡介</a:t>
            </a:r>
          </a:p>
        </p:txBody>
      </p:sp>
    </p:spTree>
    <p:extLst>
      <p:ext uri="{BB962C8B-B14F-4D97-AF65-F5344CB8AC3E}">
        <p14:creationId xmlns:p14="http://schemas.microsoft.com/office/powerpoint/2010/main" val="33938009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五專聯合免試入學</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15"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積分採計項目與權重範例</a:t>
            </a:r>
          </a:p>
        </p:txBody>
      </p:sp>
      <p:grpSp>
        <p:nvGrpSpPr>
          <p:cNvPr id="3" name="群組 2"/>
          <p:cNvGrpSpPr/>
          <p:nvPr/>
        </p:nvGrpSpPr>
        <p:grpSpPr>
          <a:xfrm>
            <a:off x="1403648" y="1469718"/>
            <a:ext cx="6488386" cy="5217858"/>
            <a:chOff x="1403648" y="1469718"/>
            <a:chExt cx="6488386" cy="5217858"/>
          </a:xfrm>
        </p:grpSpPr>
        <p:pic>
          <p:nvPicPr>
            <p:cNvPr id="9" name="圖片 8" descr="107學年度北區五專聯合免試入學招生簡章.pdf - Adobe Acrobat Pro 2017"/>
            <p:cNvPicPr>
              <a:picLocks noChangeAspect="1"/>
            </p:cNvPicPr>
            <p:nvPr/>
          </p:nvPicPr>
          <p:blipFill rotWithShape="1">
            <a:blip r:embed="rId3">
              <a:extLst>
                <a:ext uri="{28A0092B-C50C-407E-A947-70E740481C1C}">
                  <a14:useLocalDpi xmlns:a14="http://schemas.microsoft.com/office/drawing/2010/main" val="0"/>
                </a:ext>
              </a:extLst>
            </a:blip>
            <a:srcRect l="32676" t="19476" r="30313" b="24271"/>
            <a:stretch/>
          </p:blipFill>
          <p:spPr>
            <a:xfrm>
              <a:off x="1555330" y="1469718"/>
              <a:ext cx="6336704" cy="5217858"/>
            </a:xfrm>
            <a:prstGeom prst="rect">
              <a:avLst/>
            </a:prstGeom>
          </p:spPr>
        </p:pic>
        <p:sp>
          <p:nvSpPr>
            <p:cNvPr id="10" name="矩形 9"/>
            <p:cNvSpPr>
              <a:spLocks noChangeArrowheads="1"/>
            </p:cNvSpPr>
            <p:nvPr/>
          </p:nvSpPr>
          <p:spPr bwMode="auto">
            <a:xfrm>
              <a:off x="2917697" y="3356992"/>
              <a:ext cx="541215" cy="1512168"/>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Arial" panose="020B0604020202020204" pitchFamily="34" charset="0"/>
              </a:endParaRPr>
            </a:p>
          </p:txBody>
        </p:sp>
        <p:sp>
          <p:nvSpPr>
            <p:cNvPr id="11" name="矩形 10"/>
            <p:cNvSpPr>
              <a:spLocks noChangeArrowheads="1"/>
            </p:cNvSpPr>
            <p:nvPr/>
          </p:nvSpPr>
          <p:spPr bwMode="auto">
            <a:xfrm>
              <a:off x="3851920" y="3335261"/>
              <a:ext cx="3977467" cy="2830043"/>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Arial" panose="020B0604020202020204" pitchFamily="34" charset="0"/>
              </a:endParaRPr>
            </a:p>
          </p:txBody>
        </p:sp>
        <p:sp>
          <p:nvSpPr>
            <p:cNvPr id="12" name="文字方塊 11"/>
            <p:cNvSpPr txBox="1">
              <a:spLocks noChangeArrowheads="1"/>
            </p:cNvSpPr>
            <p:nvPr/>
          </p:nvSpPr>
          <p:spPr bwMode="auto">
            <a:xfrm>
              <a:off x="1403648" y="4890163"/>
              <a:ext cx="23790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學校自訂</a:t>
              </a:r>
            </a:p>
          </p:txBody>
        </p:sp>
        <p:sp>
          <p:nvSpPr>
            <p:cNvPr id="13" name="矩形 12"/>
            <p:cNvSpPr/>
            <p:nvPr/>
          </p:nvSpPr>
          <p:spPr bwMode="auto">
            <a:xfrm>
              <a:off x="5796136" y="1556792"/>
              <a:ext cx="704748" cy="229960"/>
            </a:xfrm>
            <a:prstGeom prst="rect">
              <a:avLst/>
            </a:prstGeom>
            <a:solidFill>
              <a:schemeClr val="bg1"/>
            </a:solidFill>
            <a:ln w="9525">
              <a:noFill/>
              <a:round/>
              <a:headEnd/>
              <a:tailEnd type="triangle" w="med" len="med"/>
            </a:ln>
          </p:spPr>
          <p:txBody>
            <a:bodyPr rtlCol="0" anchor="ctr"/>
            <a:lstStyle/>
            <a:p>
              <a:pPr algn="ctr"/>
              <a:endParaRPr lang="zh-TW" altLang="en-US"/>
            </a:p>
          </p:txBody>
        </p:sp>
        <p:sp>
          <p:nvSpPr>
            <p:cNvPr id="14" name="矩形 13"/>
            <p:cNvSpPr/>
            <p:nvPr/>
          </p:nvSpPr>
          <p:spPr bwMode="auto">
            <a:xfrm>
              <a:off x="5796136" y="1758880"/>
              <a:ext cx="704748" cy="229960"/>
            </a:xfrm>
            <a:prstGeom prst="rect">
              <a:avLst/>
            </a:prstGeom>
            <a:solidFill>
              <a:schemeClr val="bg1"/>
            </a:solidFill>
            <a:ln w="9525">
              <a:noFill/>
              <a:round/>
              <a:headEnd/>
              <a:tailEnd type="triangle" w="med" len="med"/>
            </a:ln>
          </p:spPr>
          <p:txBody>
            <a:bodyPr rtlCol="0" anchor="ctr"/>
            <a:lstStyle/>
            <a:p>
              <a:pPr algn="ctr"/>
              <a:endParaRPr lang="zh-TW" altLang="en-US"/>
            </a:p>
          </p:txBody>
        </p:sp>
        <p:sp>
          <p:nvSpPr>
            <p:cNvPr id="16" name="矩形 15"/>
            <p:cNvSpPr/>
            <p:nvPr/>
          </p:nvSpPr>
          <p:spPr bwMode="auto">
            <a:xfrm>
              <a:off x="2051720" y="1549171"/>
              <a:ext cx="541477" cy="209709"/>
            </a:xfrm>
            <a:prstGeom prst="rect">
              <a:avLst/>
            </a:prstGeom>
            <a:solidFill>
              <a:schemeClr val="bg1"/>
            </a:solidFill>
            <a:ln w="9525">
              <a:noFill/>
              <a:round/>
              <a:headEnd/>
              <a:tailEnd type="triangle" w="med" len="med"/>
            </a:ln>
          </p:spPr>
          <p:txBody>
            <a:bodyPr rtlCol="0" anchor="ctr"/>
            <a:lstStyle/>
            <a:p>
              <a:pPr algn="ctr"/>
              <a:r>
                <a:rPr lang="en-US" altLang="zh-TW" sz="900" dirty="0">
                  <a:latin typeface="Times New Roman" panose="02020603050405020304" pitchFamily="18" charset="0"/>
                  <a:cs typeface="Times New Roman" panose="02020603050405020304" pitchFamily="18" charset="0"/>
                </a:rPr>
                <a:t>XX</a:t>
              </a:r>
              <a:endParaRPr lang="zh-TW" altLang="en-US" sz="900" dirty="0">
                <a:latin typeface="Times New Roman" panose="02020603050405020304" pitchFamily="18" charset="0"/>
                <a:cs typeface="Times New Roman" panose="02020603050405020304" pitchFamily="18" charset="0"/>
              </a:endParaRPr>
            </a:p>
          </p:txBody>
        </p:sp>
        <p:sp>
          <p:nvSpPr>
            <p:cNvPr id="17" name="矩形 16"/>
            <p:cNvSpPr/>
            <p:nvPr/>
          </p:nvSpPr>
          <p:spPr bwMode="auto">
            <a:xfrm>
              <a:off x="4723682" y="1575266"/>
              <a:ext cx="352374" cy="163700"/>
            </a:xfrm>
            <a:prstGeom prst="rect">
              <a:avLst/>
            </a:prstGeom>
            <a:solidFill>
              <a:schemeClr val="bg1"/>
            </a:solidFill>
            <a:ln w="9525">
              <a:noFill/>
              <a:round/>
              <a:headEnd/>
              <a:tailEnd type="triangle" w="med" len="med"/>
            </a:ln>
          </p:spPr>
          <p:txBody>
            <a:bodyPr rtlCol="0" anchor="ctr"/>
            <a:lstStyle/>
            <a:p>
              <a:pPr algn="ctr"/>
              <a:endParaRPr lang="zh-TW" altLang="en-US"/>
            </a:p>
          </p:txBody>
        </p:sp>
        <p:sp>
          <p:nvSpPr>
            <p:cNvPr id="18" name="矩形 17"/>
            <p:cNvSpPr/>
            <p:nvPr/>
          </p:nvSpPr>
          <p:spPr bwMode="auto">
            <a:xfrm>
              <a:off x="2051720" y="1825140"/>
              <a:ext cx="2028507" cy="163700"/>
            </a:xfrm>
            <a:prstGeom prst="rect">
              <a:avLst/>
            </a:prstGeom>
            <a:solidFill>
              <a:schemeClr val="bg1"/>
            </a:solidFill>
            <a:ln w="9525">
              <a:noFill/>
              <a:round/>
              <a:headEnd/>
              <a:tailEnd type="triangle" w="med" len="med"/>
            </a:ln>
          </p:spPr>
          <p:txBody>
            <a:bodyPr rtlCol="0" anchor="ctr"/>
            <a:lstStyle/>
            <a:p>
              <a:pPr algn="ctr"/>
              <a:endParaRPr lang="zh-TW" altLang="en-US"/>
            </a:p>
          </p:txBody>
        </p:sp>
      </p:grpSp>
    </p:spTree>
    <p:extLst>
      <p:ext uri="{BB962C8B-B14F-4D97-AF65-F5344CB8AC3E}">
        <p14:creationId xmlns:p14="http://schemas.microsoft.com/office/powerpoint/2010/main" val="23892273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五專聯合免試入學</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graphicFrame>
        <p:nvGraphicFramePr>
          <p:cNvPr id="19" name="內容版面配置區 4"/>
          <p:cNvGraphicFramePr>
            <a:graphicFrameLocks noGrp="1"/>
          </p:cNvGraphicFramePr>
          <p:nvPr>
            <p:ph idx="4294967295"/>
          </p:nvPr>
        </p:nvGraphicFramePr>
        <p:xfrm>
          <a:off x="446855" y="2044700"/>
          <a:ext cx="8229601" cy="4221543"/>
        </p:xfrm>
        <a:graphic>
          <a:graphicData uri="http://schemas.openxmlformats.org/drawingml/2006/table">
            <a:tbl>
              <a:tblPr firstRow="1" bandRow="1">
                <a:tableStyleId>{5940675A-B579-460E-94D1-54222C63F5DA}</a:tableStyleId>
              </a:tblPr>
              <a:tblGrid>
                <a:gridCol w="1162472">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2448272">
                  <a:extLst>
                    <a:ext uri="{9D8B030D-6E8A-4147-A177-3AD203B41FA5}">
                      <a16:colId xmlns:a16="http://schemas.microsoft.com/office/drawing/2014/main" val="20004"/>
                    </a:ext>
                  </a:extLst>
                </a:gridCol>
                <a:gridCol w="1162473">
                  <a:extLst>
                    <a:ext uri="{9D8B030D-6E8A-4147-A177-3AD203B41FA5}">
                      <a16:colId xmlns:a16="http://schemas.microsoft.com/office/drawing/2014/main" val="20005"/>
                    </a:ext>
                  </a:extLst>
                </a:gridCol>
              </a:tblGrid>
              <a:tr h="1112787">
                <a:tc>
                  <a:txBody>
                    <a:bodyPr/>
                    <a:lstStyle/>
                    <a:p>
                      <a:pPr algn="ctr"/>
                      <a:r>
                        <a:rPr lang="zh-TW" altLang="en-US" sz="2800" b="1" spc="-300" dirty="0">
                          <a:latin typeface="微軟正黑體" panose="020B0604030504040204" pitchFamily="34" charset="-120"/>
                          <a:ea typeface="微軟正黑體" panose="020B0604030504040204" pitchFamily="34" charset="-120"/>
                          <a:cs typeface="Times New Roman" panose="02020603050405020304" pitchFamily="18" charset="0"/>
                        </a:rPr>
                        <a:t>主項目</a:t>
                      </a:r>
                    </a:p>
                  </a:txBody>
                  <a:tcPr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2CC">
                        <a:alpha val="40000"/>
                      </a:srgbClr>
                    </a:solidFill>
                  </a:tcPr>
                </a:tc>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分項目</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2CC">
                        <a:alpha val="40000"/>
                      </a:srgbClr>
                    </a:solidFill>
                  </a:tcPr>
                </a:tc>
                <a:tc>
                  <a:txBody>
                    <a:bodyPr/>
                    <a:lstStyle/>
                    <a:p>
                      <a:pPr algn="ct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單項積分上限</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2CC">
                        <a:alpha val="40000"/>
                      </a:srgbClr>
                    </a:solidFill>
                  </a:tcPr>
                </a:tc>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積分上限</a:t>
                      </a:r>
                    </a:p>
                  </a:txBody>
                  <a:tcPr marT="45703" marB="45703" anchor="ctr">
                    <a:lnL w="12700" cap="flat" cmpd="sng" algn="ctr">
                      <a:solidFill>
                        <a:schemeClr val="tx1"/>
                      </a:solidFill>
                      <a:prstDash val="dash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2CC">
                        <a:alpha val="40000"/>
                      </a:srgbClr>
                    </a:solidFill>
                  </a:tcPr>
                </a:tc>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主項目</a:t>
                      </a:r>
                    </a:p>
                  </a:txBody>
                  <a:tcPr marT="45703" marB="45703" anchor="ctr">
                    <a:lnL w="381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2CC">
                        <a:alpha val="40000"/>
                      </a:srgbClr>
                    </a:solidFill>
                  </a:tcPr>
                </a:tc>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積分上限</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2CC">
                        <a:alpha val="40000"/>
                      </a:srgbClr>
                    </a:solidFill>
                  </a:tcPr>
                </a:tc>
                <a:extLst>
                  <a:ext uri="{0D108BD9-81ED-4DB2-BD59-A6C34878D82A}">
                    <a16:rowId xmlns:a16="http://schemas.microsoft.com/office/drawing/2014/main" val="10000"/>
                  </a:ext>
                </a:extLst>
              </a:tr>
              <a:tr h="465241">
                <a:tc rowSpan="8">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多元</a:t>
                      </a:r>
                      <a:endPar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學習</a:t>
                      </a:r>
                      <a:endPar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表現</a:t>
                      </a:r>
                    </a:p>
                  </a:txBody>
                  <a:tcPr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rowSpan="2">
                  <a:txBody>
                    <a:bodyPr/>
                    <a:lstStyle/>
                    <a:p>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競賽</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tc rowSpan="2">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tc rowSpan="8">
                  <a:txBody>
                    <a:bodyPr/>
                    <a:lstStyle/>
                    <a:p>
                      <a:pPr algn="ct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技藝優良</a:t>
                      </a:r>
                    </a:p>
                  </a:txBody>
                  <a:tcPr marT="45703" marB="45703">
                    <a:lnL w="381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1"/>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rowSpan="2">
                  <a:txBody>
                    <a:bodyPr/>
                    <a:lstStyle/>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弱勢身分</a:t>
                      </a:r>
                    </a:p>
                  </a:txBody>
                  <a:tcPr marT="45703" marB="45703">
                    <a:lnL w="381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401396">
                <a:tc vMerge="1">
                  <a:txBody>
                    <a:bodyPr/>
                    <a:lstStyle/>
                    <a:p>
                      <a:endParaRPr lang="zh-TW" altLang="en-US"/>
                    </a:p>
                  </a:txBody>
                  <a:tcPr/>
                </a:tc>
                <a:tc rowSpan="2">
                  <a:txBody>
                    <a:bodyPr/>
                    <a:lstStyle/>
                    <a:p>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服務學習</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tc rowSpan="2">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rowSpan="2">
                  <a:txBody>
                    <a:bodyPr/>
                    <a:lstStyle/>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均衡學習</a:t>
                      </a:r>
                    </a:p>
                  </a:txBody>
                  <a:tcPr marT="45703" marB="45703" anchor="ctr">
                    <a:lnL w="381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FF66"/>
                    </a:solidFill>
                  </a:tcPr>
                </a:tc>
                <a:tc rowSpan="2">
                  <a:txBody>
                    <a:bodyPr/>
                    <a:lstStyle/>
                    <a:p>
                      <a:pPr algn="ct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4"/>
                  </a:ext>
                </a:extLst>
              </a:tr>
              <a:tr h="401396">
                <a:tc vMerge="1">
                  <a:txBody>
                    <a:bodyPr/>
                    <a:lstStyle/>
                    <a:p>
                      <a:endParaRPr lang="zh-TW" altLang="en-US"/>
                    </a:p>
                  </a:txBody>
                  <a:tcPr/>
                </a:tc>
                <a:tc rowSpan="2">
                  <a:txBody>
                    <a:bodyPr/>
                    <a:lstStyle/>
                    <a:p>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tc rowSpan="2">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465241">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a:txBody>
                    <a:bodyPr/>
                    <a:lstStyle/>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適性輔導</a:t>
                      </a:r>
                    </a:p>
                  </a:txBody>
                  <a:tcPr marT="45703" marB="45703">
                    <a:lnL w="381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6"/>
                  </a:ext>
                </a:extLst>
              </a:tr>
              <a:tr h="465241">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rowSpan="2">
                  <a:txBody>
                    <a:bodyPr/>
                    <a:lstStyle/>
                    <a:p>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體適能</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rowSpan="2">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vMerge="1">
                  <a:txBody>
                    <a:bodyPr/>
                    <a:lstStyle/>
                    <a:p>
                      <a:pPr algn="ctr"/>
                      <a:endParaRPr lang="zh-TW" altLang="en-US" sz="2800" dirty="0"/>
                    </a:p>
                  </a:txBody>
                  <a:tcPr anchor="ctr"/>
                </a:tc>
                <a:tc>
                  <a:txBody>
                    <a:bodyPr/>
                    <a:lstStyle/>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國中教育會考</a:t>
                      </a:r>
                    </a:p>
                  </a:txBody>
                  <a:tcPr marT="45703" marB="45703">
                    <a:lnL w="381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7"/>
                  </a:ext>
                </a:extLst>
              </a:tr>
              <a:tr h="465241">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a:txBody>
                    <a:bodyPr/>
                    <a:lstStyle/>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其他</a:t>
                      </a:r>
                    </a:p>
                  </a:txBody>
                  <a:tcPr marT="45703" marB="45703">
                    <a:lnL w="38100" cap="flat" cmpd="sng" algn="ctr">
                      <a:solidFill>
                        <a:schemeClr val="tx1"/>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lnL w="12700" cap="flat" cmpd="sng" algn="ctr">
                      <a:solidFill>
                        <a:schemeClr val="tx1"/>
                      </a:solidFill>
                      <a:prstDash val="dash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8"/>
                  </a:ext>
                </a:extLst>
              </a:tr>
            </a:tbl>
          </a:graphicData>
        </a:graphic>
      </p:graphicFrame>
      <p:sp>
        <p:nvSpPr>
          <p:cNvPr id="15"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超額比序項目積分對照表</a:t>
            </a:r>
          </a:p>
        </p:txBody>
      </p:sp>
    </p:spTree>
    <p:extLst>
      <p:ext uri="{BB962C8B-B14F-4D97-AF65-F5344CB8AC3E}">
        <p14:creationId xmlns:p14="http://schemas.microsoft.com/office/powerpoint/2010/main" val="2107099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a:spLocks noGrp="1" noChangeArrowheads="1"/>
          </p:cNvSpPr>
          <p:nvPr>
            <p:ph type="title" idx="4294967295"/>
          </p:nvPr>
        </p:nvSpPr>
        <p:spPr>
          <a:xfrm>
            <a:off x="0" y="0"/>
            <a:ext cx="6804025" cy="850900"/>
          </a:xfrm>
        </p:spPr>
        <p:txBody>
          <a:bodyPr>
            <a:normAutofit/>
          </a:bodyPr>
          <a:lstStyle/>
          <a:p>
            <a:pPr algn="l"/>
            <a:r>
              <a:rPr lang="en-US" altLang="zh-TW" sz="3200" b="1" dirty="0">
                <a:solidFill>
                  <a:schemeClr val="tx1">
                    <a:lumMod val="50000"/>
                    <a:lumOff val="50000"/>
                  </a:schemeClr>
                </a:solidFill>
                <a:latin typeface="微軟正黑體" panose="020B0604030504040204" pitchFamily="34" charset="-120"/>
                <a:ea typeface="微軟正黑體" panose="020B0604030504040204" pitchFamily="34" charset="-120"/>
              </a:rPr>
              <a:t>111</a:t>
            </a:r>
            <a:r>
              <a:rPr lang="zh-TW" altLang="en-US" sz="3200" b="1" dirty="0">
                <a:solidFill>
                  <a:schemeClr val="tx1">
                    <a:lumMod val="50000"/>
                    <a:lumOff val="50000"/>
                  </a:schemeClr>
                </a:solidFill>
                <a:latin typeface="微軟正黑體" panose="020B0604030504040204" pitchFamily="34" charset="-120"/>
                <a:ea typeface="微軟正黑體" panose="020B0604030504040204" pitchFamily="34" charset="-120"/>
              </a:rPr>
              <a:t>五專聯合免試入學</a:t>
            </a:r>
            <a:endParaRPr lang="zh-TW" altLang="en-US" sz="240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15" name="標題 1"/>
          <p:cNvSpPr txBox="1">
            <a:spLocks/>
          </p:cNvSpPr>
          <p:nvPr/>
        </p:nvSpPr>
        <p:spPr>
          <a:xfrm>
            <a:off x="1547664" y="777900"/>
            <a:ext cx="6681936"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a:solidFill>
                  <a:srgbClr val="C00000"/>
                </a:solidFill>
                <a:latin typeface="微軟正黑體" panose="020B0604030504040204" pitchFamily="34" charset="-120"/>
                <a:ea typeface="微軟正黑體" panose="020B0604030504040204" pitchFamily="34" charset="-120"/>
              </a:rPr>
              <a:t>超額比序項目積分採計原則</a:t>
            </a:r>
          </a:p>
        </p:txBody>
      </p:sp>
      <p:graphicFrame>
        <p:nvGraphicFramePr>
          <p:cNvPr id="3" name="表格 2"/>
          <p:cNvGraphicFramePr>
            <a:graphicFrameLocks noGrp="1"/>
          </p:cNvGraphicFramePr>
          <p:nvPr/>
        </p:nvGraphicFramePr>
        <p:xfrm>
          <a:off x="107504" y="1505780"/>
          <a:ext cx="8856985" cy="5292580"/>
        </p:xfrm>
        <a:graphic>
          <a:graphicData uri="http://schemas.openxmlformats.org/drawingml/2006/table">
            <a:tbl>
              <a:tblPr firstRow="1" bandRow="1">
                <a:tableStyleId>{7DF18680-E054-41AD-8BC1-D1AEF772440D}</a:tableStyleId>
              </a:tblPr>
              <a:tblGrid>
                <a:gridCol w="360040">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6264697">
                  <a:extLst>
                    <a:ext uri="{9D8B030D-6E8A-4147-A177-3AD203B41FA5}">
                      <a16:colId xmlns:a16="http://schemas.microsoft.com/office/drawing/2014/main" val="20004"/>
                    </a:ext>
                  </a:extLst>
                </a:gridCol>
              </a:tblGrid>
              <a:tr h="330855">
                <a:tc gridSpan="2">
                  <a:txBody>
                    <a:bodyPr/>
                    <a:lstStyle/>
                    <a:p>
                      <a:pPr algn="ctr"/>
                      <a:r>
                        <a:rPr lang="zh-TW" altLang="en-US" b="1" dirty="0">
                          <a:latin typeface="微軟正黑體" panose="020B0604030504040204" pitchFamily="34" charset="-120"/>
                          <a:ea typeface="微軟正黑體" panose="020B0604030504040204" pitchFamily="34" charset="-120"/>
                        </a:rPr>
                        <a:t>積分採計項目</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dirty="0"/>
                    </a:p>
                  </a:txBody>
                  <a:tcPr/>
                </a:tc>
                <a:tc gridSpan="2">
                  <a:txBody>
                    <a:bodyPr/>
                    <a:lstStyle/>
                    <a:p>
                      <a:pPr algn="ctr"/>
                      <a:r>
                        <a:rPr lang="zh-TW" altLang="en-US" sz="1600" b="1" dirty="0">
                          <a:latin typeface="微軟正黑體" panose="020B0604030504040204" pitchFamily="34" charset="-120"/>
                          <a:ea typeface="微軟正黑體" panose="020B0604030504040204" pitchFamily="34" charset="-120"/>
                        </a:rPr>
                        <a:t>積分上限</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dirty="0"/>
                    </a:p>
                  </a:txBody>
                  <a:tcPr/>
                </a:tc>
                <a:tc>
                  <a:txBody>
                    <a:bodyPr/>
                    <a:lstStyle/>
                    <a:p>
                      <a:pPr algn="ctr"/>
                      <a:r>
                        <a:rPr lang="zh-TW" altLang="en-US" b="1" dirty="0">
                          <a:latin typeface="微軟正黑體" panose="020B0604030504040204" pitchFamily="34" charset="-120"/>
                          <a:ea typeface="微軟正黑體" panose="020B0604030504040204" pitchFamily="34" charset="-120"/>
                        </a:rPr>
                        <a:t>積分採計項目說明</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0"/>
                  </a:ext>
                </a:extLst>
              </a:tr>
              <a:tr h="468711">
                <a:tc rowSpan="4">
                  <a:txBody>
                    <a:bodyPr/>
                    <a:lstStyle/>
                    <a:p>
                      <a:pPr algn="ctr"/>
                      <a:r>
                        <a:rPr lang="zh-TW" altLang="en-US" b="1" dirty="0">
                          <a:latin typeface="微軟正黑體" panose="020B0604030504040204" pitchFamily="34" charset="-120"/>
                          <a:ea typeface="微軟正黑體" panose="020B0604030504040204" pitchFamily="34" charset="-120"/>
                        </a:rPr>
                        <a:t>多元學習表現</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競賽</a:t>
                      </a:r>
                    </a:p>
                  </a:txBody>
                  <a:tcPr anchor="ctr"/>
                </a:tc>
                <a:tc>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7</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solidFill>
                            <a:srgbClr val="C00000"/>
                          </a:solidFill>
                          <a:latin typeface="微軟正黑體" panose="020B0604030504040204" pitchFamily="34" charset="-120"/>
                          <a:ea typeface="微軟正黑體" panose="020B0604030504040204" pitchFamily="34" charset="-120"/>
                        </a:rPr>
                        <a:t>16</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簡章「國際、全國、區域及縣市」競賽項目：</a:t>
                      </a:r>
                      <a:r>
                        <a:rPr lang="en-US" altLang="zh-TW" sz="1400" b="0" dirty="0">
                          <a:latin typeface="微軟正黑體" panose="020B0604030504040204" pitchFamily="34" charset="-120"/>
                          <a:ea typeface="微軟正黑體" panose="020B0604030504040204" pitchFamily="34" charset="-120"/>
                        </a:rPr>
                        <a:t>7~1</a:t>
                      </a:r>
                      <a:r>
                        <a:rPr lang="zh-TW" altLang="en-US" sz="1400" b="0" dirty="0">
                          <a:latin typeface="微軟正黑體" panose="020B0604030504040204" pitchFamily="34" charset="-120"/>
                          <a:ea typeface="微軟正黑體" panose="020B0604030504040204" pitchFamily="34" charset="-120"/>
                        </a:rPr>
                        <a:t>分</a:t>
                      </a:r>
                      <a:r>
                        <a:rPr lang="en-US" altLang="zh-TW" sz="1100" b="0" dirty="0">
                          <a:latin typeface="微軟正黑體" panose="020B0604030504040204" pitchFamily="34" charset="-120"/>
                          <a:ea typeface="微軟正黑體" panose="020B0604030504040204" pitchFamily="34" charset="-120"/>
                        </a:rPr>
                        <a:t>(</a:t>
                      </a:r>
                      <a:r>
                        <a:rPr lang="zh-TW" altLang="en-US" sz="1100" b="0" dirty="0">
                          <a:latin typeface="微軟正黑體" panose="020B0604030504040204" pitchFamily="34" charset="-120"/>
                          <a:ea typeface="微軟正黑體" panose="020B0604030504040204" pitchFamily="34" charset="-120"/>
                        </a:rPr>
                        <a:t>同學年度同項競賽擇優</a:t>
                      </a:r>
                      <a:r>
                        <a:rPr lang="en-US" altLang="zh-TW" sz="1100" b="0" dirty="0">
                          <a:latin typeface="微軟正黑體" panose="020B0604030504040204" pitchFamily="34" charset="-120"/>
                          <a:ea typeface="微軟正黑體" panose="020B0604030504040204" pitchFamily="34" charset="-120"/>
                        </a:rPr>
                        <a:t>1</a:t>
                      </a:r>
                      <a:r>
                        <a:rPr lang="zh-TW" altLang="en-US" sz="1100" b="0" dirty="0">
                          <a:latin typeface="微軟正黑體" panose="020B0604030504040204" pitchFamily="34" charset="-120"/>
                          <a:ea typeface="微軟正黑體" panose="020B0604030504040204" pitchFamily="34" charset="-120"/>
                        </a:rPr>
                        <a:t>次採計</a:t>
                      </a:r>
                      <a:r>
                        <a:rPr lang="en-US" altLang="zh-TW" sz="11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採計日期：國中就學期間至</a:t>
                      </a:r>
                      <a:r>
                        <a:rPr lang="en-US" altLang="zh-TW" sz="1400" b="0" dirty="0">
                          <a:latin typeface="微軟正黑體" panose="020B0604030504040204" pitchFamily="34" charset="-120"/>
                          <a:ea typeface="微軟正黑體" panose="020B0604030504040204" pitchFamily="34" charset="-120"/>
                        </a:rPr>
                        <a:t>111.5.14(</a:t>
                      </a:r>
                      <a:r>
                        <a:rPr lang="zh-TW" altLang="en-US" sz="1400" b="0" dirty="0">
                          <a:latin typeface="微軟正黑體" panose="020B0604030504040204" pitchFamily="34" charset="-120"/>
                          <a:ea typeface="微軟正黑體" panose="020B0604030504040204" pitchFamily="34" charset="-120"/>
                        </a:rPr>
                        <a:t>含</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前為限</a:t>
                      </a:r>
                    </a:p>
                  </a:txBody>
                  <a:tcPr anchor="ctr"/>
                </a:tc>
                <a:extLst>
                  <a:ext uri="{0D108BD9-81ED-4DB2-BD59-A6C34878D82A}">
                    <a16:rowId xmlns:a16="http://schemas.microsoft.com/office/drawing/2014/main" val="10001"/>
                  </a:ext>
                </a:extLst>
              </a:tr>
              <a:tr h="718970">
                <a:tc vMerge="1">
                  <a:txBody>
                    <a:bodyPr/>
                    <a:lstStyle/>
                    <a:p>
                      <a:endParaRPr lang="zh-TW" altLang="en-US"/>
                    </a:p>
                  </a:txBody>
                  <a:tcPr/>
                </a:tc>
                <a:tc>
                  <a:txBody>
                    <a:bodyPr/>
                    <a:lstStyle/>
                    <a:p>
                      <a:pPr algn="ctr"/>
                      <a:r>
                        <a:rPr lang="zh-TW" altLang="en-US" b="1" dirty="0">
                          <a:latin typeface="微軟正黑體" panose="020B0604030504040204" pitchFamily="34" charset="-120"/>
                          <a:ea typeface="微軟正黑體" panose="020B0604030504040204" pitchFamily="34" charset="-120"/>
                        </a:rPr>
                        <a:t>服務學習</a:t>
                      </a:r>
                    </a:p>
                  </a:txBody>
                  <a:tcPr anchor="ctr"/>
                </a:tc>
                <a:tc>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7</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vMerge="1">
                  <a:txBody>
                    <a:bodyPr/>
                    <a:lstStyle/>
                    <a:p>
                      <a:pPr algn="ct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tc>
                  <a:txBody>
                    <a:bodyPr/>
                    <a:lstStyle/>
                    <a:p>
                      <a:pPr algn="l"/>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擔任班級幹部、小老師或社團幹部任滿一學期得</a:t>
                      </a:r>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分，同一學期同時擔</a:t>
                      </a:r>
                      <a:br>
                        <a:rPr lang="en-US" altLang="zh-TW" sz="1400" b="0" dirty="0">
                          <a:latin typeface="微軟正黑體" panose="020B0604030504040204" pitchFamily="34" charset="-120"/>
                          <a:ea typeface="微軟正黑體" panose="020B0604030504040204" pitchFamily="34" charset="-120"/>
                        </a:rPr>
                      </a:br>
                      <a:r>
                        <a:rPr lang="zh-TW" altLang="en-US" sz="1400" b="0" dirty="0">
                          <a:latin typeface="微軟正黑體" panose="020B0604030504040204" pitchFamily="34" charset="-120"/>
                          <a:ea typeface="微軟正黑體" panose="020B0604030504040204" pitchFamily="34" charset="-120"/>
                        </a:rPr>
                        <a:t>   任班級幹部、小老師或社團幹部，仍以</a:t>
                      </a:r>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分採計。</a:t>
                      </a:r>
                      <a:endParaRPr lang="en-US" altLang="zh-TW" sz="1400" b="0" dirty="0">
                        <a:latin typeface="微軟正黑體" panose="020B0604030504040204" pitchFamily="34" charset="-120"/>
                        <a:ea typeface="微軟正黑體" panose="020B0604030504040204" pitchFamily="34" charset="-120"/>
                      </a:endParaRPr>
                    </a:p>
                    <a:p>
                      <a:pPr algn="l"/>
                      <a:r>
                        <a:rPr lang="en-US" altLang="zh-TW" sz="1400" b="0" dirty="0">
                          <a:latin typeface="微軟正黑體" panose="020B0604030504040204" pitchFamily="34" charset="-120"/>
                          <a:ea typeface="微軟正黑體" panose="020B0604030504040204" pitchFamily="34" charset="-120"/>
                        </a:rPr>
                        <a:t>2.</a:t>
                      </a:r>
                      <a:r>
                        <a:rPr lang="zh-TW" altLang="en-US" sz="1400" b="0" dirty="0">
                          <a:latin typeface="微軟正黑體" panose="020B0604030504040204" pitchFamily="34" charset="-120"/>
                          <a:ea typeface="微軟正黑體" panose="020B0604030504040204" pitchFamily="34" charset="-120"/>
                        </a:rPr>
                        <a:t>參加校內服務學習課程及活動，或於校外參加志工或社區服務滿</a:t>
                      </a:r>
                      <a:r>
                        <a:rPr lang="en-US" altLang="zh-TW" sz="1400" b="0" dirty="0">
                          <a:solidFill>
                            <a:srgbClr val="FF0000"/>
                          </a:solidFill>
                          <a:latin typeface="微軟正黑體" panose="020B0604030504040204" pitchFamily="34" charset="-120"/>
                          <a:ea typeface="微軟正黑體" panose="020B0604030504040204" pitchFamily="34" charset="-120"/>
                        </a:rPr>
                        <a:t>4</a:t>
                      </a:r>
                      <a:r>
                        <a:rPr lang="zh-TW" altLang="en-US" sz="1400" b="0" dirty="0">
                          <a:solidFill>
                            <a:srgbClr val="FF0000"/>
                          </a:solidFill>
                          <a:latin typeface="微軟正黑體" panose="020B0604030504040204" pitchFamily="34" charset="-120"/>
                          <a:ea typeface="微軟正黑體" panose="020B0604030504040204" pitchFamily="34" charset="-120"/>
                        </a:rPr>
                        <a:t>小時</a:t>
                      </a:r>
                      <a:r>
                        <a:rPr lang="zh-TW" altLang="en-US" sz="1400" b="0" dirty="0">
                          <a:latin typeface="微軟正黑體" panose="020B0604030504040204" pitchFamily="34" charset="-120"/>
                          <a:ea typeface="微軟正黑體" panose="020B0604030504040204" pitchFamily="34" charset="-120"/>
                        </a:rPr>
                        <a:t>得</a:t>
                      </a:r>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2"/>
                  </a:ext>
                </a:extLst>
              </a:tr>
              <a:tr h="578996">
                <a:tc vMerge="1">
                  <a:txBody>
                    <a:bodyPr/>
                    <a:lstStyle/>
                    <a:p>
                      <a:pPr algn="ct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日常生活表現評量</a:t>
                      </a:r>
                    </a:p>
                  </a:txBody>
                  <a:tcPr anchor="ctr"/>
                </a:tc>
                <a:tc>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4</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無記小過以上處分紀錄，並經獎懲相抵後得 </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次大功</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含以上</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者得 </a:t>
                      </a:r>
                      <a:r>
                        <a:rPr lang="en-US" altLang="zh-TW" sz="1400" b="0" dirty="0">
                          <a:latin typeface="微軟正黑體" panose="020B0604030504040204" pitchFamily="34" charset="-120"/>
                          <a:ea typeface="微軟正黑體" panose="020B0604030504040204" pitchFamily="34" charset="-120"/>
                        </a:rPr>
                        <a:t>4 </a:t>
                      </a:r>
                      <a:r>
                        <a:rPr lang="zh-TW" altLang="en-US" sz="1400" b="0" dirty="0">
                          <a:latin typeface="微軟正黑體" panose="020B0604030504040204" pitchFamily="34" charset="-120"/>
                          <a:ea typeface="微軟正黑體" panose="020B0604030504040204" pitchFamily="34" charset="-120"/>
                        </a:rPr>
                        <a:t>分；得 </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次小功</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含以上</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者得</a:t>
                      </a:r>
                      <a:r>
                        <a:rPr lang="en-US" altLang="zh-TW" sz="1400" b="0" dirty="0">
                          <a:latin typeface="微軟正黑體" panose="020B0604030504040204" pitchFamily="34" charset="-120"/>
                          <a:ea typeface="微軟正黑體" panose="020B0604030504040204" pitchFamily="34" charset="-120"/>
                        </a:rPr>
                        <a:t>3 </a:t>
                      </a:r>
                      <a:r>
                        <a:rPr lang="zh-TW" altLang="en-US" sz="1400" b="0" dirty="0">
                          <a:latin typeface="微軟正黑體" panose="020B0604030504040204" pitchFamily="34" charset="-120"/>
                          <a:ea typeface="微軟正黑體" panose="020B0604030504040204" pitchFamily="34" charset="-120"/>
                        </a:rPr>
                        <a:t>分；得 </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次嘉獎</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含以上</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者得</a:t>
                      </a:r>
                      <a:r>
                        <a:rPr lang="en-US" altLang="zh-TW" sz="1400" b="0" dirty="0">
                          <a:latin typeface="微軟正黑體" panose="020B0604030504040204" pitchFamily="34" charset="-120"/>
                          <a:ea typeface="微軟正黑體" panose="020B0604030504040204" pitchFamily="34" charset="-120"/>
                        </a:rPr>
                        <a:t>2</a:t>
                      </a:r>
                      <a:r>
                        <a:rPr lang="zh-TW" altLang="en-US" sz="1400" b="0" dirty="0">
                          <a:latin typeface="微軟正黑體" panose="020B0604030504040204" pitchFamily="34" charset="-120"/>
                          <a:ea typeface="微軟正黑體" panose="020B0604030504040204" pitchFamily="34" charset="-120"/>
                        </a:rPr>
                        <a:t>分。無懲處紀錄者得</a:t>
                      </a:r>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3"/>
                  </a:ext>
                </a:extLst>
              </a:tr>
              <a:tr h="468711">
                <a:tc vMerge="1">
                  <a:txBody>
                    <a:bodyPr/>
                    <a:lstStyle/>
                    <a:p>
                      <a:pPr algn="ct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體適能</a:t>
                      </a:r>
                    </a:p>
                  </a:txBody>
                  <a:tcPr anchor="ctr"/>
                </a:tc>
                <a:tc>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6</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體適能檢測成績 </a:t>
                      </a:r>
                      <a:r>
                        <a:rPr lang="en-US" altLang="zh-TW" sz="1400" b="0" dirty="0">
                          <a:latin typeface="微軟正黑體" panose="020B0604030504040204" pitchFamily="34" charset="-120"/>
                          <a:ea typeface="微軟正黑體" panose="020B0604030504040204" pitchFamily="34" charset="-120"/>
                        </a:rPr>
                        <a:t>3 </a:t>
                      </a:r>
                      <a:r>
                        <a:rPr lang="zh-TW" altLang="en-US" sz="1400" b="0" dirty="0">
                          <a:latin typeface="微軟正黑體" panose="020B0604030504040204" pitchFamily="34" charset="-120"/>
                          <a:ea typeface="微軟正黑體" panose="020B0604030504040204" pitchFamily="34" charset="-120"/>
                        </a:rPr>
                        <a:t>項達門檻標準者得 </a:t>
                      </a:r>
                      <a:r>
                        <a:rPr lang="en-US" altLang="zh-TW" sz="1400" b="0" dirty="0">
                          <a:latin typeface="微軟正黑體" panose="020B0604030504040204" pitchFamily="34" charset="-120"/>
                          <a:ea typeface="微軟正黑體" panose="020B0604030504040204" pitchFamily="34" charset="-120"/>
                        </a:rPr>
                        <a:t>6 </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2 </a:t>
                      </a:r>
                      <a:r>
                        <a:rPr lang="zh-TW" altLang="en-US" sz="1400" b="0" dirty="0">
                          <a:latin typeface="微軟正黑體" panose="020B0604030504040204" pitchFamily="34" charset="-120"/>
                          <a:ea typeface="微軟正黑體" panose="020B0604030504040204" pitchFamily="34" charset="-120"/>
                        </a:rPr>
                        <a:t>項達門檻標準者得</a:t>
                      </a:r>
                      <a:r>
                        <a:rPr lang="en-US" altLang="zh-TW" sz="1400" b="0" dirty="0">
                          <a:latin typeface="微軟正黑體" panose="020B0604030504040204" pitchFamily="34" charset="-120"/>
                          <a:ea typeface="微軟正黑體" panose="020B0604030504040204" pitchFamily="34" charset="-120"/>
                        </a:rPr>
                        <a:t>4 </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項達門檻標準者得 </a:t>
                      </a:r>
                      <a:r>
                        <a:rPr lang="en-US" altLang="zh-TW" sz="1400" b="0" dirty="0">
                          <a:latin typeface="微軟正黑體" panose="020B0604030504040204" pitchFamily="34" charset="-120"/>
                          <a:ea typeface="微軟正黑體" panose="020B0604030504040204" pitchFamily="34" charset="-120"/>
                        </a:rPr>
                        <a:t>2 </a:t>
                      </a:r>
                      <a:r>
                        <a:rPr lang="zh-TW" altLang="en-US" sz="1400" b="0" dirty="0">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4"/>
                  </a:ext>
                </a:extLst>
              </a:tr>
              <a:tr h="468711">
                <a:tc gridSpan="2">
                  <a:txBody>
                    <a:bodyPr/>
                    <a:lstStyle/>
                    <a:p>
                      <a:pPr algn="ctr"/>
                      <a:r>
                        <a:rPr lang="zh-TW" altLang="en-US" b="1" dirty="0">
                          <a:latin typeface="微軟正黑體" panose="020B0604030504040204" pitchFamily="34" charset="-120"/>
                          <a:ea typeface="微軟正黑體" panose="020B0604030504040204" pitchFamily="34" charset="-120"/>
                        </a:rPr>
                        <a:t>技藝優良</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3</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採計技藝教育課程平均總成績，</a:t>
                      </a:r>
                      <a:r>
                        <a:rPr lang="en-US" altLang="zh-TW" sz="1400" b="0" dirty="0">
                          <a:latin typeface="微軟正黑體" panose="020B0604030504040204" pitchFamily="34" charset="-120"/>
                          <a:ea typeface="微軟正黑體" panose="020B0604030504040204" pitchFamily="34" charset="-120"/>
                        </a:rPr>
                        <a:t>90</a:t>
                      </a:r>
                      <a:r>
                        <a:rPr lang="zh-TW" altLang="en-US" sz="1400" b="0" dirty="0">
                          <a:latin typeface="微軟正黑體" panose="020B0604030504040204" pitchFamily="34" charset="-120"/>
                          <a:ea typeface="微軟正黑體" panose="020B0604030504040204" pitchFamily="34" charset="-120"/>
                        </a:rPr>
                        <a:t>分以上：</a:t>
                      </a:r>
                      <a:r>
                        <a:rPr lang="en-US" altLang="zh-TW" sz="1400" b="0" dirty="0">
                          <a:latin typeface="微軟正黑體" panose="020B0604030504040204" pitchFamily="34" charset="-120"/>
                          <a:ea typeface="微軟正黑體" panose="020B0604030504040204" pitchFamily="34" charset="-120"/>
                        </a:rPr>
                        <a:t>3</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80</a:t>
                      </a:r>
                      <a:r>
                        <a:rPr lang="zh-TW" altLang="en-US" sz="1400" b="0" dirty="0">
                          <a:latin typeface="微軟正黑體" panose="020B0604030504040204" pitchFamily="34" charset="-120"/>
                          <a:ea typeface="微軟正黑體" panose="020B0604030504040204" pitchFamily="34" charset="-120"/>
                        </a:rPr>
                        <a:t>分以上未滿</a:t>
                      </a:r>
                      <a:r>
                        <a:rPr lang="en-US" altLang="zh-TW" sz="1400" b="0" dirty="0">
                          <a:latin typeface="微軟正黑體" panose="020B0604030504040204" pitchFamily="34" charset="-120"/>
                          <a:ea typeface="微軟正黑體" panose="020B0604030504040204" pitchFamily="34" charset="-120"/>
                        </a:rPr>
                        <a:t>90</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2</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60</a:t>
                      </a:r>
                      <a:r>
                        <a:rPr lang="zh-TW" altLang="en-US" sz="1400" b="0" dirty="0">
                          <a:latin typeface="微軟正黑體" panose="020B0604030504040204" pitchFamily="34" charset="-120"/>
                          <a:ea typeface="微軟正黑體" panose="020B0604030504040204" pitchFamily="34" charset="-120"/>
                        </a:rPr>
                        <a:t>以上未滿</a:t>
                      </a:r>
                      <a:r>
                        <a:rPr lang="en-US" altLang="zh-TW" sz="1400" b="0" dirty="0">
                          <a:latin typeface="微軟正黑體" panose="020B0604030504040204" pitchFamily="34" charset="-120"/>
                          <a:ea typeface="微軟正黑體" panose="020B0604030504040204" pitchFamily="34" charset="-120"/>
                        </a:rPr>
                        <a:t>80</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1</a:t>
                      </a:r>
                      <a:r>
                        <a:rPr lang="zh-TW" altLang="en-US" sz="1400" b="0" dirty="0">
                          <a:latin typeface="微軟正黑體" panose="020B0604030504040204" pitchFamily="34" charset="-120"/>
                          <a:ea typeface="微軟正黑體" panose="020B0604030504040204" pitchFamily="34" charset="-120"/>
                        </a:rPr>
                        <a:t>分</a:t>
                      </a:r>
                      <a:endParaRPr lang="zh-TW" altLang="en-US" sz="1400" b="0"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5"/>
                  </a:ext>
                </a:extLst>
              </a:tr>
              <a:tr h="330855">
                <a:tc gridSpan="2">
                  <a:txBody>
                    <a:bodyPr/>
                    <a:lstStyle/>
                    <a:p>
                      <a:pPr algn="ctr"/>
                      <a:r>
                        <a:rPr lang="zh-TW" altLang="en-US" b="1" dirty="0">
                          <a:latin typeface="微軟正黑體" panose="020B0604030504040204" pitchFamily="34" charset="-120"/>
                          <a:ea typeface="微軟正黑體" panose="020B0604030504040204" pitchFamily="34" charset="-120"/>
                        </a:rPr>
                        <a:t>弱勢身分</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2</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低收入戶、中低收入戶、支領失業給付、特殊境遇家庭：</a:t>
                      </a:r>
                      <a:r>
                        <a:rPr lang="en-US" altLang="zh-TW" sz="1400" b="0" dirty="0">
                          <a:latin typeface="微軟正黑體" panose="020B0604030504040204" pitchFamily="34" charset="-120"/>
                          <a:ea typeface="微軟正黑體" panose="020B0604030504040204" pitchFamily="34" charset="-120"/>
                        </a:rPr>
                        <a:t>2</a:t>
                      </a:r>
                      <a:r>
                        <a:rPr lang="zh-TW" altLang="en-US" sz="1400" b="0" dirty="0">
                          <a:latin typeface="微軟正黑體" panose="020B0604030504040204" pitchFamily="34" charset="-120"/>
                          <a:ea typeface="微軟正黑體" panose="020B0604030504040204" pitchFamily="34" charset="-120"/>
                        </a:rPr>
                        <a:t>分</a:t>
                      </a:r>
                      <a:endParaRPr lang="zh-TW" altLang="en-US" sz="1400" b="0"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6"/>
                  </a:ext>
                </a:extLst>
              </a:tr>
              <a:tr h="330855">
                <a:tc gridSpan="2">
                  <a:txBody>
                    <a:bodyPr/>
                    <a:lstStyle/>
                    <a:p>
                      <a:pPr algn="ctr"/>
                      <a:r>
                        <a:rPr lang="zh-TW" altLang="en-US" b="1" dirty="0">
                          <a:latin typeface="微軟正黑體" panose="020B0604030504040204" pitchFamily="34" charset="-120"/>
                          <a:ea typeface="微軟正黑體" panose="020B0604030504040204" pitchFamily="34" charset="-120"/>
                        </a:rPr>
                        <a:t>均衡學習</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6</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四領域學習：健康與體育、藝術人文、綜合活動、科技：</a:t>
                      </a:r>
                      <a:r>
                        <a:rPr lang="en-US" altLang="zh-TW" sz="1400" b="0" dirty="0">
                          <a:latin typeface="微軟正黑體" panose="020B0604030504040204" pitchFamily="34" charset="-120"/>
                          <a:ea typeface="微軟正黑體" panose="020B0604030504040204" pitchFamily="34" charset="-120"/>
                        </a:rPr>
                        <a:t>2</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領域</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五學期平均成績及格</a:t>
                      </a:r>
                      <a:r>
                        <a:rPr lang="en-US" altLang="zh-TW" sz="1400" b="0" dirty="0">
                          <a:latin typeface="微軟正黑體" panose="020B0604030504040204" pitchFamily="34" charset="-120"/>
                          <a:ea typeface="微軟正黑體" panose="020B0604030504040204" pitchFamily="34" charset="-120"/>
                        </a:rPr>
                        <a:t>))</a:t>
                      </a:r>
                      <a:endParaRPr lang="zh-TW" altLang="en-US" sz="14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7"/>
                  </a:ext>
                </a:extLst>
              </a:tr>
              <a:tr h="468711">
                <a:tc gridSpan="2">
                  <a:txBody>
                    <a:bodyPr/>
                    <a:lstStyle/>
                    <a:p>
                      <a:pPr algn="ctr"/>
                      <a:r>
                        <a:rPr lang="zh-TW" altLang="en-US" b="1" dirty="0">
                          <a:latin typeface="微軟正黑體" panose="020B0604030504040204" pitchFamily="34" charset="-120"/>
                          <a:ea typeface="微軟正黑體" panose="020B0604030504040204" pitchFamily="34" charset="-120"/>
                        </a:rPr>
                        <a:t>適性輔導</a:t>
                      </a:r>
                    </a:p>
                  </a:txBody>
                  <a:tcPr anchor="ctr"/>
                </a:tc>
                <a:tc hMerge="1">
                  <a:txBody>
                    <a:bodyPr/>
                    <a:lstStyle/>
                    <a:p>
                      <a:endParaRPr lang="zh-TW" altLang="en-US"/>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3</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a:p>
                  </a:txBody>
                  <a:tcPr/>
                </a:tc>
                <a:tc>
                  <a:txBody>
                    <a:bodyPr/>
                    <a:lstStyle/>
                    <a:p>
                      <a:pPr algn="l"/>
                      <a:r>
                        <a:rPr lang="zh-TW" altLang="en-US" sz="1400" b="0" dirty="0">
                          <a:latin typeface="微軟正黑體" panose="020B0604030504040204" pitchFamily="34" charset="-120"/>
                          <a:ea typeface="微軟正黑體" panose="020B0604030504040204" pitchFamily="34" charset="-120"/>
                        </a:rPr>
                        <a:t>依「生涯發展規劃書」中家長、導師、輔導教師三者意見，皆勾選五專者得 </a:t>
                      </a:r>
                      <a:r>
                        <a:rPr lang="en-US" altLang="zh-TW" sz="1400" b="0" dirty="0">
                          <a:latin typeface="微軟正黑體" panose="020B0604030504040204" pitchFamily="34" charset="-120"/>
                          <a:ea typeface="微軟正黑體" panose="020B0604030504040204" pitchFamily="34" charset="-120"/>
                        </a:rPr>
                        <a:t>3 </a:t>
                      </a:r>
                      <a:r>
                        <a:rPr lang="zh-TW" altLang="en-US" sz="1400" b="0" dirty="0">
                          <a:latin typeface="微軟正黑體" panose="020B0604030504040204" pitchFamily="34" charset="-120"/>
                          <a:ea typeface="微軟正黑體" panose="020B0604030504040204" pitchFamily="34" charset="-120"/>
                        </a:rPr>
                        <a:t>分、任 </a:t>
                      </a:r>
                      <a:r>
                        <a:rPr lang="en-US" altLang="zh-TW" sz="1400" b="0" dirty="0">
                          <a:latin typeface="微軟正黑體" panose="020B0604030504040204" pitchFamily="34" charset="-120"/>
                          <a:ea typeface="微軟正黑體" panose="020B0604030504040204" pitchFamily="34" charset="-120"/>
                        </a:rPr>
                        <a:t>2 </a:t>
                      </a:r>
                      <a:r>
                        <a:rPr lang="zh-TW" altLang="en-US" sz="1400" b="0" dirty="0">
                          <a:latin typeface="微軟正黑體" panose="020B0604030504040204" pitchFamily="34" charset="-120"/>
                          <a:ea typeface="微軟正黑體" panose="020B0604030504040204" pitchFamily="34" charset="-120"/>
                        </a:rPr>
                        <a:t>者勾選五專者得 </a:t>
                      </a:r>
                      <a:r>
                        <a:rPr lang="en-US" altLang="zh-TW" sz="1400" b="0" dirty="0">
                          <a:latin typeface="微軟正黑體" panose="020B0604030504040204" pitchFamily="34" charset="-120"/>
                          <a:ea typeface="微軟正黑體" panose="020B0604030504040204" pitchFamily="34" charset="-120"/>
                        </a:rPr>
                        <a:t>2 </a:t>
                      </a:r>
                      <a:r>
                        <a:rPr lang="zh-TW" altLang="en-US" sz="1400" b="0" dirty="0">
                          <a:latin typeface="微軟正黑體" panose="020B0604030504040204" pitchFamily="34" charset="-120"/>
                          <a:ea typeface="微軟正黑體" panose="020B0604030504040204" pitchFamily="34" charset="-120"/>
                        </a:rPr>
                        <a:t>分、任 </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者勾選五專者得 </a:t>
                      </a:r>
                      <a:r>
                        <a:rPr lang="en-US" altLang="zh-TW" sz="1400" b="0" dirty="0">
                          <a:latin typeface="微軟正黑體" panose="020B0604030504040204" pitchFamily="34" charset="-120"/>
                          <a:ea typeface="微軟正黑體" panose="020B0604030504040204" pitchFamily="34" charset="-120"/>
                        </a:rPr>
                        <a:t>1 </a:t>
                      </a:r>
                      <a:r>
                        <a:rPr lang="zh-TW" altLang="en-US" sz="1400" b="0" dirty="0">
                          <a:latin typeface="微軟正黑體" panose="020B0604030504040204" pitchFamily="34" charset="-120"/>
                          <a:ea typeface="微軟正黑體" panose="020B0604030504040204" pitchFamily="34" charset="-120"/>
                        </a:rPr>
                        <a:t>分。</a:t>
                      </a:r>
                    </a:p>
                  </a:txBody>
                  <a:tcPr anchor="ctr"/>
                </a:tc>
                <a:extLst>
                  <a:ext uri="{0D108BD9-81ED-4DB2-BD59-A6C34878D82A}">
                    <a16:rowId xmlns:a16="http://schemas.microsoft.com/office/drawing/2014/main" val="10008"/>
                  </a:ext>
                </a:extLst>
              </a:tr>
              <a:tr h="394274">
                <a:tc gridSpan="2">
                  <a:txBody>
                    <a:bodyPr/>
                    <a:lstStyle/>
                    <a:p>
                      <a:pPr algn="ctr"/>
                      <a:r>
                        <a:rPr lang="zh-TW" altLang="en-US" b="1" dirty="0">
                          <a:latin typeface="微軟正黑體" panose="020B0604030504040204" pitchFamily="34" charset="-120"/>
                          <a:ea typeface="微軟正黑體" panose="020B0604030504040204" pitchFamily="34" charset="-120"/>
                        </a:rPr>
                        <a:t>國中教育會考</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15</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latin typeface="微軟正黑體" panose="020B0604030504040204" pitchFamily="34" charset="-120"/>
                          <a:ea typeface="微軟正黑體" panose="020B0604030504040204" pitchFamily="34" charset="-120"/>
                        </a:rPr>
                        <a:t>國文、數學、英語、自然、社會：</a:t>
                      </a:r>
                      <a:r>
                        <a:rPr lang="en-US" altLang="zh-TW" sz="1400" b="0" dirty="0">
                          <a:latin typeface="微軟正黑體" panose="020B0604030504040204" pitchFamily="34" charset="-120"/>
                          <a:ea typeface="微軟正黑體" panose="020B0604030504040204" pitchFamily="34" charset="-120"/>
                        </a:rPr>
                        <a:t>A(3</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a:t>
                      </a:r>
                      <a:r>
                        <a:rPr lang="en-US" altLang="zh-TW" sz="1400" b="0" dirty="0">
                          <a:latin typeface="微軟正黑體" panose="020B0604030504040204" pitchFamily="34" charset="-120"/>
                          <a:ea typeface="微軟正黑體" panose="020B0604030504040204" pitchFamily="34" charset="-120"/>
                        </a:rPr>
                        <a:t>B(2</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a:t>
                      </a:r>
                      <a:r>
                        <a:rPr lang="zh-TW" altLang="en-US" sz="1400" b="0" dirty="0">
                          <a:latin typeface="微軟正黑體" panose="020B0604030504040204" pitchFamily="34" charset="-120"/>
                          <a:ea typeface="微軟正黑體" panose="020B0604030504040204" pitchFamily="34" charset="-120"/>
                        </a:rPr>
                        <a:t>、</a:t>
                      </a:r>
                      <a:r>
                        <a:rPr lang="en-US" altLang="zh-TW" sz="1400" b="0" dirty="0">
                          <a:latin typeface="微軟正黑體" panose="020B0604030504040204" pitchFamily="34" charset="-120"/>
                          <a:ea typeface="微軟正黑體" panose="020B0604030504040204" pitchFamily="34" charset="-120"/>
                        </a:rPr>
                        <a:t>C(1</a:t>
                      </a:r>
                      <a:r>
                        <a:rPr lang="zh-TW" altLang="en-US" sz="1400" b="0" dirty="0">
                          <a:latin typeface="微軟正黑體" panose="020B0604030504040204" pitchFamily="34" charset="-120"/>
                          <a:ea typeface="微軟正黑體" panose="020B0604030504040204" pitchFamily="34" charset="-120"/>
                        </a:rPr>
                        <a:t>分</a:t>
                      </a:r>
                      <a:r>
                        <a:rPr lang="en-US" altLang="zh-TW" sz="1400" b="0" dirty="0">
                          <a:latin typeface="微軟正黑體" panose="020B0604030504040204" pitchFamily="34" charset="-120"/>
                          <a:ea typeface="微軟正黑體" panose="020B0604030504040204" pitchFamily="34" charset="-120"/>
                        </a:rPr>
                        <a:t>)</a:t>
                      </a:r>
                      <a:endParaRPr lang="zh-TW" altLang="en-US" sz="1300" b="0"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9"/>
                  </a:ext>
                </a:extLst>
              </a:tr>
              <a:tr h="330855">
                <a:tc gridSpan="2">
                  <a:txBody>
                    <a:bodyPr/>
                    <a:lstStyle/>
                    <a:p>
                      <a:pPr algn="ctr"/>
                      <a:r>
                        <a:rPr lang="zh-TW" altLang="en-US" b="1" dirty="0">
                          <a:latin typeface="微軟正黑體" panose="020B0604030504040204" pitchFamily="34" charset="-120"/>
                          <a:ea typeface="微軟正黑體" panose="020B0604030504040204" pitchFamily="34" charset="-120"/>
                        </a:rPr>
                        <a:t>其他</a:t>
                      </a:r>
                    </a:p>
                  </a:txBody>
                  <a:tcPr anchor="ctr"/>
                </a:tc>
                <a:tc hMerge="1">
                  <a:txBody>
                    <a:bodyPr/>
                    <a:lstStyle/>
                    <a:p>
                      <a:endParaRPr lang="zh-TW" altLang="en-US" dirty="0"/>
                    </a:p>
                  </a:txBody>
                  <a:tcPr/>
                </a:tc>
                <a:tc gridSpan="2">
                  <a:txBody>
                    <a:bodyPr/>
                    <a:lstStyle/>
                    <a:p>
                      <a:pPr algn="ctr"/>
                      <a:r>
                        <a:rPr lang="en-US" altLang="zh-TW" b="1" dirty="0">
                          <a:solidFill>
                            <a:srgbClr val="C00000"/>
                          </a:solidFill>
                          <a:latin typeface="微軟正黑體" panose="020B0604030504040204" pitchFamily="34" charset="-120"/>
                          <a:ea typeface="微軟正黑體" panose="020B0604030504040204" pitchFamily="34" charset="-120"/>
                        </a:rPr>
                        <a:t>5</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400" b="0" dirty="0">
                          <a:solidFill>
                            <a:srgbClr val="C00000"/>
                          </a:solidFill>
                          <a:latin typeface="微軟正黑體" panose="020B0604030504040204" pitchFamily="34" charset="-120"/>
                          <a:ea typeface="微軟正黑體" panose="020B0604030504040204" pitchFamily="34" charset="-120"/>
                        </a:rPr>
                        <a:t>招生學校自訂</a:t>
                      </a: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659304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a16="http://schemas.microsoft.com/office/drawing/2014/main"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197169146"/>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457200" y="274638"/>
            <a:ext cx="8229600" cy="562074"/>
          </a:xfrm>
        </p:spPr>
        <p:style>
          <a:lnRef idx="1">
            <a:schemeClr val="dk1"/>
          </a:lnRef>
          <a:fillRef idx="2">
            <a:schemeClr val="dk1"/>
          </a:fillRef>
          <a:effectRef idx="1">
            <a:schemeClr val="dk1"/>
          </a:effectRef>
          <a:fontRef idx="minor">
            <a:schemeClr val="dk1"/>
          </a:fontRef>
        </p:style>
        <p:txBody>
          <a:bodyPr/>
          <a:lstStyle/>
          <a:p>
            <a:r>
              <a:rPr lang="zh-TW" altLang="en-US" dirty="0">
                <a:latin typeface="標楷體" panose="03000509000000000000" pitchFamily="65" charset="-120"/>
                <a:ea typeface="標楷體" panose="03000509000000000000" pitchFamily="65" charset="-120"/>
                <a:cs typeface="Arial Unicode MS" panose="020B0604020202020204" pitchFamily="34" charset="-120"/>
              </a:rPr>
              <a:t>五專免學費與助學補助</a:t>
            </a:r>
          </a:p>
        </p:txBody>
      </p:sp>
      <p:pic>
        <p:nvPicPr>
          <p:cNvPr id="17411"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內容版面配置區 3"/>
          <p:cNvGraphicFramePr>
            <a:graphicFrameLocks noGrp="1"/>
          </p:cNvGraphicFramePr>
          <p:nvPr/>
        </p:nvGraphicFramePr>
        <p:xfrm>
          <a:off x="339725" y="980727"/>
          <a:ext cx="8447088" cy="5700343"/>
        </p:xfrm>
        <a:graphic>
          <a:graphicData uri="http://schemas.openxmlformats.org/drawingml/2006/table">
            <a:tbl>
              <a:tblPr/>
              <a:tblGrid>
                <a:gridCol w="1293813">
                  <a:extLst>
                    <a:ext uri="{9D8B030D-6E8A-4147-A177-3AD203B41FA5}">
                      <a16:colId xmlns:a16="http://schemas.microsoft.com/office/drawing/2014/main" val="20000"/>
                    </a:ext>
                  </a:extLst>
                </a:gridCol>
                <a:gridCol w="1250950">
                  <a:extLst>
                    <a:ext uri="{9D8B030D-6E8A-4147-A177-3AD203B41FA5}">
                      <a16:colId xmlns:a16="http://schemas.microsoft.com/office/drawing/2014/main" val="20001"/>
                    </a:ext>
                  </a:extLst>
                </a:gridCol>
                <a:gridCol w="1255464">
                  <a:extLst>
                    <a:ext uri="{9D8B030D-6E8A-4147-A177-3AD203B41FA5}">
                      <a16:colId xmlns:a16="http://schemas.microsoft.com/office/drawing/2014/main" val="20002"/>
                    </a:ext>
                  </a:extLst>
                </a:gridCol>
                <a:gridCol w="4646861">
                  <a:extLst>
                    <a:ext uri="{9D8B030D-6E8A-4147-A177-3AD203B41FA5}">
                      <a16:colId xmlns:a16="http://schemas.microsoft.com/office/drawing/2014/main" val="20003"/>
                    </a:ext>
                  </a:extLst>
                </a:gridCol>
              </a:tblGrid>
              <a:tr h="376736">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年級</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助學計畫</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措施</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內容</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extLst>
                  <a:ext uri="{0D108BD9-81ED-4DB2-BD59-A6C34878D82A}">
                    <a16:rowId xmlns:a16="http://schemas.microsoft.com/office/drawing/2014/main" val="10000"/>
                  </a:ext>
                </a:extLst>
              </a:tr>
              <a:tr h="871211">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五專一年級</a:t>
                      </a:r>
                      <a:br>
                        <a:rPr kumimoji="0" lang="en-US" altLang="zh-TW" sz="16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br>
                      <a:r>
                        <a:rPr kumimoji="0" lang="zh-TW" altLang="zh-TW" sz="16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五專二年級</a:t>
                      </a:r>
                      <a:br>
                        <a:rPr kumimoji="0" lang="en-US" altLang="zh-TW" sz="16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br>
                      <a:r>
                        <a:rPr kumimoji="0" lang="zh-TW" altLang="zh-TW" sz="16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五專三年級</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五專</a:t>
                      </a:r>
                      <a:r>
                        <a:rPr kumimoji="0" lang="zh-TW" altLang="zh-TW"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前三年免學費</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免納學費</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依專科學校法第</a:t>
                      </a:r>
                      <a:r>
                        <a:rPr kumimoji="0" lang="en-US"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44</a:t>
                      </a:r>
                      <a:r>
                        <a:rPr kumimoji="0" lang="zh-TW"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條規定，補助學費全額</a:t>
                      </a: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zh-TW"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免繳納學費</a:t>
                      </a:r>
                      <a:r>
                        <a:rPr kumimoji="0" lang="zh-TW"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，僅須繳交雜費等其他費用</a:t>
                      </a:r>
                      <a:r>
                        <a:rPr kumimoji="0" lang="en-US"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61172">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五專四年級</a:t>
                      </a:r>
                      <a:br>
                        <a:rPr kumimoji="0" lang="en-US"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br>
                      <a:r>
                        <a:rPr kumimoji="0" lang="zh-TW"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五專五年級</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B3D7"/>
                    </a:solidFill>
                  </a:tcPr>
                </a:tc>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大專校院</a:t>
                      </a:r>
                      <a:endParaRPr kumimoji="0" lang="en-US" altLang="zh-TW" sz="20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弱勢學生</a:t>
                      </a:r>
                      <a:endParaRPr kumimoji="0" lang="en-US" altLang="zh-TW" sz="20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助學計畫</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助學金</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補助級距分為 </a:t>
                      </a:r>
                      <a:r>
                        <a:rPr kumimoji="0" lang="en-US"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5 </a:t>
                      </a: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級，補助金額為</a:t>
                      </a:r>
                      <a:r>
                        <a:rPr kumimoji="0" lang="en-US" altLang="zh-TW"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5,000</a:t>
                      </a:r>
                      <a:r>
                        <a:rPr kumimoji="0" lang="zh-TW" altLang="en-US"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35,000 </a:t>
                      </a:r>
                      <a:r>
                        <a:rPr kumimoji="0" lang="zh-TW" altLang="en-US"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元</a:t>
                      </a: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，減輕其籌措學費負擔。 </a:t>
                      </a:r>
                      <a:endParaRPr kumimoji="0" lang="zh-TW"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2"/>
                  </a:ext>
                </a:extLst>
              </a:tr>
              <a:tr h="2313154">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生活助</a:t>
                      </a:r>
                      <a:endParaRPr kumimoji="0" lang="en-US"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學金</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為提供經濟弱勢學生每月生活所需費用，參酌全額獎學金之精神，學校得依學校扶弱措施及學生需求情形，擇下列方式之一或全部辦理</a:t>
                      </a:r>
                      <a:r>
                        <a:rPr kumimoji="0" lang="zh-TW" altLang="en-US" sz="1800" b="0" i="0" u="none" strike="noStrike" cap="none" normalizeH="0" baseline="0" dirty="0">
                          <a:ln>
                            <a:noFill/>
                          </a:ln>
                          <a:solidFill>
                            <a:srgbClr val="0000CC"/>
                          </a:solidFill>
                          <a:effectLst/>
                          <a:latin typeface="新細明體" panose="02020500000000000000" pitchFamily="18" charset="-120"/>
                          <a:ea typeface="標楷體" panose="03000509000000000000" pitchFamily="65" charset="-120"/>
                          <a:cs typeface="Times New Roman" panose="02020603050405020304" pitchFamily="18" charset="0"/>
                        </a:rPr>
                        <a:t>：</a:t>
                      </a:r>
                      <a:endParaRPr kumimoji="0" lang="en-US" altLang="zh-TW" sz="1800" b="0" i="0" u="none" strike="noStrike" cap="none" normalizeH="0" baseline="0" dirty="0">
                        <a:ln>
                          <a:noFill/>
                        </a:ln>
                        <a:solidFill>
                          <a:srgbClr val="0000CC"/>
                        </a:solidFill>
                        <a:effectLst/>
                        <a:latin typeface="新細明體" panose="02020500000000000000" pitchFamily="18" charset="-120"/>
                        <a:ea typeface="標楷體" panose="03000509000000000000" pitchFamily="65"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核發每生</a:t>
                      </a:r>
                      <a:r>
                        <a:rPr kumimoji="0" lang="zh-TW" altLang="en-US"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每月 </a:t>
                      </a:r>
                      <a:r>
                        <a:rPr kumimoji="0" lang="en-US" altLang="zh-TW"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6,000 </a:t>
                      </a:r>
                      <a:r>
                        <a:rPr kumimoji="0" lang="zh-TW" altLang="en-US"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元以上</a:t>
                      </a: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之生活助學金者， 學校得安排生活服務學習。 </a:t>
                      </a:r>
                      <a:endParaRPr kumimoji="0" lang="en-US"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核發每生</a:t>
                      </a:r>
                      <a:r>
                        <a:rPr kumimoji="0" lang="zh-TW" altLang="en-US"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每月 </a:t>
                      </a:r>
                      <a:r>
                        <a:rPr kumimoji="0" lang="en-US" altLang="zh-TW"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3,000 </a:t>
                      </a:r>
                      <a:r>
                        <a:rPr kumimoji="0" lang="zh-TW" altLang="en-US"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元以上未達 </a:t>
                      </a:r>
                      <a:r>
                        <a:rPr kumimoji="0" lang="en-US" altLang="zh-TW"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6,000 </a:t>
                      </a:r>
                      <a:r>
                        <a:rPr kumimoji="0" lang="zh-TW" altLang="en-US"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元</a:t>
                      </a: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之生活助學金者，學校不得安排生活服務學習。</a:t>
                      </a:r>
                      <a:endParaRPr kumimoji="0" lang="zh-TW"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3"/>
                  </a:ext>
                </a:extLst>
              </a:tr>
              <a:tr h="661172">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緊急紓困</a:t>
                      </a:r>
                      <a:endParaRPr kumimoji="0" lang="en-US"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助學金</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對於新貧、近貧或家庭發生急難之學生，由學校依學生困難實際狀況給予補助。 </a:t>
                      </a:r>
                      <a:endParaRPr kumimoji="0" lang="zh-TW"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4"/>
                  </a:ext>
                </a:extLst>
              </a:tr>
              <a:tr h="661172">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住宿優惠</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提供低收入戶學生</a:t>
                      </a:r>
                      <a:r>
                        <a:rPr kumimoji="0" lang="zh-TW" altLang="en-US" sz="18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校內宿舍免費住宿</a:t>
                      </a:r>
                      <a:r>
                        <a:rPr kumimoji="0" lang="zh-TW" altLang="en-US"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；另提供中低收入戶學生校內宿舍優先住宿。</a:t>
                      </a:r>
                      <a:endParaRPr kumimoji="0" lang="zh-TW" altLang="zh-TW" sz="18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5"/>
                  </a:ext>
                </a:extLst>
              </a:tr>
            </a:tbl>
          </a:graphicData>
        </a:graphic>
      </p:graphicFrame>
      <p:sp>
        <p:nvSpPr>
          <p:cNvPr id="2" name="矩形 1"/>
          <p:cNvSpPr/>
          <p:nvPr/>
        </p:nvSpPr>
        <p:spPr>
          <a:xfrm>
            <a:off x="1665897" y="1412776"/>
            <a:ext cx="1177911"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7274060"/>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457200" y="476672"/>
            <a:ext cx="8229600" cy="778098"/>
          </a:xfrm>
        </p:spPr>
        <p:txBody>
          <a:bodyPr/>
          <a:lstStyle/>
          <a:p>
            <a:pPr eaLnBrk="1" hangingPunct="1"/>
            <a:r>
              <a:rPr lang="zh-TW" altLang="en-US" dirty="0">
                <a:latin typeface="標楷體" panose="03000509000000000000" pitchFamily="65" charset="-120"/>
                <a:cs typeface="Arial Unicode MS" panose="020B0604020202020204" pitchFamily="34" charset="-120"/>
              </a:rPr>
              <a:t>五專畢業生投入職場展翅計畫</a:t>
            </a:r>
          </a:p>
        </p:txBody>
      </p:sp>
      <p:sp>
        <p:nvSpPr>
          <p:cNvPr id="18435" name="內容版面配置區 2"/>
          <p:cNvSpPr>
            <a:spLocks noGrp="1"/>
          </p:cNvSpPr>
          <p:nvPr>
            <p:ph idx="1"/>
          </p:nvPr>
        </p:nvSpPr>
        <p:spPr>
          <a:xfrm>
            <a:off x="457200" y="1268413"/>
            <a:ext cx="8229600" cy="1872555"/>
          </a:xfrm>
        </p:spPr>
        <p:txBody>
          <a:bodyPr/>
          <a:lstStyle/>
          <a:p>
            <a:pPr eaLnBrk="1" hangingPunct="1"/>
            <a:r>
              <a:rPr lang="zh-TW" altLang="en-US" sz="2400" b="1" dirty="0">
                <a:solidFill>
                  <a:srgbClr val="FF0000"/>
                </a:solidFill>
                <a:latin typeface="標楷體" panose="03000509000000000000" pitchFamily="65" charset="-120"/>
                <a:cs typeface="Arial Unicode MS" panose="020B0604020202020204" pitchFamily="34" charset="-120"/>
              </a:rPr>
              <a:t>在專四及專五期間</a:t>
            </a:r>
            <a:r>
              <a:rPr lang="zh-TW" altLang="en-US" sz="2400" dirty="0">
                <a:latin typeface="標楷體" panose="03000509000000000000" pitchFamily="65" charset="-120"/>
                <a:cs typeface="Arial Unicode MS" panose="020B0604020202020204" pitchFamily="34" charset="-120"/>
              </a:rPr>
              <a:t>，請企業提供學生第</a:t>
            </a:r>
            <a:r>
              <a:rPr lang="en-US" altLang="zh-TW" sz="2400" dirty="0">
                <a:latin typeface="標楷體" panose="03000509000000000000" pitchFamily="65" charset="-120"/>
                <a:cs typeface="Arial Unicode MS" panose="020B0604020202020204" pitchFamily="34" charset="-120"/>
              </a:rPr>
              <a:t>1</a:t>
            </a:r>
            <a:r>
              <a:rPr lang="zh-TW" altLang="en-US" sz="2400" dirty="0">
                <a:latin typeface="標楷體" panose="03000509000000000000" pitchFamily="65" charset="-120"/>
                <a:cs typeface="Arial Unicode MS" panose="020B0604020202020204" pitchFamily="34" charset="-120"/>
              </a:rPr>
              <a:t>年非實習期間</a:t>
            </a:r>
            <a:r>
              <a:rPr lang="zh-TW" altLang="en-US" sz="2400" dirty="0">
                <a:solidFill>
                  <a:srgbClr val="FF0000"/>
                </a:solidFill>
                <a:latin typeface="標楷體" panose="03000509000000000000" pitchFamily="65" charset="-120"/>
                <a:cs typeface="Arial Unicode MS" panose="020B0604020202020204" pitchFamily="34" charset="-120"/>
              </a:rPr>
              <a:t>每月至少</a:t>
            </a:r>
            <a:r>
              <a:rPr lang="en-US" altLang="zh-TW" sz="2400" dirty="0">
                <a:solidFill>
                  <a:srgbClr val="FF0000"/>
                </a:solidFill>
                <a:latin typeface="標楷體" panose="03000509000000000000" pitchFamily="65" charset="-120"/>
                <a:cs typeface="Arial Unicode MS" panose="020B0604020202020204" pitchFamily="34" charset="-120"/>
              </a:rPr>
              <a:t>6,000</a:t>
            </a:r>
            <a:r>
              <a:rPr lang="zh-TW" altLang="en-US" sz="2400" dirty="0">
                <a:solidFill>
                  <a:srgbClr val="FF0000"/>
                </a:solidFill>
                <a:latin typeface="標楷體" panose="03000509000000000000" pitchFamily="65" charset="-120"/>
                <a:cs typeface="Arial Unicode MS" panose="020B0604020202020204" pitchFamily="34" charset="-120"/>
              </a:rPr>
              <a:t>元</a:t>
            </a:r>
            <a:r>
              <a:rPr lang="zh-TW" altLang="en-US" sz="2400" dirty="0">
                <a:latin typeface="標楷體" panose="03000509000000000000" pitchFamily="65" charset="-120"/>
                <a:cs typeface="Arial Unicode MS" panose="020B0604020202020204" pitchFamily="34" charset="-120"/>
              </a:rPr>
              <a:t>之生活獎學金及第</a:t>
            </a:r>
            <a:r>
              <a:rPr lang="en-US" altLang="zh-TW" sz="2400" dirty="0">
                <a:latin typeface="標楷體" panose="03000509000000000000" pitchFamily="65" charset="-120"/>
                <a:cs typeface="Arial Unicode MS" panose="020B0604020202020204" pitchFamily="34" charset="-120"/>
              </a:rPr>
              <a:t>2</a:t>
            </a:r>
            <a:r>
              <a:rPr lang="zh-TW" altLang="en-US" sz="2400" dirty="0">
                <a:latin typeface="標楷體" panose="03000509000000000000" pitchFamily="65" charset="-120"/>
                <a:cs typeface="Arial Unicode MS" panose="020B0604020202020204" pitchFamily="34" charset="-120"/>
              </a:rPr>
              <a:t>年實習期間給予基本工資以上之實習津貼，教育部補助</a:t>
            </a:r>
            <a:r>
              <a:rPr lang="en-US" altLang="zh-TW" sz="2400" dirty="0">
                <a:latin typeface="標楷體" panose="03000509000000000000" pitchFamily="65" charset="-120"/>
                <a:cs typeface="Arial Unicode MS" panose="020B0604020202020204" pitchFamily="34" charset="-120"/>
              </a:rPr>
              <a:t>2</a:t>
            </a:r>
            <a:r>
              <a:rPr lang="zh-TW" altLang="en-US" sz="2400" dirty="0">
                <a:latin typeface="標楷體" panose="03000509000000000000" pitchFamily="65" charset="-120"/>
                <a:cs typeface="Arial Unicode MS" panose="020B0604020202020204" pitchFamily="34" charset="-120"/>
              </a:rPr>
              <a:t>年就業獎學金</a:t>
            </a:r>
            <a:r>
              <a:rPr lang="en-US" altLang="zh-TW" sz="2400" dirty="0">
                <a:latin typeface="標楷體" panose="03000509000000000000" pitchFamily="65" charset="-120"/>
                <a:cs typeface="Arial Unicode MS" panose="020B0604020202020204" pitchFamily="34" charset="-120"/>
              </a:rPr>
              <a:t>(</a:t>
            </a:r>
            <a:r>
              <a:rPr lang="zh-TW" altLang="en-US" sz="2400" dirty="0">
                <a:latin typeface="標楷體" panose="03000509000000000000" pitchFamily="65" charset="-120"/>
                <a:cs typeface="Arial Unicode MS" panose="020B0604020202020204" pitchFamily="34" charset="-120"/>
              </a:rPr>
              <a:t>學雜費</a:t>
            </a:r>
            <a:r>
              <a:rPr lang="en-US" altLang="zh-TW" sz="2400" dirty="0">
                <a:latin typeface="標楷體" panose="03000509000000000000" pitchFamily="65" charset="-120"/>
                <a:cs typeface="Arial Unicode MS" panose="020B0604020202020204" pitchFamily="34" charset="-120"/>
              </a:rPr>
              <a:t>)</a:t>
            </a:r>
            <a:r>
              <a:rPr lang="zh-TW" altLang="en-US" sz="2400" dirty="0">
                <a:latin typeface="標楷體" panose="03000509000000000000" pitchFamily="65" charset="-120"/>
                <a:cs typeface="Arial Unicode MS" panose="020B0604020202020204" pitchFamily="34" charset="-120"/>
              </a:rPr>
              <a:t>，學生畢業後應就業</a:t>
            </a:r>
            <a:r>
              <a:rPr lang="en-US" altLang="zh-TW" sz="2400" dirty="0">
                <a:latin typeface="標楷體" panose="03000509000000000000" pitchFamily="65" charset="-120"/>
                <a:cs typeface="Arial Unicode MS" panose="020B0604020202020204" pitchFamily="34" charset="-120"/>
              </a:rPr>
              <a:t>2</a:t>
            </a:r>
            <a:r>
              <a:rPr lang="zh-TW" altLang="en-US" sz="2400" dirty="0">
                <a:latin typeface="標楷體" panose="03000509000000000000" pitchFamily="65" charset="-120"/>
                <a:cs typeface="Arial Unicode MS" panose="020B0604020202020204" pitchFamily="34" charset="-120"/>
              </a:rPr>
              <a:t>年。</a:t>
            </a:r>
            <a:endParaRPr lang="en-US" altLang="zh-TW" sz="2400" dirty="0">
              <a:latin typeface="標楷體" panose="03000509000000000000" pitchFamily="65" charset="-120"/>
              <a:cs typeface="Arial Unicode MS" panose="020B0604020202020204" pitchFamily="34" charset="-120"/>
            </a:endParaRPr>
          </a:p>
        </p:txBody>
      </p:sp>
      <p:pic>
        <p:nvPicPr>
          <p:cNvPr id="18436"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圖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575" y="2958321"/>
            <a:ext cx="6882850" cy="35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48079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MH" val="20161201195603"/>
  <p:tag name="MH_LIBRARY" val="CONTENTS"/>
  <p:tag name="MH_TYPE" val="OTHERS"/>
  <p:tag name="ID" val="626765"/>
</p:tagLst>
</file>

<file path=ppt/tags/tag2.xml><?xml version="1.0" encoding="utf-8"?>
<p:tagLst xmlns:a="http://schemas.openxmlformats.org/drawingml/2006/main" xmlns:r="http://schemas.openxmlformats.org/officeDocument/2006/relationships" xmlns:p="http://schemas.openxmlformats.org/presentationml/2006/main">
  <p:tag name="MH" val="20161201195603"/>
  <p:tag name="MH_LIBRARY" val="CONTENTS"/>
  <p:tag name="MH_TYPE" val="OTHERS"/>
  <p:tag name="ID" val="626765"/>
</p:tagLst>
</file>

<file path=ppt/tags/tag3.xml><?xml version="1.0" encoding="utf-8"?>
<p:tagLst xmlns:a="http://schemas.openxmlformats.org/drawingml/2006/main" xmlns:r="http://schemas.openxmlformats.org/officeDocument/2006/relationships" xmlns:p="http://schemas.openxmlformats.org/presentationml/2006/main">
  <p:tag name="MH" val="20161201195603"/>
  <p:tag name="MH_LIBRARY" val="CONTENTS"/>
  <p:tag name="MH_TYPE" val="OTHERS"/>
  <p:tag name="ID" val="626765"/>
</p:tagLst>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238TGp_spraut_light _v2</Template>
  <TotalTime>8494</TotalTime>
  <Words>12299</Words>
  <Application>Microsoft Office PowerPoint</Application>
  <PresentationFormat>如螢幕大小 (4:3)</PresentationFormat>
  <Paragraphs>2302</Paragraphs>
  <Slides>191</Slides>
  <Notes>107</Notes>
  <HiddenSlides>0</HiddenSlides>
  <MMClips>0</MMClips>
  <ScaleCrop>false</ScaleCrop>
  <HeadingPairs>
    <vt:vector size="8" baseType="variant">
      <vt:variant>
        <vt:lpstr>使用字型</vt:lpstr>
      </vt:variant>
      <vt:variant>
        <vt:i4>25</vt:i4>
      </vt:variant>
      <vt:variant>
        <vt:lpstr>佈景主題</vt:lpstr>
      </vt:variant>
      <vt:variant>
        <vt:i4>2</vt:i4>
      </vt:variant>
      <vt:variant>
        <vt:lpstr>內嵌 OLE 伺服程式</vt:lpstr>
      </vt:variant>
      <vt:variant>
        <vt:i4>2</vt:i4>
      </vt:variant>
      <vt:variant>
        <vt:lpstr>投影片標題</vt:lpstr>
      </vt:variant>
      <vt:variant>
        <vt:i4>191</vt:i4>
      </vt:variant>
    </vt:vector>
  </HeadingPairs>
  <TitlesOfParts>
    <vt:vector size="220" baseType="lpstr">
      <vt:lpstr>超世紀粗顏楷</vt:lpstr>
      <vt:lpstr>Arial Black</vt:lpstr>
      <vt:lpstr>微軟正黑體</vt:lpstr>
      <vt:lpstr>Roboto Condensed Light</vt:lpstr>
      <vt:lpstr>華康儷粗圓</vt:lpstr>
      <vt:lpstr>Times New Roman</vt:lpstr>
      <vt:lpstr>華康粗圓體</vt:lpstr>
      <vt:lpstr>Arial</vt:lpstr>
      <vt:lpstr>Kozuka Gothic Pro B</vt:lpstr>
      <vt:lpstr>Cambria</vt:lpstr>
      <vt:lpstr>新細明體</vt:lpstr>
      <vt:lpstr>細明體</vt:lpstr>
      <vt:lpstr>Gill Sans MT</vt:lpstr>
      <vt:lpstr>MJXc-TeX-main-R</vt:lpstr>
      <vt:lpstr>標楷體</vt:lpstr>
      <vt:lpstr>Arial</vt:lpstr>
      <vt:lpstr>微软雅黑</vt:lpstr>
      <vt:lpstr>華康新特明體</vt:lpstr>
      <vt:lpstr>華康儷中黑</vt:lpstr>
      <vt:lpstr>Wingdings</vt:lpstr>
      <vt:lpstr>Calibri</vt:lpstr>
      <vt:lpstr>华文细黑</vt:lpstr>
      <vt:lpstr>Verdana</vt:lpstr>
      <vt:lpstr>超世紀中顏楷</vt:lpstr>
      <vt:lpstr>Livvic</vt:lpstr>
      <vt:lpstr>1_238TGp_spraut_light _v2</vt:lpstr>
      <vt:lpstr>圖庫</vt:lpstr>
      <vt:lpstr>Image</vt:lpstr>
      <vt:lpstr>PhotoImpact</vt:lpstr>
      <vt:lpstr>PowerPoint 簡報</vt:lpstr>
      <vt:lpstr>PowerPoint 簡報</vt:lpstr>
      <vt:lpstr>PowerPoint 簡報</vt:lpstr>
      <vt:lpstr>何謂適性？</vt:lpstr>
      <vt:lpstr>PowerPoint 簡報</vt:lpstr>
      <vt:lpstr>何謂適性？</vt:lpstr>
      <vt:lpstr>適性：本性、特性</vt:lpstr>
      <vt:lpstr>PowerPoint 簡報</vt:lpstr>
      <vt:lpstr>PowerPoint 簡報</vt:lpstr>
      <vt:lpstr>PowerPoint 簡報</vt:lpstr>
      <vt:lpstr>PowerPoint 簡報</vt:lpstr>
      <vt:lpstr>適性重要嗎？</vt:lpstr>
      <vt:lpstr>PowerPoint 簡報</vt:lpstr>
      <vt:lpstr>不同的特質，成就各樣的人才</vt:lpstr>
      <vt:lpstr>最適合你的  就會最耀眼</vt:lpstr>
      <vt:lpstr>因為喜歡 才能堅持                              適性才能真正揚才</vt:lpstr>
      <vt:lpstr>入學方式核心精神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屏東區高級中等學校適性入學說明</vt:lpstr>
      <vt:lpstr>屏東區高級中等學校適性入學說明</vt:lpstr>
      <vt:lpstr>PowerPoint 簡報</vt:lpstr>
      <vt:lpstr>PowerPoint 簡報</vt:lpstr>
      <vt:lpstr>111五專聯合免試入學</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變更就學區申請 </vt:lpstr>
      <vt:lpstr>PowerPoint 簡報</vt:lpstr>
      <vt:lpstr>PowerPoint 簡報</vt:lpstr>
      <vt:lpstr>變更就學區</vt:lpstr>
      <vt:lpstr>PowerPoint 簡報</vt:lpstr>
      <vt:lpstr>PowerPoint 簡報</vt:lpstr>
      <vt:lpstr>PowerPoint 簡報</vt:lpstr>
      <vt:lpstr>PowerPoint 簡報</vt:lpstr>
      <vt:lpstr>PowerPoint 簡報</vt:lpstr>
      <vt:lpstr>PowerPoint 簡報</vt:lpstr>
      <vt:lpstr>PowerPoint 簡報</vt:lpstr>
      <vt:lpstr>PowerPoint 簡報</vt:lpstr>
      <vt:lpstr>錄取、報到、報到後放棄</vt:lpstr>
      <vt:lpstr>招生管道說明</vt:lpstr>
      <vt:lpstr>PowerPoint 簡報</vt:lpstr>
      <vt:lpstr>PowerPoint 簡報</vt:lpstr>
      <vt:lpstr>PowerPoint 簡報</vt:lpstr>
      <vt:lpstr>PowerPoint 簡報</vt:lpstr>
      <vt:lpstr>五專免試入學</vt:lpstr>
      <vt:lpstr>五專主要入學管道流程圖</vt:lpstr>
      <vt:lpstr>PowerPoint 簡報</vt:lpstr>
      <vt:lpstr>五專畢業生升學及就業發展</vt:lpstr>
      <vt:lpstr>培育【中級技術人力】的重要管道之一</vt:lpstr>
      <vt:lpstr>PowerPoint 簡報</vt:lpstr>
      <vt:lpstr>PowerPoint 簡報</vt:lpstr>
      <vt:lpstr>PowerPoint 簡報</vt:lpstr>
      <vt:lpstr>111五專優先免試入學</vt:lpstr>
      <vt:lpstr>111五專優先免試入學</vt:lpstr>
      <vt:lpstr>111五專優先免試入學</vt:lpstr>
      <vt:lpstr>PowerPoint 簡報</vt:lpstr>
      <vt:lpstr>PowerPoint 簡報</vt:lpstr>
      <vt:lpstr>PowerPoint 簡報</vt:lpstr>
      <vt:lpstr>111五專聯合免試入學</vt:lpstr>
      <vt:lpstr>111五專聯合免試入學</vt:lpstr>
      <vt:lpstr>111五專聯合免試入學</vt:lpstr>
      <vt:lpstr>111五專聯合免試入學</vt:lpstr>
      <vt:lpstr>111五專聯合免試入學</vt:lpstr>
      <vt:lpstr>111五專聯合免試入學</vt:lpstr>
      <vt:lpstr>PowerPoint 簡報</vt:lpstr>
      <vt:lpstr>五專免學費與助學補助</vt:lpstr>
      <vt:lpstr>五專畢業生投入職場展翅計畫</vt:lpstr>
      <vt:lpstr>PowerPoint 簡報</vt:lpstr>
      <vt:lpstr>PowerPoint 簡報</vt:lpstr>
      <vt:lpstr>PowerPoint 簡報</vt:lpstr>
      <vt:lpstr>111七年一貫制</vt:lpstr>
      <vt:lpstr>111七年一貫制</vt:lpstr>
      <vt:lpstr>PowerPoint 簡報</vt:lpstr>
      <vt:lpstr>PowerPoint 簡報</vt:lpstr>
      <vt:lpstr>PowerPoint 簡報</vt:lpstr>
      <vt:lpstr>PowerPoint 簡報</vt:lpstr>
      <vt:lpstr>PowerPoint 簡報</vt:lpstr>
      <vt:lpstr>身心障礙生適性輔導安置</vt:lpstr>
      <vt:lpstr>屏東區招收普通科學校介紹</vt:lpstr>
      <vt:lpstr>屏東區技術型高中專業群科介紹與說明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以智慧型手機為例</vt:lpstr>
      <vt:lpstr>專業群科分析－以智慧型手機為例 1/5</vt:lpstr>
      <vt:lpstr>技術型高中群科關聯</vt:lpstr>
      <vt:lpstr>專業群科分析－以智慧型手機為例 3/5</vt:lpstr>
      <vt:lpstr>專業群科分析－以智慧型手機為例 4/5</vt:lpstr>
      <vt:lpstr>以汽車為例</vt:lpstr>
      <vt:lpstr>以汽車為例</vt:lpstr>
      <vt:lpstr>專業群科分析－以汽車為例 1/5</vt:lpstr>
      <vt:lpstr>專業群科分析－以汽車為例 2/5</vt:lpstr>
      <vt:lpstr>專業群科分析－以汽車為例 3/5</vt:lpstr>
      <vt:lpstr>專業群科分析－以汽車為例 4/5</vt:lpstr>
      <vt:lpstr>PowerPoint 簡報</vt:lpstr>
      <vt:lpstr>PowerPoint 簡報</vt:lpstr>
      <vt:lpstr>技術型高中群科關聯</vt:lpstr>
      <vt:lpstr>以便利商店為例</vt:lpstr>
      <vt:lpstr>專業群科分析－以便利超商為例 1/3</vt:lpstr>
      <vt:lpstr>專業群科分析－以便利超商為例 2/3</vt:lpstr>
      <vt:lpstr>PowerPoint 簡報</vt:lpstr>
      <vt:lpstr>PowerPoint 簡報</vt:lpstr>
      <vt:lpstr>技術型高中群科關聯</vt:lpstr>
      <vt:lpstr>適性入學輔導核心理念</vt:lpstr>
      <vt:lpstr>PowerPoint 簡報</vt:lpstr>
      <vt:lpstr>PowerPoint 簡報</vt:lpstr>
      <vt:lpstr>★溫馨提醒★</vt:lpstr>
      <vt:lpstr>★溫馨提醒★</vt:lpstr>
      <vt:lpstr>★溫馨提醒★</vt:lpstr>
      <vt:lpstr>★溫馨提醒★</vt:lpstr>
      <vt:lpstr>★溫馨提醒★</vt:lpstr>
      <vt:lpstr>結語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詠清 賴</cp:lastModifiedBy>
  <cp:revision>686</cp:revision>
  <cp:lastPrinted>2019-02-18T07:30:07Z</cp:lastPrinted>
  <dcterms:created xsi:type="dcterms:W3CDTF">2012-12-02T17:04:08Z</dcterms:created>
  <dcterms:modified xsi:type="dcterms:W3CDTF">2022-02-18T04:52:53Z</dcterms:modified>
</cp:coreProperties>
</file>