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23" r:id="rId1"/>
  </p:sldMasterIdLst>
  <p:notesMasterIdLst>
    <p:notesMasterId r:id="rId68"/>
  </p:notesMasterIdLst>
  <p:handoutMasterIdLst>
    <p:handoutMasterId r:id="rId69"/>
  </p:handoutMasterIdLst>
  <p:sldIdLst>
    <p:sldId id="288" r:id="rId2"/>
    <p:sldId id="313" r:id="rId3"/>
    <p:sldId id="711" r:id="rId4"/>
    <p:sldId id="392" r:id="rId5"/>
    <p:sldId id="699" r:id="rId6"/>
    <p:sldId id="700" r:id="rId7"/>
    <p:sldId id="657" r:id="rId8"/>
    <p:sldId id="633" r:id="rId9"/>
    <p:sldId id="646" r:id="rId10"/>
    <p:sldId id="321" r:id="rId11"/>
    <p:sldId id="647" r:id="rId12"/>
    <p:sldId id="467" r:id="rId13"/>
    <p:sldId id="469" r:id="rId14"/>
    <p:sldId id="347" r:id="rId15"/>
    <p:sldId id="306" r:id="rId16"/>
    <p:sldId id="473" r:id="rId17"/>
    <p:sldId id="638" r:id="rId18"/>
    <p:sldId id="463" r:id="rId19"/>
    <p:sldId id="472" r:id="rId20"/>
    <p:sldId id="475" r:id="rId21"/>
    <p:sldId id="471" r:id="rId22"/>
    <p:sldId id="479" r:id="rId23"/>
    <p:sldId id="478" r:id="rId24"/>
    <p:sldId id="480" r:id="rId25"/>
    <p:sldId id="481" r:id="rId26"/>
    <p:sldId id="658" r:id="rId27"/>
    <p:sldId id="482" r:id="rId28"/>
    <p:sldId id="628" r:id="rId29"/>
    <p:sldId id="483" r:id="rId30"/>
    <p:sldId id="333" r:id="rId31"/>
    <p:sldId id="334" r:id="rId32"/>
    <p:sldId id="656" r:id="rId33"/>
    <p:sldId id="652" r:id="rId34"/>
    <p:sldId id="715" r:id="rId35"/>
    <p:sldId id="356" r:id="rId36"/>
    <p:sldId id="641" r:id="rId37"/>
    <p:sldId id="642" r:id="rId38"/>
    <p:sldId id="643" r:id="rId39"/>
    <p:sldId id="489" r:id="rId40"/>
    <p:sldId id="367" r:id="rId41"/>
    <p:sldId id="361" r:id="rId42"/>
    <p:sldId id="403" r:id="rId43"/>
    <p:sldId id="404" r:id="rId44"/>
    <p:sldId id="681" r:id="rId45"/>
    <p:sldId id="395" r:id="rId46"/>
    <p:sldId id="659" r:id="rId47"/>
    <p:sldId id="701" r:id="rId48"/>
    <p:sldId id="675" r:id="rId49"/>
    <p:sldId id="702" r:id="rId50"/>
    <p:sldId id="671" r:id="rId51"/>
    <p:sldId id="714" r:id="rId52"/>
    <p:sldId id="405" r:id="rId53"/>
    <p:sldId id="716" r:id="rId54"/>
    <p:sldId id="717" r:id="rId55"/>
    <p:sldId id="718" r:id="rId56"/>
    <p:sldId id="719" r:id="rId57"/>
    <p:sldId id="720" r:id="rId58"/>
    <p:sldId id="721" r:id="rId59"/>
    <p:sldId id="722" r:id="rId60"/>
    <p:sldId id="723" r:id="rId61"/>
    <p:sldId id="667" r:id="rId62"/>
    <p:sldId id="678" r:id="rId63"/>
    <p:sldId id="669" r:id="rId64"/>
    <p:sldId id="679" r:id="rId65"/>
    <p:sldId id="514" r:id="rId66"/>
    <p:sldId id="276" r:id="rId67"/>
  </p:sldIdLst>
  <p:sldSz cx="9144000" cy="6858000" type="screen4x3"/>
  <p:notesSz cx="9926638" cy="6797675"/>
  <p:embeddedFontLst>
    <p:embeddedFont>
      <p:font typeface="標楷體" panose="03000509000000000000" pitchFamily="65" charset="-120"/>
      <p:regular r:id="rId70"/>
    </p:embeddedFont>
    <p:embeddedFont>
      <p:font typeface="Arial Unicode MS" panose="020B0604020202020204" pitchFamily="34" charset="-120"/>
      <p:regular r:id="rId71"/>
    </p:embeddedFont>
    <p:embeddedFont>
      <p:font typeface="Helvetica" panose="020B0604020202020204" pitchFamily="34" charset="0"/>
      <p:regular r:id="rId72"/>
      <p:bold r:id="rId73"/>
      <p:italic r:id="rId74"/>
      <p:boldItalic r:id="rId75"/>
    </p:embeddedFont>
    <p:embeddedFont>
      <p:font typeface="微軟正黑體" panose="020B0604030504040204" pitchFamily="34" charset="-120"/>
      <p:regular r:id="rId76"/>
      <p:bold r:id="rId77"/>
    </p:embeddedFont>
    <p:embeddedFont>
      <p:font typeface="Calibri" panose="020F0502020204030204" pitchFamily="34" charset="0"/>
      <p:regular r:id="rId78"/>
      <p:bold r:id="rId79"/>
      <p:italic r:id="rId80"/>
      <p:boldItalic r:id="rId81"/>
    </p:embeddedFont>
    <p:embeddedFont>
      <p:font typeface="Gill Sans MT" panose="020B0502020104020203" pitchFamily="34" charset="0"/>
      <p:regular r:id="rId82"/>
      <p:bold r:id="rId83"/>
      <p:italic r:id="rId84"/>
      <p:boldItalic r:id="rId85"/>
    </p:embeddedFont>
    <p:embeddedFont>
      <p:font typeface="Sylfaen" panose="010A0502050306030303" pitchFamily="18" charset="0"/>
      <p:regular r:id="rId86"/>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7" autoAdjust="0"/>
    <p:restoredTop sz="85821" autoAdjust="0"/>
  </p:normalViewPr>
  <p:slideViewPr>
    <p:cSldViewPr>
      <p:cViewPr varScale="1">
        <p:scale>
          <a:sx n="60" d="100"/>
          <a:sy n="60" d="100"/>
        </p:scale>
        <p:origin x="1348" y="4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font" Target="fonts/font15.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smtClean="0">
              <a:latin typeface="微軟正黑體" panose="020B0604030504040204" pitchFamily="34" charset="-120"/>
              <a:ea typeface="微軟正黑體" panose="020B0604030504040204" pitchFamily="34" charset="-120"/>
            </a:rPr>
            <a:t>原住民</a:t>
          </a:r>
          <a:endParaRPr lang="en-US" altLang="zh-TW" b="1" dirty="0" smtClean="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實驗教育班</a:t>
          </a:r>
          <a:endParaRPr lang="zh-TW" altLang="en-US" b="1" dirty="0">
            <a:latin typeface="微軟正黑體" panose="020B0604030504040204" pitchFamily="34" charset="-120"/>
            <a:ea typeface="微軟正黑體" panose="020B0604030504040204" pitchFamily="34" charset="-120"/>
          </a:endParaRP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smtClean="0">
              <a:latin typeface="微軟正黑體" panose="020B0604030504040204" pitchFamily="34" charset="-120"/>
              <a:ea typeface="微軟正黑體" panose="020B0604030504040204" pitchFamily="34" charset="-120"/>
            </a:rPr>
            <a:t>原住民實驗教育班獨</a:t>
          </a:r>
          <a:r>
            <a:rPr lang="zh-TW" altLang="en-US" dirty="0">
              <a:latin typeface="微軟正黑體" panose="020B0604030504040204" pitchFamily="34" charset="-120"/>
              <a:ea typeface="微軟正黑體" panose="020B0604030504040204" pitchFamily="34" charset="-120"/>
            </a:rPr>
            <a:t>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17</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18</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19</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20</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21</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26</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27</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30</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31</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35</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3</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37</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38</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40</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41</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45</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47</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48</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4</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50</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51</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52</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53</a:t>
            </a:fld>
            <a:endParaRPr lang="zh-TW" altLang="en-US" b="0">
              <a:solidFill>
                <a:prstClr val="black"/>
              </a:solidFill>
            </a:endParaRPr>
          </a:p>
        </p:txBody>
      </p:sp>
    </p:spTree>
    <p:extLst>
      <p:ext uri="{BB962C8B-B14F-4D97-AF65-F5344CB8AC3E}">
        <p14:creationId xmlns:p14="http://schemas.microsoft.com/office/powerpoint/2010/main" val="1181401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54</a:t>
            </a:fld>
            <a:endParaRPr lang="zh-TW" altLang="en-US" b="0">
              <a:solidFill>
                <a:prstClr val="black"/>
              </a:solidFill>
            </a:endParaRPr>
          </a:p>
        </p:txBody>
      </p:sp>
    </p:spTree>
    <p:extLst>
      <p:ext uri="{BB962C8B-B14F-4D97-AF65-F5344CB8AC3E}">
        <p14:creationId xmlns:p14="http://schemas.microsoft.com/office/powerpoint/2010/main" val="858423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55</a:t>
            </a:fld>
            <a:endParaRPr lang="zh-TW" altLang="en-US" b="0">
              <a:solidFill>
                <a:prstClr val="black"/>
              </a:solidFill>
            </a:endParaRPr>
          </a:p>
        </p:txBody>
      </p:sp>
    </p:spTree>
    <p:extLst>
      <p:ext uri="{BB962C8B-B14F-4D97-AF65-F5344CB8AC3E}">
        <p14:creationId xmlns:p14="http://schemas.microsoft.com/office/powerpoint/2010/main" val="3564215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56</a:t>
            </a:fld>
            <a:endParaRPr lang="zh-TW" altLang="en-US" b="0">
              <a:solidFill>
                <a:prstClr val="black"/>
              </a:solidFill>
            </a:endParaRPr>
          </a:p>
        </p:txBody>
      </p:sp>
    </p:spTree>
    <p:extLst>
      <p:ext uri="{BB962C8B-B14F-4D97-AF65-F5344CB8AC3E}">
        <p14:creationId xmlns:p14="http://schemas.microsoft.com/office/powerpoint/2010/main" val="2614872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57</a:t>
            </a:fld>
            <a:endParaRPr lang="zh-TW" altLang="en-US" b="0">
              <a:solidFill>
                <a:prstClr val="black"/>
              </a:solidFill>
            </a:endParaRPr>
          </a:p>
        </p:txBody>
      </p:sp>
    </p:spTree>
    <p:extLst>
      <p:ext uri="{BB962C8B-B14F-4D97-AF65-F5344CB8AC3E}">
        <p14:creationId xmlns:p14="http://schemas.microsoft.com/office/powerpoint/2010/main" val="2617093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58</a:t>
            </a:fld>
            <a:endParaRPr lang="zh-TW" altLang="en-US" b="0">
              <a:solidFill>
                <a:prstClr val="black"/>
              </a:solidFill>
            </a:endParaRPr>
          </a:p>
        </p:txBody>
      </p:sp>
    </p:spTree>
    <p:extLst>
      <p:ext uri="{BB962C8B-B14F-4D97-AF65-F5344CB8AC3E}">
        <p14:creationId xmlns:p14="http://schemas.microsoft.com/office/powerpoint/2010/main" val="21470667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59</a:t>
            </a:fld>
            <a:endParaRPr lang="zh-TW" altLang="en-US" b="0">
              <a:solidFill>
                <a:prstClr val="black"/>
              </a:solidFill>
            </a:endParaRPr>
          </a:p>
        </p:txBody>
      </p:sp>
    </p:spTree>
    <p:extLst>
      <p:ext uri="{BB962C8B-B14F-4D97-AF65-F5344CB8AC3E}">
        <p14:creationId xmlns:p14="http://schemas.microsoft.com/office/powerpoint/2010/main" val="408075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5</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60</a:t>
            </a:fld>
            <a:endParaRPr lang="zh-TW" altLang="en-US" b="0">
              <a:solidFill>
                <a:prstClr val="black"/>
              </a:solidFill>
            </a:endParaRPr>
          </a:p>
        </p:txBody>
      </p:sp>
    </p:spTree>
    <p:extLst>
      <p:ext uri="{BB962C8B-B14F-4D97-AF65-F5344CB8AC3E}">
        <p14:creationId xmlns:p14="http://schemas.microsoft.com/office/powerpoint/2010/main" val="3383988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65</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13</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2023/3/25</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2023/3/25</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3/25/2023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3/25/2023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3/25/2023</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3/25/2023</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50.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4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6.xml"/><Relationship Id="rId11" Type="http://schemas.openxmlformats.org/officeDocument/2006/relationships/slide" Target="slide60.xml"/><Relationship Id="rId5" Type="http://schemas.openxmlformats.org/officeDocument/2006/relationships/slide" Target="slide6.xml"/><Relationship Id="rId10" Type="http://schemas.openxmlformats.org/officeDocument/2006/relationships/slide" Target="slide40.xml"/><Relationship Id="rId4" Type="http://schemas.openxmlformats.org/officeDocument/2006/relationships/slide" Target="slide32.xml"/><Relationship Id="rId9" Type="http://schemas.openxmlformats.org/officeDocument/2006/relationships/slide" Target="slide41.xml"/><Relationship Id="rId14" Type="http://schemas.openxmlformats.org/officeDocument/2006/relationships/slide" Target="slide5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32.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hyperlink" Target="https://adapt-k12ea.pro.k12ea.gov.tw/"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4"/>
          <a:srcRect l="16966" t="8072" r="16885" b="9330"/>
          <a:stretch/>
        </p:blipFill>
        <p:spPr>
          <a:xfrm>
            <a:off x="4687" y="407637"/>
            <a:ext cx="9183569" cy="6450363"/>
          </a:xfrm>
          <a:prstGeom prst="rect">
            <a:avLst/>
          </a:prstGeom>
        </p:spPr>
      </p:pic>
      <p:sp>
        <p:nvSpPr>
          <p:cNvPr id="2" name="矩形 1"/>
          <p:cNvSpPr/>
          <p:nvPr/>
        </p:nvSpPr>
        <p:spPr>
          <a:xfrm>
            <a:off x="179512" y="500805"/>
            <a:ext cx="5112568" cy="769441"/>
          </a:xfrm>
          <a:prstGeom prst="rect">
            <a:avLst/>
          </a:prstGeom>
          <a:noFill/>
        </p:spPr>
        <p:txBody>
          <a:bodyPr wrap="square" lIns="91440" tIns="45720" rIns="91440" bIns="45720">
            <a:spAutoFit/>
          </a:bodyPr>
          <a:lstStyle/>
          <a:p>
            <a:pPr algn="ct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112</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性入學</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宣導</a:t>
            </a:r>
            <a:endPar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 xmlns:a16="http://schemas.microsoft.com/office/drawing/2014/main" id="{D9FAECB7-4448-4613-8A54-49C22FC09A16}"/>
              </a:ext>
            </a:extLst>
          </p:cNvPr>
          <p:cNvSpPr txBox="1"/>
          <p:nvPr/>
        </p:nvSpPr>
        <p:spPr>
          <a:xfrm>
            <a:off x="757530" y="1484784"/>
            <a:ext cx="3956532" cy="830997"/>
          </a:xfrm>
          <a:prstGeom prst="rect">
            <a:avLst/>
          </a:prstGeom>
          <a:noFill/>
        </p:spPr>
        <p:txBody>
          <a:bodyPr wrap="none" rtlCol="0">
            <a:spAutoFit/>
          </a:bodyPr>
          <a:lstStyle/>
          <a:p>
            <a:r>
              <a:rPr lang="zh-TW" altLang="en-US" sz="2400" dirty="0">
                <a:solidFill>
                  <a:srgbClr val="0070C0"/>
                </a:solidFill>
                <a:latin typeface="微軟正黑體" panose="020B0604030504040204" pitchFamily="34" charset="-120"/>
                <a:ea typeface="微軟正黑體" panose="020B0604030504040204" pitchFamily="34" charset="-120"/>
              </a:rPr>
              <a:t>屏東縣適性入學宣導團講師</a:t>
            </a:r>
            <a:r>
              <a:rPr lang="en-US" altLang="zh-TW" sz="2400" dirty="0">
                <a:solidFill>
                  <a:srgbClr val="0070C0"/>
                </a:solidFill>
                <a:latin typeface="微軟正黑體" panose="020B0604030504040204" pitchFamily="34" charset="-120"/>
                <a:ea typeface="微軟正黑體" panose="020B0604030504040204" pitchFamily="34" charset="-120"/>
              </a:rPr>
              <a:t>:</a:t>
            </a:r>
          </a:p>
          <a:p>
            <a:r>
              <a:rPr lang="zh-TW" altLang="en-US" sz="2400" dirty="0" smtClean="0">
                <a:solidFill>
                  <a:srgbClr val="0070C0"/>
                </a:solidFill>
                <a:latin typeface="微軟正黑體" panose="020B0604030504040204" pitchFamily="34" charset="-120"/>
                <a:ea typeface="微軟正黑體" panose="020B0604030504040204" pitchFamily="34" charset="-120"/>
              </a:rPr>
              <a:t>國立屏東高中 方思雲秘書</a:t>
            </a:r>
            <a:endParaRPr lang="en-US" altLang="zh-TW" sz="2400" dirty="0">
              <a:solidFill>
                <a:srgbClr val="0070C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solidFill>
                  <a:schemeClr val="bg1"/>
                </a:solidFill>
                <a:latin typeface="標楷體" panose="03000509000000000000" pitchFamily="65" charset="-120"/>
                <a:ea typeface="標楷體" panose="03000509000000000000" pitchFamily="65" charset="-120"/>
              </a:rPr>
              <a:t>本版本適用於</a:t>
            </a:r>
            <a:r>
              <a:rPr lang="en-US" altLang="zh-TW" sz="1200" dirty="0" smtClean="0">
                <a:solidFill>
                  <a:schemeClr val="bg1"/>
                </a:solidFill>
                <a:latin typeface="標楷體" panose="03000509000000000000" pitchFamily="65" charset="-120"/>
                <a:ea typeface="標楷體" panose="03000509000000000000" pitchFamily="65" charset="-120"/>
              </a:rPr>
              <a:t>112</a:t>
            </a:r>
            <a:r>
              <a:rPr lang="zh-TW" altLang="en-US" sz="1200" dirty="0" smtClean="0">
                <a:solidFill>
                  <a:schemeClr val="bg1"/>
                </a:solidFill>
                <a:latin typeface="標楷體" panose="03000509000000000000" pitchFamily="65" charset="-120"/>
                <a:ea typeface="標楷體" panose="03000509000000000000" pitchFamily="65" charset="-120"/>
              </a:rPr>
              <a:t>學年</a:t>
            </a:r>
            <a:r>
              <a:rPr lang="zh-TW" altLang="en-US" sz="1200" dirty="0">
                <a:solidFill>
                  <a:schemeClr val="bg1"/>
                </a:solidFill>
                <a:latin typeface="標楷體" panose="03000509000000000000" pitchFamily="65" charset="-120"/>
                <a:ea typeface="標楷體" panose="03000509000000000000" pitchFamily="65" charset="-120"/>
              </a:rPr>
              <a:t>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13203230"/>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a:t>
            </a:r>
            <a:r>
              <a:rPr lang="en-US" altLang="zh-TW" sz="800" dirty="0" smtClean="0">
                <a:latin typeface="微軟正黑體" panose="020B0604030504040204" pitchFamily="34" charset="-120"/>
                <a:ea typeface="微軟正黑體" panose="020B0604030504040204" pitchFamily="34" charset="-120"/>
              </a:rPr>
              <a:t>5/20-21</a:t>
            </a:r>
            <a:r>
              <a:rPr lang="en-US" altLang="zh-TW" sz="11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112</a:t>
            </a:r>
            <a:r>
              <a:rPr lang="zh-TW" altLang="en-US"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 xmlns:a16="http://schemas.microsoft.com/office/drawing/2014/main" id="{C3986508-0D38-4F58-AE31-4726E57AC386}"/>
              </a:ext>
            </a:extLst>
          </p:cNvPr>
          <p:cNvSpPr/>
          <p:nvPr/>
        </p:nvSpPr>
        <p:spPr>
          <a:xfrm>
            <a:off x="955221" y="1912426"/>
            <a:ext cx="592443"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smtClean="0">
                <a:latin typeface="微軟正黑體" panose="020B0604030504040204" pitchFamily="34" charset="-120"/>
                <a:ea typeface="微軟正黑體" panose="020B0604030504040204" pitchFamily="34" charset="-120"/>
              </a:rPr>
              <a:t>(4/28-5/5)</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rgbClr val="FF0000"/>
                </a:solidFill>
                <a:latin typeface="微軟正黑體" panose="020B0604030504040204" pitchFamily="34" charset="-120"/>
                <a:ea typeface="微軟正黑體" panose="020B0604030504040204" pitchFamily="34" charset="-120"/>
              </a:rPr>
              <a:t>6/21</a:t>
            </a:r>
            <a:r>
              <a:rPr lang="zh-TW" altLang="en-US" sz="1600" dirty="0" smtClean="0">
                <a:solidFill>
                  <a:srgbClr val="FF0000"/>
                </a:solidFill>
                <a:latin typeface="微軟正黑體" panose="020B0604030504040204" pitchFamily="34" charset="-120"/>
                <a:ea typeface="微軟正黑體" panose="020B0604030504040204" pitchFamily="34" charset="-120"/>
              </a:rPr>
              <a:t>公告</a:t>
            </a:r>
            <a:r>
              <a:rPr lang="zh-TW" altLang="en-US" sz="1600" dirty="0">
                <a:solidFill>
                  <a:srgbClr val="FF0000"/>
                </a:solidFill>
                <a:latin typeface="微軟正黑體" panose="020B0604030504040204" pitchFamily="34" charset="-120"/>
                <a:ea typeface="微軟正黑體" panose="020B0604030504040204" pitchFamily="34" charset="-120"/>
              </a:rPr>
              <a:t>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a:t>
            </a:r>
            <a:r>
              <a:rPr kumimoji="1" lang="en-US" altLang="zh-TW" sz="3200" dirty="0" smtClean="0">
                <a:solidFill>
                  <a:srgbClr val="FF0000"/>
                </a:solidFill>
                <a:latin typeface="微軟正黑體" pitchFamily="34" charset="-120"/>
                <a:ea typeface="微軟正黑體" pitchFamily="34" charset="-120"/>
              </a:rPr>
              <a:t>112</a:t>
            </a:r>
            <a:r>
              <a:rPr kumimoji="1" lang="zh-TW" altLang="en-US" sz="3200" dirty="0" smtClean="0">
                <a:solidFill>
                  <a:srgbClr val="FF0000"/>
                </a:solidFill>
                <a:latin typeface="微軟正黑體" pitchFamily="34" charset="-120"/>
                <a:ea typeface="微軟正黑體" pitchFamily="34" charset="-120"/>
              </a:rPr>
              <a:t>年</a:t>
            </a:r>
            <a:r>
              <a:rPr kumimoji="1" lang="en-US" altLang="zh-TW" sz="3200" dirty="0" smtClean="0">
                <a:solidFill>
                  <a:srgbClr val="FF0000"/>
                </a:solidFill>
                <a:latin typeface="微軟正黑體" pitchFamily="34" charset="-120"/>
                <a:ea typeface="微軟正黑體" pitchFamily="34" charset="-120"/>
              </a:rPr>
              <a:t>4</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28</a:t>
            </a:r>
            <a:r>
              <a:rPr kumimoji="1" lang="zh-TW" altLang="en-US" sz="3200" dirty="0" smtClean="0">
                <a:solidFill>
                  <a:srgbClr val="FF0000"/>
                </a:solidFill>
                <a:latin typeface="微軟正黑體" pitchFamily="34" charset="-120"/>
                <a:ea typeface="微軟正黑體" pitchFamily="34" charset="-120"/>
              </a:rPr>
              <a:t>日至</a:t>
            </a:r>
            <a:r>
              <a:rPr kumimoji="1" lang="en-US" altLang="zh-TW" sz="3200" dirty="0" smtClean="0">
                <a:solidFill>
                  <a:srgbClr val="FF0000"/>
                </a:solidFill>
                <a:latin typeface="微軟正黑體" pitchFamily="34" charset="-120"/>
                <a:ea typeface="微軟正黑體" pitchFamily="34" charset="-120"/>
              </a:rPr>
              <a:t>5</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5</a:t>
            </a:r>
            <a:r>
              <a:rPr kumimoji="1" lang="zh-TW" altLang="en-US" sz="3200" dirty="0" smtClean="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2976887382"/>
              </p:ext>
            </p:extLst>
          </p:nvPr>
        </p:nvGraphicFramePr>
        <p:xfrm>
          <a:off x="179512" y="609393"/>
          <a:ext cx="8712968" cy="6164994"/>
        </p:xfrm>
        <a:graphic>
          <a:graphicData uri="http://schemas.openxmlformats.org/drawingml/2006/table">
            <a:tbl>
              <a:tblPr/>
              <a:tblGrid>
                <a:gridCol w="693641">
                  <a:extLst>
                    <a:ext uri="{9D8B030D-6E8A-4147-A177-3AD203B41FA5}">
                      <a16:colId xmlns="" xmlns:a16="http://schemas.microsoft.com/office/drawing/2014/main" val="20000"/>
                    </a:ext>
                  </a:extLst>
                </a:gridCol>
                <a:gridCol w="1427777">
                  <a:extLst>
                    <a:ext uri="{9D8B030D-6E8A-4147-A177-3AD203B41FA5}">
                      <a16:colId xmlns="" xmlns:a16="http://schemas.microsoft.com/office/drawing/2014/main" val="20001"/>
                    </a:ext>
                  </a:extLst>
                </a:gridCol>
                <a:gridCol w="2348714">
                  <a:extLst>
                    <a:ext uri="{9D8B030D-6E8A-4147-A177-3AD203B41FA5}">
                      <a16:colId xmlns="" xmlns:a16="http://schemas.microsoft.com/office/drawing/2014/main" val="20002"/>
                    </a:ext>
                  </a:extLst>
                </a:gridCol>
                <a:gridCol w="4242836">
                  <a:extLst>
                    <a:ext uri="{9D8B030D-6E8A-4147-A177-3AD203B41FA5}">
                      <a16:colId xmlns=""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領域中任</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 xmlns:a16="http://schemas.microsoft.com/office/drawing/2014/main" val="20000"/>
                    </a:ext>
                  </a:extLst>
                </a:gridCol>
                <a:gridCol w="1242619">
                  <a:extLst>
                    <a:ext uri="{9D8B030D-6E8A-4147-A177-3AD203B41FA5}">
                      <a16:colId xmlns="" xmlns:a16="http://schemas.microsoft.com/office/drawing/2014/main" val="20001"/>
                    </a:ext>
                  </a:extLst>
                </a:gridCol>
                <a:gridCol w="936982">
                  <a:extLst>
                    <a:ext uri="{9D8B030D-6E8A-4147-A177-3AD203B41FA5}">
                      <a16:colId xmlns=""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a:t>
              </a:r>
              <a:r>
                <a:rPr lang="zh-TW" altLang="en-US" dirty="0" smtClean="0">
                  <a:solidFill>
                    <a:srgbClr val="660066"/>
                  </a:solidFill>
                  <a:latin typeface="微軟正黑體" pitchFamily="34" charset="-120"/>
                  <a:ea typeface="微軟正黑體" pitchFamily="34" charset="-120"/>
                </a:rPr>
                <a:t>積分。選</a:t>
              </a:r>
              <a:r>
                <a:rPr lang="zh-TW" altLang="en-US" dirty="0">
                  <a:solidFill>
                    <a:srgbClr val="660066"/>
                  </a:solidFill>
                  <a:latin typeface="微軟正黑體" pitchFamily="34" charset="-120"/>
                  <a:ea typeface="微軟正黑體" pitchFamily="34" charset="-120"/>
                </a:rPr>
                <a:t>填志願時，同一校內不同科別為不同志願序，</a:t>
              </a:r>
              <a:r>
                <a:rPr lang="zh-TW" altLang="en-US" dirty="0">
                  <a:solidFill>
                    <a:srgbClr val="FF0000"/>
                  </a:solidFill>
                  <a:latin typeface="微軟正黑體" pitchFamily="34" charset="-120"/>
                  <a:ea typeface="微軟正黑體" pitchFamily="34" charset="-120"/>
                </a:rPr>
                <a:t>另受核定以群</a:t>
              </a:r>
              <a:r>
                <a:rPr lang="zh-TW" altLang="en-US" dirty="0" smtClean="0">
                  <a:solidFill>
                    <a:srgbClr val="FF0000"/>
                  </a:solidFill>
                  <a:latin typeface="微軟正黑體" pitchFamily="34" charset="-120"/>
                  <a:ea typeface="微軟正黑體" pitchFamily="34" charset="-120"/>
                </a:rPr>
                <a:t>招生之</a:t>
              </a:r>
              <a:r>
                <a:rPr lang="zh-TW" altLang="en-US" dirty="0">
                  <a:solidFill>
                    <a:srgbClr val="FF0000"/>
                  </a:solidFill>
                  <a:latin typeface="微軟正黑體" pitchFamily="34" charset="-120"/>
                  <a:ea typeface="微軟正黑體" pitchFamily="34" charset="-120"/>
                </a:rPr>
                <a:t>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 xmlns:a16="http://schemas.microsoft.com/office/drawing/2014/main" val="20000"/>
                    </a:ext>
                  </a:extLst>
                </a:gridCol>
                <a:gridCol w="1797828">
                  <a:extLst>
                    <a:ext uri="{9D8B030D-6E8A-4147-A177-3AD203B41FA5}">
                      <a16:colId xmlns="" xmlns:a16="http://schemas.microsoft.com/office/drawing/2014/main" val="20001"/>
                    </a:ext>
                  </a:extLst>
                </a:gridCol>
                <a:gridCol w="1355631">
                  <a:extLst>
                    <a:ext uri="{9D8B030D-6E8A-4147-A177-3AD203B41FA5}">
                      <a16:colId xmlns=""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smtClean="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charset="0"/>
              </a:rPr>
              <a:t>B</a:t>
            </a:r>
            <a:r>
              <a:rPr kumimoji="0" lang="zh-TW" altLang="en-US" sz="1800" b="1" i="0" u="none" strike="noStrike" cap="none" normalizeH="0" baseline="0" dirty="0" smtClean="0">
                <a:ln>
                  <a:noFill/>
                </a:ln>
                <a:solidFill>
                  <a:schemeClr val="tx1"/>
                </a:solidFill>
                <a:effectLst/>
                <a:latin typeface="Arial" charset="0"/>
              </a:rPr>
              <a:t>技</a:t>
            </a:r>
            <a:r>
              <a:rPr kumimoji="0" lang="zh-TW" altLang="en-US" sz="1800" b="1" i="0" u="none" strike="noStrike" cap="none" normalizeH="0" baseline="0" dirty="0">
                <a:ln>
                  <a:noFill/>
                </a:ln>
                <a:solidFill>
                  <a:schemeClr val="tx1"/>
                </a:solidFill>
                <a:effectLst/>
                <a:latin typeface="Arial" charset="0"/>
              </a:rPr>
              <a:t>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charset="0"/>
              </a:rPr>
              <a:t>C</a:t>
            </a:r>
            <a:r>
              <a:rPr kumimoji="0" lang="zh-TW" altLang="en-US" sz="1800" b="1" i="0" u="none" strike="noStrike" cap="none" normalizeH="0" baseline="0" dirty="0" smtClean="0">
                <a:ln>
                  <a:noFill/>
                </a:ln>
                <a:solidFill>
                  <a:schemeClr val="tx1"/>
                </a:solidFill>
                <a:effectLst/>
                <a:latin typeface="Arial" charset="0"/>
              </a:rPr>
              <a:t>技</a:t>
            </a:r>
            <a:r>
              <a:rPr kumimoji="0" lang="zh-TW" altLang="en-US" sz="1800" b="1" i="0" u="none" strike="noStrike" cap="none" normalizeH="0" baseline="0" dirty="0">
                <a:ln>
                  <a:noFill/>
                </a:ln>
                <a:solidFill>
                  <a:schemeClr val="tx1"/>
                </a:solidFill>
                <a:effectLst/>
                <a:latin typeface="Arial" charset="0"/>
              </a:rPr>
              <a:t>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1285873921"/>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a:t>
                      </a:r>
                      <a:r>
                        <a:rPr lang="zh-TW" altLang="en-US" sz="2000" b="1" dirty="0" smtClean="0">
                          <a:solidFill>
                            <a:schemeClr val="bg1"/>
                          </a:solidFill>
                          <a:latin typeface="微軟正黑體" pitchFamily="34" charset="-120"/>
                          <a:ea typeface="微軟正黑體" pitchFamily="34" charset="-120"/>
                        </a:rPr>
                        <a:t>領域中任</a:t>
                      </a:r>
                      <a:r>
                        <a:rPr lang="zh-TW" altLang="en-US" sz="2000" b="1" dirty="0">
                          <a:solidFill>
                            <a:schemeClr val="bg1"/>
                          </a:solidFill>
                          <a:latin typeface="微軟正黑體" pitchFamily="34" charset="-120"/>
                          <a:ea typeface="微軟正黑體" pitchFamily="34" charset="-120"/>
                        </a:rPr>
                        <a:t>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smtClean="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a:t>
            </a:r>
            <a:r>
              <a:rPr lang="zh-TW" altLang="en-US" b="1" dirty="0" smtClean="0">
                <a:solidFill>
                  <a:schemeClr val="accent5">
                    <a:lumMod val="75000"/>
                  </a:schemeClr>
                </a:solidFill>
                <a:latin typeface="微軟正黑體" panose="020B0604030504040204" pitchFamily="34" charset="-120"/>
                <a:ea typeface="微軟正黑體" panose="020B0604030504040204" pitchFamily="34" charset="-120"/>
              </a:rPr>
              <a:t>高中</a:t>
            </a:r>
            <a:endPar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smtClean="0">
                <a:solidFill>
                  <a:schemeClr val="accent5">
                    <a:lumMod val="75000"/>
                  </a:schemeClr>
                </a:solidFill>
                <a:latin typeface="微軟正黑體" panose="020B0604030504040204" pitchFamily="34" charset="-120"/>
                <a:ea typeface="微軟正黑體" panose="020B0604030504040204" pitchFamily="34" charset="-120"/>
              </a:rPr>
              <a:t>結語</a:t>
            </a:r>
            <a:endParaRPr lang="en-US" altLang="zh-TW" b="1" dirty="0" smtClean="0">
              <a:solidFill>
                <a:schemeClr val="accent5">
                  <a:lumMod val="75000"/>
                </a:schemeClr>
              </a:solidFill>
              <a:latin typeface="微軟正黑體" panose="020B0604030504040204" pitchFamily="34" charset="-120"/>
              <a:ea typeface="微軟正黑體" panose="020B0604030504040204" pitchFamily="34" charset="-120"/>
            </a:endParaRPr>
          </a:p>
        </p:txBody>
      </p:sp>
      <p:pic>
        <p:nvPicPr>
          <p:cNvPr id="4" name="Picture 2" descr="「屏東縣」的圖片搜尋結果">
            <a:extLst>
              <a:ext uri="{FF2B5EF4-FFF2-40B4-BE49-F238E27FC236}">
                <a16:creationId xmlns=""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 xmlns:a16="http://schemas.microsoft.com/office/drawing/2014/main" val="20000"/>
                    </a:ext>
                  </a:extLst>
                </a:gridCol>
                <a:gridCol w="2849679">
                  <a:extLst>
                    <a:ext uri="{9D8B030D-6E8A-4147-A177-3AD203B41FA5}">
                      <a16:colId xmlns=""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 xmlns:a16="http://schemas.microsoft.com/office/drawing/2014/main" val="20000"/>
                    </a:ext>
                  </a:extLst>
                </a:gridCol>
                <a:gridCol w="292546">
                  <a:extLst>
                    <a:ext uri="{9D8B030D-6E8A-4147-A177-3AD203B41FA5}">
                      <a16:colId xmlns="" xmlns:a16="http://schemas.microsoft.com/office/drawing/2014/main" val="20001"/>
                    </a:ext>
                  </a:extLst>
                </a:gridCol>
                <a:gridCol w="968700">
                  <a:extLst>
                    <a:ext uri="{9D8B030D-6E8A-4147-A177-3AD203B41FA5}">
                      <a16:colId xmlns="" xmlns:a16="http://schemas.microsoft.com/office/drawing/2014/main" val="20003"/>
                    </a:ext>
                  </a:extLst>
                </a:gridCol>
                <a:gridCol w="1446976">
                  <a:extLst>
                    <a:ext uri="{9D8B030D-6E8A-4147-A177-3AD203B41FA5}">
                      <a16:colId xmlns=""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 xmlns:a16="http://schemas.microsoft.com/office/drawing/2014/main"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 xmlns:a16="http://schemas.microsoft.com/office/drawing/2014/main"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 xmlns:a16="http://schemas.microsoft.com/office/drawing/2014/main"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 xmlns:a16="http://schemas.microsoft.com/office/drawing/2014/main"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 action="ppaction://noaction"/>
            <a:extLst>
              <a:ext uri="{FF2B5EF4-FFF2-40B4-BE49-F238E27FC236}">
                <a16:creationId xmlns=""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a:t>
            </a:r>
            <a:r>
              <a:rPr lang="zh-TW" altLang="en-US" sz="2400" dirty="0" smtClean="0">
                <a:solidFill>
                  <a:srgbClr val="FF0000"/>
                </a:solidFill>
              </a:rPr>
              <a:t>科或一群。</a:t>
            </a:r>
            <a:endParaRPr lang="en-US" altLang="zh-TW" sz="2400" dirty="0">
              <a:solidFill>
                <a:srgbClr val="FF0000"/>
              </a:solidFill>
            </a:endParaRPr>
          </a:p>
          <a:p>
            <a:r>
              <a:rPr lang="zh-TW" altLang="en-US" sz="2400" dirty="0"/>
              <a:t>超額比序項目積分表及證明文件送至</a:t>
            </a:r>
            <a:r>
              <a:rPr lang="en-US" altLang="zh-TW" sz="2400" dirty="0" smtClean="0"/>
              <a:t>112</a:t>
            </a:r>
            <a:r>
              <a:rPr lang="zh-TW" altLang="en-US" sz="2400" dirty="0" smtClean="0"/>
              <a:t>學年</a:t>
            </a:r>
            <a:r>
              <a:rPr lang="zh-TW" altLang="en-US" sz="2400" dirty="0"/>
              <a:t>度屏東區高級中等學校免試入學委員會主辦學校</a:t>
            </a:r>
            <a:r>
              <a:rPr lang="en-US" altLang="zh-TW" sz="2400" dirty="0"/>
              <a:t>(</a:t>
            </a:r>
            <a:r>
              <a:rPr lang="zh-TW" altLang="en-US" sz="2400" dirty="0" smtClean="0"/>
              <a:t>國立東港海事</a:t>
            </a:r>
            <a:r>
              <a:rPr lang="en-US" altLang="zh-TW" sz="2400" dirty="0" smtClean="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smtClean="0"/>
              <a:t>:</a:t>
            </a:r>
            <a:r>
              <a:rPr lang="zh-TW" altLang="en-US" sz="2400" dirty="0"/>
              <a:t>國立東港海事教務處，電話：</a:t>
            </a:r>
            <a:r>
              <a:rPr lang="en-US" altLang="zh-TW" sz="2400" dirty="0"/>
              <a:t>(</a:t>
            </a:r>
            <a:r>
              <a:rPr lang="en-US" altLang="zh-TW" sz="2400" dirty="0" smtClean="0"/>
              <a:t>08)8333131#212</a:t>
            </a:r>
            <a:r>
              <a:rPr lang="zh-TW" altLang="en-US" sz="2400" dirty="0" smtClean="0"/>
              <a:t>、</a:t>
            </a:r>
            <a:r>
              <a:rPr lang="en-US" altLang="zh-TW" sz="2400" dirty="0" smtClean="0"/>
              <a:t>216</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smtClean="0">
                <a:solidFill>
                  <a:srgbClr val="FF0000"/>
                </a:solidFill>
              </a:rPr>
              <a:t>16</a:t>
            </a:r>
            <a:r>
              <a:rPr lang="zh-TW" altLang="en-US" sz="2600" b="1" dirty="0" smtClean="0">
                <a:solidFill>
                  <a:srgbClr val="FF0000"/>
                </a:solidFill>
              </a:rPr>
              <a:t>日</a:t>
            </a:r>
            <a:r>
              <a:rPr lang="zh-TW" altLang="en-US" sz="2600" b="1" dirty="0">
                <a:solidFill>
                  <a:srgbClr val="FF0000"/>
                </a:solidFill>
              </a:rPr>
              <a:t>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7" name="文字方塊 6">
            <a:extLst>
              <a:ext uri="{FF2B5EF4-FFF2-40B4-BE49-F238E27FC236}">
                <a16:creationId xmlns=""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3" name="圖片 2"/>
          <p:cNvPicPr>
            <a:picLocks noChangeAspect="1"/>
          </p:cNvPicPr>
          <p:nvPr/>
        </p:nvPicPr>
        <p:blipFill rotWithShape="1">
          <a:blip r:embed="rId2"/>
          <a:srcRect l="12201" t="20601" r="57219" b="17800"/>
          <a:stretch/>
        </p:blipFill>
        <p:spPr>
          <a:xfrm>
            <a:off x="2123728" y="1052736"/>
            <a:ext cx="4464496" cy="5058485"/>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7"/>
          <p:cNvPicPr>
            <a:picLocks noChangeAspect="1"/>
          </p:cNvPicPr>
          <p:nvPr/>
        </p:nvPicPr>
        <p:blipFill>
          <a:blip r:embed="rId2"/>
          <a:stretch>
            <a:fillRect/>
          </a:stretch>
        </p:blipFill>
        <p:spPr>
          <a:xfrm>
            <a:off x="0" y="0"/>
            <a:ext cx="9149702" cy="6858000"/>
          </a:xfrm>
          <a:prstGeom prst="rect">
            <a:avLst/>
          </a:prstGeom>
        </p:spPr>
      </p:pic>
      <p:sp>
        <p:nvSpPr>
          <p:cNvPr id="2" name="TextBox 207"/>
          <p:cNvSpPr txBox="1"/>
          <p:nvPr/>
        </p:nvSpPr>
        <p:spPr>
          <a:xfrm>
            <a:off x="2698163" y="1602139"/>
            <a:ext cx="225205" cy="157864"/>
          </a:xfrm>
          <a:prstGeom prst="rect">
            <a:avLst/>
          </a:prstGeom>
          <a:noFill/>
        </p:spPr>
        <p:txBody>
          <a:bodyPr wrap="square" lIns="0" tIns="0" rIns="0" bIns="0" rtlCol="0">
            <a:spAutoFit/>
          </a:bodyPr>
          <a:lstStyle/>
          <a:p>
            <a:r>
              <a:rPr lang="en-US" altLang="zh-CN" sz="1026" spc="393" dirty="0">
                <a:solidFill>
                  <a:srgbClr val="AFA6A1"/>
                </a:solidFill>
                <a:latin typeface="微軟正黑體" panose="020B0604030504040204" pitchFamily="34" charset="-120"/>
                <a:ea typeface="微軟正黑體" panose="020B0604030504040204" pitchFamily="34" charset="-120"/>
              </a:rPr>
              <a:t>9</a:t>
            </a:r>
          </a:p>
        </p:txBody>
      </p:sp>
      <p:sp>
        <p:nvSpPr>
          <p:cNvPr id="208" name="TextBox 208"/>
          <p:cNvSpPr txBox="1"/>
          <p:nvPr/>
        </p:nvSpPr>
        <p:spPr>
          <a:xfrm>
            <a:off x="3960045" y="2161310"/>
            <a:ext cx="1276301" cy="355354"/>
          </a:xfrm>
          <a:prstGeom prst="rect">
            <a:avLst/>
          </a:prstGeom>
          <a:noFill/>
        </p:spPr>
        <p:txBody>
          <a:bodyPr wrap="square" lIns="0" tIns="0" rIns="0" bIns="0" rtlCol="0">
            <a:spAutoFit/>
          </a:bodyPr>
          <a:lstStyle/>
          <a:p>
            <a:r>
              <a:rPr lang="zh-CN" altLang="en-US" sz="2309" spc="-17"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請查</a:t>
            </a:r>
            <a:r>
              <a:rPr lang="zh-CN" altLang="en-US" sz="2309" spc="-9"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p>
        </p:txBody>
      </p:sp>
      <p:sp>
        <p:nvSpPr>
          <p:cNvPr id="209" name="TextBox 209"/>
          <p:cNvSpPr txBox="1"/>
          <p:nvPr/>
        </p:nvSpPr>
        <p:spPr>
          <a:xfrm>
            <a:off x="1637865" y="3238037"/>
            <a:ext cx="2043078" cy="837537"/>
          </a:xfrm>
          <a:prstGeom prst="rect">
            <a:avLst/>
          </a:prstGeom>
          <a:noFill/>
        </p:spPr>
        <p:txBody>
          <a:bodyPr wrap="square" lIns="0" tIns="0" rIns="0" bIns="0" rtlCol="0">
            <a:spAutoFit/>
          </a:bodyPr>
          <a:lstStyle/>
          <a:p>
            <a:pPr indent="583710"/>
            <a:r>
              <a:rPr lang="zh-CN" altLang="en-US" sz="2138" spc="10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a:t>
            </a:r>
          </a:p>
          <a:p>
            <a:pPr>
              <a:lnSpc>
                <a:spcPts val="1432"/>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a:t>
            </a:r>
            <a:r>
              <a:rPr lang="zh-CN" altLang="en-US" sz="2138" spc="145"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試入學網</a:t>
            </a:r>
          </a:p>
        </p:txBody>
      </p:sp>
      <p:sp>
        <p:nvSpPr>
          <p:cNvPr id="210" name="TextBox 210"/>
          <p:cNvSpPr txBox="1"/>
          <p:nvPr/>
        </p:nvSpPr>
        <p:spPr>
          <a:xfrm>
            <a:off x="5456743" y="3197145"/>
            <a:ext cx="2337216" cy="863185"/>
          </a:xfrm>
          <a:prstGeom prst="rect">
            <a:avLst/>
          </a:prstGeom>
          <a:noFill/>
        </p:spPr>
        <p:txBody>
          <a:bodyPr wrap="square" lIns="0" tIns="0" rIns="0" bIns="0" rtlCol="0">
            <a:spAutoFit/>
          </a:bodyPr>
          <a:lstStyle/>
          <a:p>
            <a:pPr indent="437983"/>
            <a:r>
              <a:rPr lang="zh-CN" altLang="en-US" sz="2138" spc="136"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CN" altLang="en-US" sz="2138" spc="132"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畢業生</a:t>
            </a:r>
          </a:p>
          <a:p>
            <a:pPr>
              <a:lnSpc>
                <a:spcPts val="1569"/>
              </a:lnSpc>
            </a:pPr>
            <a:endParaRPr lang="en-US" b="1" dirty="0">
              <a:effectLst>
                <a:outerShdw blurRad="38100" dist="38100" dir="2700000" algn="tl">
                  <a:srgbClr val="000000">
                    <a:alpha val="43137"/>
                  </a:srgbClr>
                </a:outerShdw>
              </a:effectLst>
              <a:latin typeface="微軟正黑體" panose="020B0604030504040204" pitchFamily="34" charset="-120"/>
            </a:endParaRPr>
          </a:p>
          <a:p>
            <a:r>
              <a:rPr lang="zh-CN" altLang="en-US" sz="2138" spc="153"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a:t>
            </a:r>
            <a:r>
              <a:rPr lang="zh-CN" altLang="en-US" sz="2138" spc="150" dirty="0">
                <a:solidFill>
                  <a:srgbClr val="3532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入學宣導網站</a:t>
            </a:r>
          </a:p>
        </p:txBody>
      </p:sp>
      <p:sp>
        <p:nvSpPr>
          <p:cNvPr id="212" name="TextBox 212"/>
          <p:cNvSpPr txBox="1"/>
          <p:nvPr/>
        </p:nvSpPr>
        <p:spPr>
          <a:xfrm>
            <a:off x="1157001" y="1290173"/>
            <a:ext cx="7275021" cy="723916"/>
          </a:xfrm>
          <a:prstGeom prst="rect">
            <a:avLst/>
          </a:prstGeom>
          <a:noFill/>
        </p:spPr>
        <p:txBody>
          <a:bodyPr wrap="square" lIns="0" tIns="0" rIns="0" bIns="0" rtlCol="0">
            <a:spAutoFit/>
          </a:bodyPr>
          <a:lstStyle/>
          <a:p>
            <a:r>
              <a:rPr lang="zh-CN" altLang="en-US" sz="4704" spc="-4" dirty="0">
                <a:solidFill>
                  <a:srgbClr val="EFAE2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更多免試入學以群招生資訊</a:t>
            </a:r>
          </a:p>
        </p:txBody>
      </p:sp>
    </p:spTree>
    <p:extLst>
      <p:ext uri="{BB962C8B-B14F-4D97-AF65-F5344CB8AC3E}">
        <p14:creationId xmlns:p14="http://schemas.microsoft.com/office/powerpoint/2010/main" val="30324979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44497" y="2492896"/>
            <a:ext cx="9064007" cy="4104456"/>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 xmlns:a16="http://schemas.microsoft.com/office/drawing/2014/main" val="20000"/>
                    </a:ext>
                  </a:extLst>
                </a:gridCol>
                <a:gridCol w="3516720">
                  <a:extLst>
                    <a:ext uri="{9D8B030D-6E8A-4147-A177-3AD203B41FA5}">
                      <a16:colId xmlns="" xmlns:a16="http://schemas.microsoft.com/office/drawing/2014/main" val="20001"/>
                    </a:ext>
                  </a:extLst>
                </a:gridCol>
                <a:gridCol w="839256">
                  <a:extLst>
                    <a:ext uri="{9D8B030D-6E8A-4147-A177-3AD203B41FA5}">
                      <a16:colId xmlns=""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38</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 xmlns:a16="http://schemas.microsoft.com/office/drawing/2014/main" val="20000"/>
                    </a:ext>
                  </a:extLst>
                </a:gridCol>
                <a:gridCol w="3928614">
                  <a:extLst>
                    <a:ext uri="{9D8B030D-6E8A-4147-A177-3AD203B41FA5}">
                      <a16:colId xmlns="" xmlns:a16="http://schemas.microsoft.com/office/drawing/2014/main" val="20001"/>
                    </a:ext>
                  </a:extLst>
                </a:gridCol>
                <a:gridCol w="860504">
                  <a:extLst>
                    <a:ext uri="{9D8B030D-6E8A-4147-A177-3AD203B41FA5}">
                      <a16:colId xmlns=""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sz="2000" b="1" kern="0" dirty="0" smtClean="0">
                          <a:effectLst/>
                          <a:latin typeface="微軟正黑體" panose="020B0604030504040204" pitchFamily="34" charset="-120"/>
                          <a:ea typeface="微軟正黑體" panose="020B0604030504040204" pitchFamily="34" charset="-120"/>
                        </a:rPr>
                        <a:t>）</a:t>
                      </a:r>
                      <a:r>
                        <a:rPr lang="zh-TW" altLang="en-US" sz="2000" b="1" kern="0" dirty="0" smtClean="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1906173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 xmlns:a16="http://schemas.microsoft.com/office/drawing/2014/main" val="20000"/>
                    </a:ext>
                  </a:extLst>
                </a:gridCol>
                <a:gridCol w="1338097">
                  <a:extLst>
                    <a:ext uri="{9D8B030D-6E8A-4147-A177-3AD203B41FA5}">
                      <a16:colId xmlns="" xmlns:a16="http://schemas.microsoft.com/office/drawing/2014/main" val="20001"/>
                    </a:ext>
                  </a:extLst>
                </a:gridCol>
                <a:gridCol w="2952328">
                  <a:extLst>
                    <a:ext uri="{9D8B030D-6E8A-4147-A177-3AD203B41FA5}">
                      <a16:colId xmlns="" xmlns:a16="http://schemas.microsoft.com/office/drawing/2014/main" val="20002"/>
                    </a:ext>
                  </a:extLst>
                </a:gridCol>
                <a:gridCol w="4104457">
                  <a:extLst>
                    <a:ext uri="{9D8B030D-6E8A-4147-A177-3AD203B41FA5}">
                      <a16:colId xmlns=""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smtClean="0">
                          <a:solidFill>
                            <a:schemeClr val="tx1"/>
                          </a:solidFill>
                          <a:latin typeface="微軟正黑體" pitchFamily="34" charset="-120"/>
                          <a:ea typeface="微軟正黑體" pitchFamily="34" charset="-120"/>
                          <a:cs typeface="Times New Roman"/>
                        </a:rPr>
                        <a:t>112</a:t>
                      </a:r>
                      <a:r>
                        <a:rPr lang="zh-TW" sz="2000" b="1" kern="100" dirty="0" smtClean="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smtClean="0">
                          <a:solidFill>
                            <a:schemeClr val="tx1"/>
                          </a:solidFill>
                          <a:latin typeface="微軟正黑體" pitchFamily="34" charset="-120"/>
                          <a:ea typeface="微軟正黑體" pitchFamily="34" charset="-120"/>
                          <a:cs typeface="Times New Roman"/>
                        </a:rPr>
                        <a:t>25-26</a:t>
                      </a:r>
                      <a:r>
                        <a:rPr lang="zh-TW" altLang="en-US" sz="2000" b="1" kern="100" dirty="0" smtClean="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12</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26</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東港海事</a:t>
                      </a:r>
                      <a:r>
                        <a:rPr lang="en-US" sz="2000" b="1" kern="100" dirty="0" smtClean="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12</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14</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bl>
          </a:graphicData>
        </a:graphic>
      </p:graphicFrame>
      <p:sp>
        <p:nvSpPr>
          <p:cNvPr id="6" name="文字方塊 5">
            <a:extLst>
              <a:ext uri="{FF2B5EF4-FFF2-40B4-BE49-F238E27FC236}">
                <a16:creationId xmlns=""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3803291601"/>
              </p:ext>
            </p:extLst>
          </p:nvPr>
        </p:nvGraphicFramePr>
        <p:xfrm>
          <a:off x="0" y="1556793"/>
          <a:ext cx="9144000" cy="4055304"/>
        </p:xfrm>
        <a:graphic>
          <a:graphicData uri="http://schemas.openxmlformats.org/drawingml/2006/table">
            <a:tbl>
              <a:tblPr/>
              <a:tblGrid>
                <a:gridCol w="984229">
                  <a:extLst>
                    <a:ext uri="{9D8B030D-6E8A-4147-A177-3AD203B41FA5}">
                      <a16:colId xmlns="" xmlns:a16="http://schemas.microsoft.com/office/drawing/2014/main" val="20000"/>
                    </a:ext>
                  </a:extLst>
                </a:gridCol>
                <a:gridCol w="2511951">
                  <a:extLst>
                    <a:ext uri="{9D8B030D-6E8A-4147-A177-3AD203B41FA5}">
                      <a16:colId xmlns="" xmlns:a16="http://schemas.microsoft.com/office/drawing/2014/main" val="20001"/>
                    </a:ext>
                  </a:extLst>
                </a:gridCol>
                <a:gridCol w="2920663">
                  <a:extLst>
                    <a:ext uri="{9D8B030D-6E8A-4147-A177-3AD203B41FA5}">
                      <a16:colId xmlns="" xmlns:a16="http://schemas.microsoft.com/office/drawing/2014/main" val="20002"/>
                    </a:ext>
                  </a:extLst>
                </a:gridCol>
                <a:gridCol w="2727157">
                  <a:extLst>
                    <a:ext uri="{9D8B030D-6E8A-4147-A177-3AD203B41FA5}">
                      <a16:colId xmlns=""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基隆高中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三重高中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中正高中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臺中二中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臺中一中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鳳新高中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臺南二中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文華高中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南崁高中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高中、臺</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東</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女中、馬公高中、花蓮</a:t>
                      </a: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女中</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112</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a:t>
            </a:r>
            <a:r>
              <a:rPr kumimoji="1" lang="zh-TW" altLang="en-US" sz="3200" dirty="0" smtClean="0">
                <a:solidFill>
                  <a:srgbClr val="FF0000"/>
                </a:solidFill>
                <a:latin typeface="微軟正黑體" pitchFamily="34" charset="-120"/>
                <a:ea typeface="微軟正黑體" pitchFamily="34" charset="-120"/>
              </a:rPr>
              <a:t>程</a:t>
            </a:r>
            <a:r>
              <a:rPr kumimoji="1" lang="en-US" altLang="zh-TW" sz="3200" dirty="0" smtClean="0">
                <a:latin typeface="微軟正黑體" pitchFamily="34" charset="-120"/>
                <a:ea typeface="微軟正黑體" pitchFamily="34" charset="-120"/>
              </a:rPr>
              <a:t>112</a:t>
            </a:r>
            <a:r>
              <a:rPr kumimoji="1" lang="zh-TW" altLang="en-US" sz="3200" dirty="0" smtClean="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25-26</a:t>
            </a:r>
            <a:r>
              <a:rPr kumimoji="1" lang="zh-TW" altLang="en-US" sz="3200" dirty="0" smtClean="0">
                <a:latin typeface="微軟正黑體" pitchFamily="34" charset="-120"/>
                <a:ea typeface="微軟正黑體" pitchFamily="34" charset="-120"/>
              </a:rPr>
              <a:t>日</a:t>
            </a:r>
            <a:endParaRPr kumimoji="1" lang="en-US" altLang="zh-TW" sz="3200" dirty="0" smtClean="0">
              <a:latin typeface="微軟正黑體" pitchFamily="34" charset="-120"/>
              <a:ea typeface="微軟正黑體" pitchFamily="34" charset="-120"/>
            </a:endParaRPr>
          </a:p>
          <a:p>
            <a:pPr algn="ctr" eaLnBrk="1" hangingPunct="1"/>
            <a:r>
              <a:rPr kumimoji="1" lang="zh-TW" altLang="en-US" sz="3200" b="0" dirty="0" smtClean="0">
                <a:latin typeface="微軟正黑體" pitchFamily="34" charset="-120"/>
                <a:ea typeface="微軟正黑體" pitchFamily="34" charset="-120"/>
              </a:rPr>
              <a:t>應屆</a:t>
            </a:r>
            <a:r>
              <a:rPr kumimoji="1" lang="zh-TW" altLang="en-US" sz="3200" b="0" dirty="0">
                <a:latin typeface="微軟正黑體" pitchFamily="34" charset="-120"/>
                <a:ea typeface="微軟正黑體" pitchFamily="34" charset="-120"/>
              </a:rPr>
              <a:t>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84059294"/>
              </p:ext>
            </p:extLst>
          </p:nvPr>
        </p:nvGraphicFramePr>
        <p:xfrm>
          <a:off x="497694" y="1340767"/>
          <a:ext cx="8136906" cy="4542433"/>
        </p:xfrm>
        <a:graphic>
          <a:graphicData uri="http://schemas.openxmlformats.org/drawingml/2006/table">
            <a:tbl>
              <a:tblPr/>
              <a:tblGrid>
                <a:gridCol w="2950472">
                  <a:extLst>
                    <a:ext uri="{9D8B030D-6E8A-4147-A177-3AD203B41FA5}">
                      <a16:colId xmlns="" xmlns:a16="http://schemas.microsoft.com/office/drawing/2014/main" val="20000"/>
                    </a:ext>
                  </a:extLst>
                </a:gridCol>
                <a:gridCol w="5186434">
                  <a:extLst>
                    <a:ext uri="{9D8B030D-6E8A-4147-A177-3AD203B41FA5}">
                      <a16:colId xmlns=""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7"/>
                  </a:ext>
                </a:extLst>
              </a:tr>
            </a:tbl>
          </a:graphicData>
        </a:graphic>
      </p:graphicFrame>
      <p:sp>
        <p:nvSpPr>
          <p:cNvPr id="3" name="文字方塊 2">
            <a:extLst>
              <a:ext uri="{FF2B5EF4-FFF2-40B4-BE49-F238E27FC236}">
                <a16:creationId xmlns=""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04048488"/>
              </p:ext>
            </p:extLst>
          </p:nvPr>
        </p:nvGraphicFramePr>
        <p:xfrm>
          <a:off x="3128552" y="2281733"/>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40">
                  <a:extLst>
                    <a:ext uri="{9D8B030D-6E8A-4147-A177-3AD203B41FA5}">
                      <a16:colId xmlns=""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南區</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112</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a:t>
            </a:r>
            <a:r>
              <a:rPr lang="zh-TW" altLang="en-US" sz="2400" dirty="0" smtClean="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方式、「</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同分比序項目順序</a:t>
            </a:r>
            <a:r>
              <a:rPr lang="zh-TW" altLang="en-US" sz="2400" dirty="0" smtClean="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2400" dirty="0" smtClean="0">
                <a:latin typeface="微軟正黑體" panose="020B0604030504040204" pitchFamily="34" charset="-120"/>
                <a:ea typeface="微軟正黑體" panose="020B0604030504040204" pitchFamily="34" charset="-120"/>
                <a:cs typeface="Arial Unicode MS" panose="020B0604020202020204" pitchFamily="34" charset="-120"/>
              </a:rPr>
              <a:t>辦理</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方式、錄取</a:t>
            </a:r>
            <a:r>
              <a:rPr lang="zh-TW" altLang="en-US" sz="2400" dirty="0" smtClean="0">
                <a:latin typeface="微軟正黑體" panose="020B0604030504040204" pitchFamily="34" charset="-120"/>
                <a:ea typeface="微軟正黑體" panose="020B0604030504040204" pitchFamily="34" charset="-120"/>
                <a:cs typeface="Arial Unicode MS" panose="020B0604020202020204" pitchFamily="34" charset="-120"/>
              </a:rPr>
              <a:t>方式等皆</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a:t>
            </a:r>
            <a:r>
              <a:rPr kumimoji="1" lang="zh-TW" altLang="en-US" sz="3200" dirty="0" smtClean="0">
                <a:solidFill>
                  <a:srgbClr val="FF0000"/>
                </a:solidFill>
                <a:latin typeface="微軟正黑體" pitchFamily="34" charset="-120"/>
                <a:ea typeface="微軟正黑體" pitchFamily="34" charset="-120"/>
              </a:rPr>
              <a:t>網</a:t>
            </a:r>
            <a:endParaRPr kumimoji="1" lang="zh-TW" altLang="en-US" sz="3200" dirty="0">
              <a:solidFill>
                <a:srgbClr val="FF0000"/>
              </a:solidFill>
              <a:latin typeface="微軟正黑體" pitchFamily="34" charset="-120"/>
              <a:ea typeface="微軟正黑體" pitchFamily="34" charset="-120"/>
            </a:endParaRP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hlinkClick r:id="rId3"/>
              </a:rPr>
              <a:t>https://</a:t>
            </a:r>
            <a:r>
              <a:rPr lang="en-US" altLang="zh-TW" sz="3200" dirty="0" smtClean="0">
                <a:hlinkClick r:id="rId3"/>
              </a:rPr>
              <a:t>adapt-k12ea.pro.k12ea.gov.tw</a:t>
            </a:r>
            <a:endParaRPr lang="zh-TW" altLang="en-US" sz="32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4"/>
          <a:srcRect t="12200" r="36844" b="17800"/>
          <a:stretch/>
        </p:blipFill>
        <p:spPr>
          <a:xfrm>
            <a:off x="827584" y="2103680"/>
            <a:ext cx="7579092" cy="4725144"/>
          </a:xfrm>
          <a:prstGeom prst="rect">
            <a:avLst/>
          </a:prstGeom>
        </p:spPr>
      </p:pic>
      <p:pic>
        <p:nvPicPr>
          <p:cNvPr id="7" name="圖片 6"/>
          <p:cNvPicPr/>
          <p:nvPr/>
        </p:nvPicPr>
        <p:blipFill>
          <a:blip r:embed="rId5">
            <a:extLst>
              <a:ext uri="{28A0092B-C50C-407E-A947-70E740481C1C}">
                <a14:useLocalDpi xmlns:a14="http://schemas.microsoft.com/office/drawing/2010/main" val="0"/>
              </a:ext>
            </a:extLst>
          </a:blip>
          <a:stretch>
            <a:fillRect/>
          </a:stretch>
        </p:blipFill>
        <p:spPr>
          <a:xfrm>
            <a:off x="7294830" y="244600"/>
            <a:ext cx="1152128" cy="107321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20195" y="736176"/>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510599" y="1412776"/>
            <a:ext cx="8254361" cy="5108239"/>
            <a:chOff x="255304" y="890074"/>
            <a:chExt cx="8591864" cy="5582148"/>
          </a:xfrm>
        </p:grpSpPr>
        <p:sp>
          <p:nvSpPr>
            <p:cNvPr id="28" name="Oval 5"/>
            <p:cNvSpPr>
              <a:spLocks noChangeArrowheads="1"/>
            </p:cNvSpPr>
            <p:nvPr/>
          </p:nvSpPr>
          <p:spPr bwMode="gray">
            <a:xfrm>
              <a:off x="505273" y="2563192"/>
              <a:ext cx="1143467" cy="1101584"/>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255304" y="391715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028771"/>
              <a:ext cx="6364288" cy="3368713"/>
              <a:chOff x="1267252" y="2513782"/>
              <a:chExt cx="6363198" cy="3368833"/>
            </a:xfrm>
          </p:grpSpPr>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20690828">
                <a:off x="4957814" y="3377284"/>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762924" y="2957734"/>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15904001">
                <a:off x="4070176" y="2796236"/>
                <a:ext cx="836755"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4191813">
                <a:off x="3154177" y="2809809"/>
                <a:ext cx="977751"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2743626">
                <a:off x="2299926" y="3215692"/>
                <a:ext cx="1342093" cy="368340"/>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109711" y="89007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557737" y="110930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767041" y="1791840"/>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2591265" y="961155"/>
              <a:ext cx="1140163" cy="1101584"/>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1375476" y="1587964"/>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876"/>
            <a:ext cx="9144000" cy="6450247"/>
          </a:xfrm>
          <a:prstGeom prst="rect">
            <a:avLst/>
          </a:prstGeom>
        </p:spPr>
      </p:pic>
    </p:spTree>
    <p:extLst>
      <p:ext uri="{BB962C8B-B14F-4D97-AF65-F5344CB8AC3E}">
        <p14:creationId xmlns:p14="http://schemas.microsoft.com/office/powerpoint/2010/main" val="28217050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p:cNvSpPr txBox="1">
            <a:spLocks noChangeArrowheads="1"/>
          </p:cNvSpPr>
          <p:nvPr/>
        </p:nvSpPr>
        <p:spPr>
          <a:xfrm>
            <a:off x="1258888" y="314326"/>
            <a:ext cx="6934200" cy="14405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從阿緱出發，向世界提問</a:t>
            </a:r>
            <a: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
            </a:r>
            <a:b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br>
            <a: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a:t>
            </a:r>
            <a:r>
              <a:rPr kumimoji="0" lang="zh-TW" altLang="en-US"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 </a:t>
            </a:r>
            <a:r>
              <a:rPr kumimoji="0" lang="en-US" altLang="zh-TW" sz="3200" b="1" i="0" u="none" strike="noStrike" kern="1200" cap="none" spc="0" normalizeH="0" baseline="0" noProof="0" smtClean="0">
                <a:ln>
                  <a:noFill/>
                </a:ln>
                <a:solidFill>
                  <a:srgbClr val="CC3300"/>
                </a:solidFill>
                <a:effectLst/>
                <a:uLnTx/>
                <a:uFillTx/>
                <a:latin typeface="微軟正黑體" panose="020B0604030504040204" pitchFamily="34" charset="-120"/>
                <a:ea typeface="微軟正黑體" panose="020B0604030504040204" pitchFamily="34" charset="-120"/>
                <a:cs typeface="+mj-cs"/>
              </a:rPr>
              <a:t>From Local to Global</a:t>
            </a:r>
            <a:endParaRPr kumimoji="0" lang="zh-TW" altLang="en-US" sz="2400" b="1" i="0" u="none" strike="noStrike" kern="1200" cap="none" spc="0" normalizeH="0" baseline="0" noProof="0" dirty="0">
              <a:ln>
                <a:noFill/>
              </a:ln>
              <a:solidFill>
                <a:srgbClr val="CC3300"/>
              </a:solidFill>
              <a:effectLst/>
              <a:uLnTx/>
              <a:uFillTx/>
              <a:latin typeface="微軟正黑體" panose="020B0604030504040204" pitchFamily="34" charset="-120"/>
              <a:ea typeface="微軟正黑體" panose="020B0604030504040204" pitchFamily="34" charset="-120"/>
              <a:cs typeface="+mj-cs"/>
            </a:endParaRPr>
          </a:p>
        </p:txBody>
      </p:sp>
      <p:grpSp>
        <p:nvGrpSpPr>
          <p:cNvPr id="36" name="群組 35"/>
          <p:cNvGrpSpPr>
            <a:grpSpLocks noChangeAspect="1"/>
          </p:cNvGrpSpPr>
          <p:nvPr/>
        </p:nvGrpSpPr>
        <p:grpSpPr>
          <a:xfrm>
            <a:off x="385167" y="1903639"/>
            <a:ext cx="3845138" cy="3888000"/>
            <a:chOff x="-12788" y="0"/>
            <a:chExt cx="5264104" cy="5234751"/>
          </a:xfrm>
        </p:grpSpPr>
        <p:sp>
          <p:nvSpPr>
            <p:cNvPr id="37" name="甜甜圈 36"/>
            <p:cNvSpPr/>
            <p:nvPr/>
          </p:nvSpPr>
          <p:spPr>
            <a:xfrm>
              <a:off x="0" y="0"/>
              <a:ext cx="5112568" cy="5112568"/>
            </a:xfrm>
            <a:prstGeom prst="donut">
              <a:avLst/>
            </a:prstGeom>
            <a:solidFill>
              <a:srgbClr val="4F81BD"/>
            </a:solidFill>
            <a:ln w="1905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cxnSp>
          <p:nvCxnSpPr>
            <p:cNvPr id="38" name="直線接點 37"/>
            <p:cNvCxnSpPr/>
            <p:nvPr/>
          </p:nvCxnSpPr>
          <p:spPr>
            <a:xfrm flipV="1">
              <a:off x="2566509" y="315474"/>
              <a:ext cx="1252327" cy="2204806"/>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39" name="直線接點 38"/>
            <p:cNvCxnSpPr/>
            <p:nvPr/>
          </p:nvCxnSpPr>
          <p:spPr>
            <a:xfrm>
              <a:off x="2112390" y="38836"/>
              <a:ext cx="448965" cy="2546209"/>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0" name="直線接點 39"/>
            <p:cNvCxnSpPr/>
            <p:nvPr/>
          </p:nvCxnSpPr>
          <p:spPr>
            <a:xfrm flipH="1" flipV="1">
              <a:off x="2520280" y="2543180"/>
              <a:ext cx="2438126" cy="887406"/>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1" name="直線接點 40"/>
            <p:cNvCxnSpPr/>
            <p:nvPr/>
          </p:nvCxnSpPr>
          <p:spPr>
            <a:xfrm flipH="1" flipV="1">
              <a:off x="2531693" y="2513691"/>
              <a:ext cx="1302733" cy="2256400"/>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2" name="直線接點 41"/>
            <p:cNvCxnSpPr/>
            <p:nvPr/>
          </p:nvCxnSpPr>
          <p:spPr>
            <a:xfrm flipV="1">
              <a:off x="598057" y="2559137"/>
              <a:ext cx="1954827" cy="1640295"/>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3" name="直線接點 42"/>
            <p:cNvCxnSpPr/>
            <p:nvPr/>
          </p:nvCxnSpPr>
          <p:spPr>
            <a:xfrm>
              <a:off x="0" y="2556284"/>
              <a:ext cx="2520280" cy="0"/>
            </a:xfrm>
            <a:prstGeom prst="line">
              <a:avLst/>
            </a:prstGeom>
            <a:noFill/>
            <a:ln w="9525"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sp>
          <p:nvSpPr>
            <p:cNvPr id="44" name="甜甜圈 43"/>
            <p:cNvSpPr/>
            <p:nvPr/>
          </p:nvSpPr>
          <p:spPr>
            <a:xfrm>
              <a:off x="864096" y="864096"/>
              <a:ext cx="3384376" cy="3384376"/>
            </a:xfrm>
            <a:prstGeom prst="donut">
              <a:avLst/>
            </a:prstGeom>
            <a:solidFill>
              <a:srgbClr val="00B050"/>
            </a:solidFill>
            <a:ln w="12700" cap="flat" cmpd="sng" algn="ctr">
              <a:solidFill>
                <a:srgbClr val="EEECE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white"/>
                </a:solidFill>
                <a:effectLst/>
                <a:uLnTx/>
                <a:uFillTx/>
                <a:latin typeface="Calibri"/>
                <a:ea typeface="新細明體" panose="02020500000000000000" pitchFamily="18" charset="-120"/>
                <a:cs typeface="+mn-cs"/>
              </a:endParaRPr>
            </a:p>
          </p:txBody>
        </p:sp>
        <p:cxnSp>
          <p:nvCxnSpPr>
            <p:cNvPr id="45" name="直線接點 44"/>
            <p:cNvCxnSpPr/>
            <p:nvPr/>
          </p:nvCxnSpPr>
          <p:spPr>
            <a:xfrm flipH="1">
              <a:off x="2576505" y="1681983"/>
              <a:ext cx="2381900" cy="866941"/>
            </a:xfrm>
            <a:prstGeom prst="line">
              <a:avLst/>
            </a:prstGeom>
            <a:noFill/>
            <a:ln w="3810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6" name="直線接點 45"/>
            <p:cNvCxnSpPr/>
            <p:nvPr/>
          </p:nvCxnSpPr>
          <p:spPr>
            <a:xfrm flipV="1">
              <a:off x="2112390" y="2527523"/>
              <a:ext cx="448965" cy="2546209"/>
            </a:xfrm>
            <a:prstGeom prst="line">
              <a:avLst/>
            </a:prstGeom>
            <a:noFill/>
            <a:ln w="3810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cxnSp>
          <p:nvCxnSpPr>
            <p:cNvPr id="47" name="直線接點 46"/>
            <p:cNvCxnSpPr/>
            <p:nvPr/>
          </p:nvCxnSpPr>
          <p:spPr>
            <a:xfrm>
              <a:off x="598057" y="913136"/>
              <a:ext cx="1997084" cy="1675753"/>
            </a:xfrm>
            <a:prstGeom prst="line">
              <a:avLst/>
            </a:prstGeom>
            <a:noFill/>
            <a:ln w="38100" cap="flat" cmpd="sng" algn="ctr">
              <a:solidFill>
                <a:sysClr val="window" lastClr="FFFFFF"/>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cxnSp>
        <p:sp>
          <p:nvSpPr>
            <p:cNvPr id="48" name="橢圓 47"/>
            <p:cNvSpPr/>
            <p:nvPr/>
          </p:nvSpPr>
          <p:spPr>
            <a:xfrm>
              <a:off x="1656184" y="1656184"/>
              <a:ext cx="1800200" cy="1800200"/>
            </a:xfrm>
            <a:prstGeom prst="ellipse">
              <a:avLst/>
            </a:prstGeom>
            <a:solidFill>
              <a:srgbClr val="F79646">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sp>
          <p:nvSpPr>
            <p:cNvPr id="49" name="文字方塊 46"/>
            <p:cNvSpPr txBox="1"/>
            <p:nvPr/>
          </p:nvSpPr>
          <p:spPr>
            <a:xfrm rot="19776640">
              <a:off x="1082649" y="400608"/>
              <a:ext cx="994142" cy="611236"/>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生命</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Unicode MS"/>
                  <a:ea typeface="+mn-ea"/>
                  <a:cs typeface="Times New Roman"/>
                </a:rPr>
                <a:t> </a:t>
              </a: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0" name="文字方塊 47"/>
            <p:cNvSpPr txBox="1"/>
            <p:nvPr/>
          </p:nvSpPr>
          <p:spPr>
            <a:xfrm rot="1042782">
              <a:off x="-12788" y="1672327"/>
              <a:ext cx="1213614" cy="555671"/>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國際化</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Unicode MS"/>
                  <a:ea typeface="+mn-ea"/>
                  <a:cs typeface="Times New Roman"/>
                </a:rPr>
                <a:t> </a:t>
              </a: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1" name="文字方塊 48"/>
            <p:cNvSpPr txBox="1"/>
            <p:nvPr/>
          </p:nvSpPr>
          <p:spPr>
            <a:xfrm rot="610398">
              <a:off x="2521999" y="251217"/>
              <a:ext cx="960857" cy="611237"/>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文化</a:t>
              </a:r>
            </a:p>
          </p:txBody>
        </p:sp>
        <p:sp>
          <p:nvSpPr>
            <p:cNvPr id="52" name="文字方塊 49"/>
            <p:cNvSpPr txBox="1"/>
            <p:nvPr/>
          </p:nvSpPr>
          <p:spPr>
            <a:xfrm rot="3048212">
              <a:off x="3692869" y="974162"/>
              <a:ext cx="984943" cy="555255"/>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自信</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3" name="文字方塊 50"/>
            <p:cNvSpPr txBox="1"/>
            <p:nvPr/>
          </p:nvSpPr>
          <p:spPr>
            <a:xfrm rot="20352707">
              <a:off x="168343" y="3080788"/>
              <a:ext cx="887201" cy="611236"/>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創新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4" name="文字方塊 51"/>
            <p:cNvSpPr txBox="1"/>
            <p:nvPr/>
          </p:nvSpPr>
          <p:spPr>
            <a:xfrm rot="1758582">
              <a:off x="1129262" y="4169187"/>
              <a:ext cx="936752" cy="505154"/>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在地</a:t>
              </a:r>
            </a:p>
          </p:txBody>
        </p:sp>
        <p:sp>
          <p:nvSpPr>
            <p:cNvPr id="55" name="文字方塊 52"/>
            <p:cNvSpPr txBox="1"/>
            <p:nvPr/>
          </p:nvSpPr>
          <p:spPr>
            <a:xfrm rot="21090794">
              <a:off x="2501374" y="4355374"/>
              <a:ext cx="1063755" cy="459228"/>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創意</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dirty="0" smtClean="0">
                <a:ln>
                  <a:noFill/>
                </a:ln>
                <a:solidFill>
                  <a:srgbClr val="000000"/>
                </a:solidFill>
                <a:effectLst/>
                <a:uLnTx/>
                <a:uFillTx/>
                <a:latin typeface="Arial Unicode MS"/>
                <a:cs typeface="Times New Roman"/>
              </a:endParaRPr>
            </a:p>
          </p:txBody>
        </p:sp>
        <p:sp>
          <p:nvSpPr>
            <p:cNvPr id="56" name="文字方塊 53"/>
            <p:cNvSpPr txBox="1"/>
            <p:nvPr/>
          </p:nvSpPr>
          <p:spPr>
            <a:xfrm rot="2439628">
              <a:off x="3649324" y="3728713"/>
              <a:ext cx="939804" cy="611237"/>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活力</a:t>
              </a:r>
            </a:p>
          </p:txBody>
        </p:sp>
        <p:sp>
          <p:nvSpPr>
            <p:cNvPr id="57" name="文字方塊 54"/>
            <p:cNvSpPr txBox="1"/>
            <p:nvPr/>
          </p:nvSpPr>
          <p:spPr>
            <a:xfrm>
              <a:off x="4188742" y="2389412"/>
              <a:ext cx="1062574" cy="611237"/>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多元</a:t>
              </a:r>
            </a:p>
          </p:txBody>
        </p:sp>
        <p:sp>
          <p:nvSpPr>
            <p:cNvPr id="58" name="文字方塊 55"/>
            <p:cNvSpPr txBox="1"/>
            <p:nvPr/>
          </p:nvSpPr>
          <p:spPr>
            <a:xfrm rot="695981">
              <a:off x="2068937" y="1153502"/>
              <a:ext cx="1660631" cy="581719"/>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以人為本</a:t>
              </a:r>
            </a:p>
          </p:txBody>
        </p:sp>
        <p:sp>
          <p:nvSpPr>
            <p:cNvPr id="59" name="文字方塊 56"/>
            <p:cNvSpPr txBox="1"/>
            <p:nvPr/>
          </p:nvSpPr>
          <p:spPr>
            <a:xfrm rot="18525770">
              <a:off x="2767896" y="3103217"/>
              <a:ext cx="1510779" cy="551534"/>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適性發展</a:t>
              </a:r>
            </a:p>
          </p:txBody>
        </p:sp>
        <p:sp>
          <p:nvSpPr>
            <p:cNvPr id="60" name="文字方塊 57"/>
            <p:cNvSpPr txBox="1"/>
            <p:nvPr/>
          </p:nvSpPr>
          <p:spPr>
            <a:xfrm rot="4033640">
              <a:off x="675085" y="2819187"/>
              <a:ext cx="1510780" cy="606436"/>
            </a:xfrm>
            <a:prstGeom prst="rect">
              <a:avLst/>
            </a:prstGeom>
            <a:noFill/>
            <a:ln>
              <a:no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永續學習</a:t>
              </a:r>
            </a:p>
          </p:txBody>
        </p:sp>
        <p:sp>
          <p:nvSpPr>
            <p:cNvPr id="61" name="文字方塊 58"/>
            <p:cNvSpPr txBox="1"/>
            <p:nvPr/>
          </p:nvSpPr>
          <p:spPr>
            <a:xfrm>
              <a:off x="1746287" y="2028020"/>
              <a:ext cx="1639679" cy="1125239"/>
            </a:xfrm>
            <a:prstGeom prst="rect">
              <a:avLst/>
            </a:prstGeom>
            <a:noFill/>
          </p:spPr>
          <p:txBody>
            <a:bodyPr wrap="square" rtlCol="0">
              <a:no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zh-TW" altLang="en-US" sz="18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優質</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zh-TW" altLang="en-US" sz="1800" b="0" i="0" u="none" strike="noStrike" kern="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a:rPr>
                <a:t>屏中人</a:t>
              </a:r>
            </a:p>
          </p:txBody>
        </p:sp>
        <p:sp>
          <p:nvSpPr>
            <p:cNvPr id="62" name="＞形箭號 61"/>
            <p:cNvSpPr/>
            <p:nvPr/>
          </p:nvSpPr>
          <p:spPr>
            <a:xfrm rot="3971183">
              <a:off x="4737878" y="1497519"/>
              <a:ext cx="360040" cy="360040"/>
            </a:xfrm>
            <a:prstGeom prst="chevron">
              <a:avLst/>
            </a:prstGeom>
            <a:solidFill>
              <a:srgbClr val="EEECE1">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sp>
          <p:nvSpPr>
            <p:cNvPr id="63" name="＞形箭號 62"/>
            <p:cNvSpPr/>
            <p:nvPr/>
          </p:nvSpPr>
          <p:spPr>
            <a:xfrm rot="11206457">
              <a:off x="1937582" y="4874711"/>
              <a:ext cx="360040" cy="360040"/>
            </a:xfrm>
            <a:prstGeom prst="chevron">
              <a:avLst/>
            </a:prstGeom>
            <a:solidFill>
              <a:srgbClr val="EEECE1">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sp>
          <p:nvSpPr>
            <p:cNvPr id="64" name="＞形箭號 63"/>
            <p:cNvSpPr/>
            <p:nvPr/>
          </p:nvSpPr>
          <p:spPr>
            <a:xfrm rot="18706126">
              <a:off x="429894" y="722234"/>
              <a:ext cx="360040" cy="360040"/>
            </a:xfrm>
            <a:prstGeom prst="chevron">
              <a:avLst/>
            </a:prstGeom>
            <a:solidFill>
              <a:srgbClr val="EEECE1">
                <a:lumMod val="75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ndParaRPr>
            </a:p>
          </p:txBody>
        </p:sp>
      </p:grpSp>
      <p:pic>
        <p:nvPicPr>
          <p:cNvPr id="65" name="Picture 2" descr="D:\舊電腦D槽資料\My Documents\samfong\samfong\教務處\12年國教\新課綱\屏中因應新課綱\108課綱推動小組\學生圖像\學生能力圖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064" y="1975210"/>
            <a:ext cx="4421818" cy="413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5294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34" name="標題 1"/>
          <p:cNvSpPr txBox="1">
            <a:spLocks/>
          </p:cNvSpPr>
          <p:nvPr/>
        </p:nvSpPr>
        <p:spPr bwMode="auto">
          <a:xfrm>
            <a:off x="395288" y="277813"/>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2800" dirty="0" smtClean="0">
                <a:solidFill>
                  <a:srgbClr val="FF0000"/>
                </a:solidFill>
                <a:latin typeface="微軟正黑體" panose="020B0604030504040204" pitchFamily="34" charset="-120"/>
                <a:ea typeface="微軟正黑體" panose="020B0604030504040204" pitchFamily="34" charset="-120"/>
              </a:rPr>
              <a:t>大</a:t>
            </a:r>
            <a:r>
              <a:rPr lang="zh-TW" altLang="en-US" sz="2800" dirty="0">
                <a:solidFill>
                  <a:srgbClr val="FF0000"/>
                </a:solidFill>
                <a:latin typeface="微軟正黑體" panose="020B0604030504040204" pitchFamily="34" charset="-120"/>
                <a:ea typeface="微軟正黑體" panose="020B0604030504040204" pitchFamily="34" charset="-120"/>
              </a:rPr>
              <a:t>武山拔尖</a:t>
            </a:r>
            <a:r>
              <a:rPr lang="zh-TW" altLang="en-US" sz="2800" dirty="0" smtClean="0">
                <a:solidFill>
                  <a:srgbClr val="FF0000"/>
                </a:solidFill>
                <a:latin typeface="微軟正黑體" panose="020B0604030504040204" pitchFamily="34" charset="-120"/>
                <a:ea typeface="微軟正黑體" panose="020B0604030504040204" pitchFamily="34" charset="-120"/>
              </a:rPr>
              <a:t>計畫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67" name="表格 66"/>
          <p:cNvGraphicFramePr>
            <a:graphicFrameLocks noGrp="1"/>
          </p:cNvGraphicFramePr>
          <p:nvPr>
            <p:extLst>
              <p:ext uri="{D42A27DB-BD31-4B8C-83A1-F6EECF244321}">
                <p14:modId xmlns:p14="http://schemas.microsoft.com/office/powerpoint/2010/main" val="467860410"/>
              </p:ext>
            </p:extLst>
          </p:nvPr>
        </p:nvGraphicFramePr>
        <p:xfrm>
          <a:off x="881683" y="1412776"/>
          <a:ext cx="7704856" cy="4680519"/>
        </p:xfrm>
        <a:graphic>
          <a:graphicData uri="http://schemas.openxmlformats.org/drawingml/2006/table">
            <a:tbl>
              <a:tblPr firstRow="1" firstCol="1" bandRow="1"/>
              <a:tblGrid>
                <a:gridCol w="1459030">
                  <a:extLst>
                    <a:ext uri="{9D8B030D-6E8A-4147-A177-3AD203B41FA5}">
                      <a16:colId xmlns:a16="http://schemas.microsoft.com/office/drawing/2014/main" xmlns="" val="20000"/>
                    </a:ext>
                  </a:extLst>
                </a:gridCol>
                <a:gridCol w="6245826">
                  <a:extLst>
                    <a:ext uri="{9D8B030D-6E8A-4147-A177-3AD203B41FA5}">
                      <a16:colId xmlns:a16="http://schemas.microsoft.com/office/drawing/2014/main" xmlns="" val="20001"/>
                    </a:ext>
                  </a:extLst>
                </a:gridCol>
              </a:tblGrid>
              <a:tr h="372905">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rPr>
                        <a:t>計畫</a:t>
                      </a:r>
                      <a:r>
                        <a:rPr lang="zh-TW" sz="1600" kern="100" dirty="0" smtClean="0">
                          <a:effectLst/>
                          <a:latin typeface="微軟正黑體" panose="020B0604030504040204" pitchFamily="34" charset="-120"/>
                          <a:ea typeface="微軟正黑體" panose="020B0604030504040204" pitchFamily="34" charset="-120"/>
                        </a:rPr>
                        <a:t>名稱</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just">
                        <a:spcAft>
                          <a:spcPts val="0"/>
                        </a:spcAft>
                      </a:pPr>
                      <a:r>
                        <a:rPr lang="zh-TW" altLang="en-US" sz="1600" kern="100" dirty="0" smtClean="0">
                          <a:effectLst/>
                          <a:latin typeface="微軟正黑體" panose="020B0604030504040204" pitchFamily="34" charset="-120"/>
                          <a:ea typeface="微軟正黑體" panose="020B0604030504040204" pitchFamily="34" charset="-120"/>
                        </a:rPr>
                        <a:t>子計畫</a:t>
                      </a:r>
                      <a:r>
                        <a:rPr lang="en-US" altLang="zh-TW" sz="1600" kern="100" dirty="0" smtClean="0">
                          <a:effectLst/>
                          <a:latin typeface="微軟正黑體" panose="020B0604030504040204" pitchFamily="34" charset="-120"/>
                          <a:ea typeface="微軟正黑體" panose="020B0604030504040204" pitchFamily="34" charset="-120"/>
                        </a:rPr>
                        <a:t>A-1</a:t>
                      </a: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菁英</a:t>
                      </a:r>
                      <a:r>
                        <a:rPr lang="zh-TW" sz="1600" kern="100" dirty="0">
                          <a:effectLst/>
                          <a:latin typeface="微軟正黑體" panose="020B0604030504040204" pitchFamily="34" charset="-120"/>
                          <a:ea typeface="微軟正黑體" panose="020B0604030504040204" pitchFamily="34" charset="-120"/>
                        </a:rPr>
                        <a:t>培育獎學金計畫</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xmlns="" val="10000"/>
                  </a:ext>
                </a:extLst>
              </a:tr>
              <a:tr h="299696">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sz="1600" kern="100">
                          <a:effectLst/>
                          <a:latin typeface="微軟正黑體" panose="020B0604030504040204" pitchFamily="34" charset="-120"/>
                          <a:ea typeface="微軟正黑體" panose="020B0604030504040204" pitchFamily="34" charset="-120"/>
                        </a:rPr>
                        <a:t>主辦單位</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just">
                        <a:spcAft>
                          <a:spcPts val="0"/>
                        </a:spcAft>
                      </a:pPr>
                      <a:r>
                        <a:rPr lang="zh-TW" sz="1600" kern="100" dirty="0">
                          <a:effectLst/>
                          <a:latin typeface="微軟正黑體" panose="020B0604030504040204" pitchFamily="34" charset="-120"/>
                          <a:ea typeface="微軟正黑體" panose="020B0604030504040204" pitchFamily="34" charset="-120"/>
                        </a:rPr>
                        <a:t>本校教務處</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xmlns="" val="10001"/>
                  </a:ext>
                </a:extLst>
              </a:tr>
              <a:tr h="299696">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sz="1600" kern="100">
                          <a:effectLst/>
                          <a:latin typeface="微軟正黑體" panose="020B0604030504040204" pitchFamily="34" charset="-120"/>
                          <a:ea typeface="微軟正黑體" panose="020B0604030504040204" pitchFamily="34" charset="-120"/>
                        </a:rPr>
                        <a:t>實施期程</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lgn="just">
                        <a:spcAft>
                          <a:spcPts val="0"/>
                        </a:spcAft>
                      </a:pPr>
                      <a:r>
                        <a:rPr lang="en-US" sz="1600" kern="100" dirty="0">
                          <a:effectLst/>
                          <a:latin typeface="微軟正黑體" panose="020B0604030504040204" pitchFamily="34" charset="-120"/>
                          <a:ea typeface="微軟正黑體" panose="020B0604030504040204" pitchFamily="34" charset="-120"/>
                        </a:rPr>
                        <a:t>109</a:t>
                      </a:r>
                      <a:r>
                        <a:rPr lang="zh-TW" sz="1600" kern="100" dirty="0">
                          <a:effectLst/>
                          <a:latin typeface="微軟正黑體" panose="020B0604030504040204" pitchFamily="34" charset="-120"/>
                          <a:ea typeface="微軟正黑體" panose="020B0604030504040204" pitchFamily="34" charset="-120"/>
                        </a:rPr>
                        <a:t>學年度起至</a:t>
                      </a:r>
                      <a:r>
                        <a:rPr lang="en-US" sz="1600" kern="100" dirty="0">
                          <a:effectLst/>
                          <a:latin typeface="微軟正黑體" panose="020B0604030504040204" pitchFamily="34" charset="-120"/>
                          <a:ea typeface="微軟正黑體" panose="020B0604030504040204" pitchFamily="34" charset="-120"/>
                        </a:rPr>
                        <a:t>115</a:t>
                      </a:r>
                      <a:r>
                        <a:rPr lang="zh-TW" sz="1600" kern="100" dirty="0">
                          <a:effectLst/>
                          <a:latin typeface="微軟正黑體" panose="020B0604030504040204" pitchFamily="34" charset="-120"/>
                          <a:ea typeface="微軟正黑體" panose="020B0604030504040204" pitchFamily="34" charset="-120"/>
                        </a:rPr>
                        <a:t>學年度止</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xmlns="" val="10002"/>
                  </a:ext>
                </a:extLst>
              </a:tr>
              <a:tr h="3708222">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spcAft>
                          <a:spcPts val="0"/>
                        </a:spcAft>
                      </a:pPr>
                      <a:r>
                        <a:rPr lang="zh-TW" sz="1600" kern="100">
                          <a:effectLst/>
                          <a:latin typeface="微軟正黑體" panose="020B0604030504040204" pitchFamily="34" charset="-120"/>
                          <a:ea typeface="微軟正黑體" panose="020B0604030504040204" pitchFamily="34" charset="-120"/>
                        </a:rPr>
                        <a:t>項目內容</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lvl="0" indent="0" algn="l">
                        <a:lnSpc>
                          <a:spcPts val="2200"/>
                        </a:lnSpc>
                        <a:spcAft>
                          <a:spcPts val="0"/>
                        </a:spcAft>
                        <a:buFont typeface="+mj-lt"/>
                        <a:buNone/>
                      </a:pPr>
                      <a:r>
                        <a:rPr lang="en-US" altLang="zh-TW" sz="1600" kern="100" dirty="0" smtClean="0">
                          <a:effectLst/>
                          <a:latin typeface="微軟正黑體" panose="020B0604030504040204" pitchFamily="34" charset="-120"/>
                          <a:ea typeface="微軟正黑體" panose="020B0604030504040204" pitchFamily="34" charset="-120"/>
                        </a:rPr>
                        <a:t>1.</a:t>
                      </a:r>
                      <a:r>
                        <a:rPr lang="zh-TW" sz="1600" kern="100" dirty="0" smtClean="0">
                          <a:effectLst/>
                          <a:latin typeface="微軟正黑體" panose="020B0604030504040204" pitchFamily="34" charset="-120"/>
                          <a:ea typeface="微軟正黑體" panose="020B0604030504040204" pitchFamily="34" charset="-120"/>
                        </a:rPr>
                        <a:t>對象</a:t>
                      </a:r>
                      <a:r>
                        <a:rPr lang="zh-TW" sz="1600" kern="100" dirty="0">
                          <a:effectLst/>
                          <a:latin typeface="微軟正黑體" panose="020B0604030504040204" pitchFamily="34" charset="-120"/>
                          <a:ea typeface="微軟正黑體" panose="020B0604030504040204" pitchFamily="34" charset="-120"/>
                        </a:rPr>
                        <a:t>：屏東地區應屆國中畢業生且進入本校就讀者。</a:t>
                      </a:r>
                    </a:p>
                    <a:p>
                      <a:pPr marL="0" lvl="0" indent="0" algn="l">
                        <a:lnSpc>
                          <a:spcPts val="2200"/>
                        </a:lnSpc>
                        <a:spcAft>
                          <a:spcPts val="0"/>
                        </a:spcAft>
                        <a:buFont typeface="+mj-lt"/>
                        <a:buNone/>
                      </a:pPr>
                      <a:r>
                        <a:rPr lang="en-US" altLang="zh-TW" sz="1600" kern="100" dirty="0" smtClean="0">
                          <a:effectLst/>
                          <a:latin typeface="微軟正黑體" panose="020B0604030504040204" pitchFamily="34" charset="-120"/>
                          <a:ea typeface="微軟正黑體" panose="020B0604030504040204" pitchFamily="34" charset="-120"/>
                        </a:rPr>
                        <a:t>2.</a:t>
                      </a:r>
                      <a:r>
                        <a:rPr lang="zh-TW" sz="1600" kern="100" dirty="0" smtClean="0">
                          <a:effectLst/>
                          <a:latin typeface="微軟正黑體" panose="020B0604030504040204" pitchFamily="34" charset="-120"/>
                          <a:ea typeface="微軟正黑體" panose="020B0604030504040204" pitchFamily="34" charset="-120"/>
                        </a:rPr>
                        <a:t>條件</a:t>
                      </a:r>
                      <a:r>
                        <a:rPr lang="zh-TW" sz="1600" kern="100" dirty="0">
                          <a:effectLst/>
                          <a:latin typeface="微軟正黑體" panose="020B0604030504040204" pitchFamily="34" charset="-120"/>
                          <a:ea typeface="微軟正黑體" panose="020B0604030504040204" pitchFamily="34" charset="-120"/>
                        </a:rPr>
                        <a:t>：</a:t>
                      </a:r>
                    </a:p>
                    <a:p>
                      <a:pPr algn="l">
                        <a:lnSpc>
                          <a:spcPts val="2200"/>
                        </a:lnSpc>
                        <a:spcAft>
                          <a:spcPts val="0"/>
                        </a:spcAft>
                      </a:pP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）高一上學期：</a:t>
                      </a:r>
                      <a:r>
                        <a:rPr lang="en-US" sz="1600" kern="100" dirty="0">
                          <a:effectLst/>
                          <a:latin typeface="微軟正黑體" panose="020B0604030504040204" pitchFamily="34" charset="-120"/>
                          <a:ea typeface="微軟正黑體" panose="020B0604030504040204" pitchFamily="34" charset="-120"/>
                        </a:rPr>
                        <a:t/>
                      </a:r>
                      <a:br>
                        <a:rPr lang="en-US" sz="1600" kern="100" dirty="0">
                          <a:effectLst/>
                          <a:latin typeface="微軟正黑體" panose="020B0604030504040204" pitchFamily="34" charset="-120"/>
                          <a:ea typeface="微軟正黑體" panose="020B0604030504040204" pitchFamily="34" charset="-120"/>
                        </a:rPr>
                      </a:br>
                      <a:r>
                        <a:rPr lang="en-US" sz="1600" kern="100" dirty="0">
                          <a:effectLst/>
                          <a:latin typeface="微軟正黑體" panose="020B0604030504040204" pitchFamily="34" charset="-120"/>
                          <a:ea typeface="微軟正黑體" panose="020B0604030504040204" pitchFamily="34" charset="-120"/>
                        </a:rPr>
                        <a:t>      </a:t>
                      </a: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當</a:t>
                      </a:r>
                      <a:r>
                        <a:rPr lang="zh-TW" sz="1600" kern="100" dirty="0">
                          <a:effectLst/>
                          <a:latin typeface="微軟正黑體" panose="020B0604030504040204" pitchFamily="34" charset="-120"/>
                          <a:ea typeface="微軟正黑體" panose="020B0604030504040204" pitchFamily="34" charset="-120"/>
                        </a:rPr>
                        <a:t>年度國中教育會考成績達</a:t>
                      </a:r>
                      <a:r>
                        <a:rPr lang="en-US" sz="1600" kern="100" dirty="0" err="1" smtClean="0">
                          <a:effectLst/>
                          <a:latin typeface="微軟正黑體" panose="020B0604030504040204" pitchFamily="34" charset="-120"/>
                          <a:ea typeface="微軟正黑體" panose="020B0604030504040204" pitchFamily="34" charset="-120"/>
                        </a:rPr>
                        <a:t>5A</a:t>
                      </a:r>
                      <a:r>
                        <a:rPr lang="zh-TW" altLang="en-US" sz="1600" kern="100" dirty="0" smtClean="0">
                          <a:effectLst/>
                          <a:latin typeface="微軟正黑體" panose="020B0604030504040204" pitchFamily="34" charset="-120"/>
                          <a:ea typeface="微軟正黑體" panose="020B0604030504040204" pitchFamily="34" charset="-120"/>
                        </a:rPr>
                        <a:t>六</a:t>
                      </a:r>
                      <a:r>
                        <a:rPr lang="zh-TW" sz="1600" kern="100" dirty="0" smtClean="0">
                          <a:effectLst/>
                          <a:latin typeface="微軟正黑體" panose="020B0604030504040204" pitchFamily="34" charset="-120"/>
                          <a:ea typeface="微軟正黑體" panose="020B0604030504040204" pitchFamily="34" charset="-120"/>
                        </a:rPr>
                        <a:t>個</a:t>
                      </a:r>
                      <a:r>
                        <a:rPr lang="zh-TW" sz="1600" kern="100" dirty="0">
                          <a:effectLst/>
                          <a:latin typeface="微軟正黑體" panose="020B0604030504040204" pitchFamily="34" charset="-120"/>
                          <a:ea typeface="微軟正黑體" panose="020B0604030504040204" pitchFamily="34" charset="-120"/>
                        </a:rPr>
                        <a:t>＋以上者依照標示＋</a:t>
                      </a:r>
                      <a:r>
                        <a:rPr lang="zh-TW" sz="1600" kern="100" dirty="0" smtClean="0">
                          <a:effectLst/>
                          <a:latin typeface="微軟正黑體" panose="020B0604030504040204" pitchFamily="34" charset="-120"/>
                          <a:ea typeface="微軟正黑體" panose="020B0604030504040204" pitchFamily="34" charset="-120"/>
                        </a:rPr>
                        <a:t>的</a:t>
                      </a:r>
                      <a:r>
                        <a:rPr lang="en-US" altLang="zh-TW" sz="1600" kern="100" dirty="0" smtClean="0">
                          <a:effectLst/>
                          <a:latin typeface="微軟正黑體" panose="020B0604030504040204" pitchFamily="34" charset="-120"/>
                          <a:ea typeface="微軟正黑體" panose="020B0604030504040204" pitchFamily="34" charset="-120"/>
                        </a:rPr>
                        <a:t/>
                      </a:r>
                      <a:br>
                        <a:rPr lang="en-US" altLang="zh-TW" sz="1600" kern="100" dirty="0" smtClean="0">
                          <a:effectLst/>
                          <a:latin typeface="微軟正黑體" panose="020B0604030504040204" pitchFamily="34" charset="-120"/>
                          <a:ea typeface="微軟正黑體" panose="020B0604030504040204" pitchFamily="34" charset="-120"/>
                        </a:rPr>
                      </a:b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數量</a:t>
                      </a:r>
                      <a:r>
                        <a:rPr lang="zh-TW" sz="1600" kern="100" dirty="0">
                          <a:effectLst/>
                          <a:latin typeface="微軟正黑體" panose="020B0604030504040204" pitchFamily="34" charset="-120"/>
                          <a:ea typeface="微軟正黑體" panose="020B0604030504040204" pitchFamily="34" charset="-120"/>
                        </a:rPr>
                        <a:t>由高至低排序前</a:t>
                      </a:r>
                      <a:r>
                        <a:rPr lang="en-US" sz="1600" kern="100" dirty="0">
                          <a:effectLst/>
                          <a:latin typeface="微軟正黑體" panose="020B0604030504040204" pitchFamily="34" charset="-120"/>
                          <a:ea typeface="微軟正黑體" panose="020B0604030504040204" pitchFamily="34" charset="-120"/>
                        </a:rPr>
                        <a:t>20</a:t>
                      </a:r>
                      <a:r>
                        <a:rPr lang="zh-TW" sz="1600" kern="100" dirty="0">
                          <a:effectLst/>
                          <a:latin typeface="微軟正黑體" panose="020B0604030504040204" pitchFamily="34" charset="-120"/>
                          <a:ea typeface="微軟正黑體" panose="020B0604030504040204" pitchFamily="34" charset="-120"/>
                        </a:rPr>
                        <a:t>名。（例如</a:t>
                      </a:r>
                      <a:r>
                        <a:rPr lang="en-US" sz="1600" kern="100" dirty="0" err="1">
                          <a:effectLst/>
                          <a:latin typeface="微軟正黑體" panose="020B0604030504040204" pitchFamily="34" charset="-120"/>
                          <a:ea typeface="微軟正黑體" panose="020B0604030504040204" pitchFamily="34" charset="-120"/>
                        </a:rPr>
                        <a:t>5A</a:t>
                      </a:r>
                      <a:r>
                        <a:rPr lang="zh-TW" sz="1600" kern="100" dirty="0">
                          <a:effectLst/>
                          <a:latin typeface="微軟正黑體" panose="020B0604030504040204" pitchFamily="34" charset="-120"/>
                          <a:ea typeface="微軟正黑體" panose="020B0604030504040204" pitchFamily="34" charset="-120"/>
                        </a:rPr>
                        <a:t>十個＋</a:t>
                      </a:r>
                      <a:r>
                        <a:rPr lang="en-US" sz="1600" kern="100" dirty="0">
                          <a:effectLst/>
                          <a:latin typeface="微軟正黑體" panose="020B0604030504040204" pitchFamily="34" charset="-120"/>
                          <a:ea typeface="微軟正黑體" panose="020B0604030504040204" pitchFamily="34" charset="-120"/>
                        </a:rPr>
                        <a:t>&gt; </a:t>
                      </a:r>
                      <a:r>
                        <a:rPr lang="en-US" sz="1600" kern="100" dirty="0" err="1">
                          <a:effectLst/>
                          <a:latin typeface="微軟正黑體" panose="020B0604030504040204" pitchFamily="34" charset="-120"/>
                          <a:ea typeface="微軟正黑體" panose="020B0604030504040204" pitchFamily="34" charset="-120"/>
                        </a:rPr>
                        <a:t>5A</a:t>
                      </a:r>
                      <a:r>
                        <a:rPr lang="zh-TW" sz="1600" kern="100" dirty="0">
                          <a:effectLst/>
                          <a:latin typeface="微軟正黑體" panose="020B0604030504040204" pitchFamily="34" charset="-120"/>
                          <a:ea typeface="微軟正黑體" panose="020B0604030504040204" pitchFamily="34" charset="-120"/>
                        </a:rPr>
                        <a:t>九個</a:t>
                      </a:r>
                      <a:r>
                        <a:rPr lang="zh-TW" sz="1600" kern="100" dirty="0" smtClean="0">
                          <a:effectLst/>
                          <a:latin typeface="微軟正黑體" panose="020B0604030504040204" pitchFamily="34" charset="-120"/>
                          <a:ea typeface="微軟正黑體" panose="020B0604030504040204" pitchFamily="34" charset="-120"/>
                        </a:rPr>
                        <a:t>＋</a:t>
                      </a:r>
                      <a:r>
                        <a:rPr lang="en-US" altLang="zh-TW" sz="1600" kern="100" dirty="0" smtClean="0">
                          <a:effectLst/>
                          <a:latin typeface="微軟正黑體" panose="020B0604030504040204" pitchFamily="34" charset="-120"/>
                          <a:ea typeface="微軟正黑體" panose="020B0604030504040204" pitchFamily="34" charset="-120"/>
                        </a:rPr>
                        <a:t/>
                      </a:r>
                      <a:br>
                        <a:rPr lang="en-US" altLang="zh-TW" sz="1600" kern="100" dirty="0" smtClean="0">
                          <a:effectLst/>
                          <a:latin typeface="微軟正黑體" panose="020B0604030504040204" pitchFamily="34" charset="-120"/>
                          <a:ea typeface="微軟正黑體" panose="020B0604030504040204" pitchFamily="34" charset="-120"/>
                        </a:rPr>
                      </a:b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 依此類推</a:t>
                      </a:r>
                      <a:r>
                        <a:rPr lang="zh-TW" sz="1600" kern="100" dirty="0">
                          <a:effectLst/>
                          <a:latin typeface="微軟正黑體" panose="020B0604030504040204" pitchFamily="34" charset="-120"/>
                          <a:ea typeface="微軟正黑體" panose="020B0604030504040204" pitchFamily="34" charset="-120"/>
                        </a:rPr>
                        <a:t>。）</a:t>
                      </a:r>
                    </a:p>
                    <a:p>
                      <a:pPr algn="l">
                        <a:lnSpc>
                          <a:spcPts val="2200"/>
                        </a:lnSpc>
                        <a:spcAft>
                          <a:spcPts val="0"/>
                        </a:spcAft>
                      </a:pP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）其餘</a:t>
                      </a:r>
                      <a:r>
                        <a:rPr lang="en-US" sz="1600" kern="100" dirty="0">
                          <a:effectLst/>
                          <a:latin typeface="微軟正黑體" panose="020B0604030504040204" pitchFamily="34" charset="-120"/>
                          <a:ea typeface="微軟正黑體" panose="020B0604030504040204" pitchFamily="34" charset="-120"/>
                        </a:rPr>
                        <a:t>5</a:t>
                      </a:r>
                      <a:r>
                        <a:rPr lang="zh-TW" sz="1600" kern="100" dirty="0">
                          <a:effectLst/>
                          <a:latin typeface="微軟正黑體" panose="020B0604030504040204" pitchFamily="34" charset="-120"/>
                          <a:ea typeface="微軟正黑體" panose="020B0604030504040204" pitchFamily="34" charset="-120"/>
                        </a:rPr>
                        <a:t>個學期：</a:t>
                      </a:r>
                      <a:r>
                        <a:rPr lang="en-US" sz="1600" kern="100" dirty="0">
                          <a:effectLst/>
                          <a:latin typeface="微軟正黑體" panose="020B0604030504040204" pitchFamily="34" charset="-120"/>
                          <a:ea typeface="微軟正黑體" panose="020B0604030504040204" pitchFamily="34" charset="-120"/>
                        </a:rPr>
                        <a:t/>
                      </a:r>
                      <a:br>
                        <a:rPr lang="en-US" sz="1600" kern="100" dirty="0">
                          <a:effectLst/>
                          <a:latin typeface="微軟正黑體" panose="020B0604030504040204" pitchFamily="34" charset="-120"/>
                          <a:ea typeface="微軟正黑體" panose="020B0604030504040204" pitchFamily="34" charset="-120"/>
                        </a:rPr>
                      </a:br>
                      <a:r>
                        <a:rPr lang="en-US" sz="1600" kern="100" dirty="0">
                          <a:effectLst/>
                          <a:latin typeface="微軟正黑體" panose="020B0604030504040204" pitchFamily="34" charset="-120"/>
                          <a:ea typeface="微軟正黑體" panose="020B0604030504040204" pitchFamily="34" charset="-120"/>
                        </a:rPr>
                        <a:t>      </a:t>
                      </a:r>
                      <a:r>
                        <a:rPr lang="zh-TW" altLang="en-US" sz="1600" kern="100" dirty="0" smtClean="0">
                          <a:effectLst/>
                          <a:latin typeface="微軟正黑體" panose="020B0604030504040204" pitchFamily="34" charset="-120"/>
                          <a:ea typeface="微軟正黑體" panose="020B0604030504040204" pitchFamily="34" charset="-120"/>
                        </a:rPr>
                        <a:t>     </a:t>
                      </a:r>
                      <a:r>
                        <a:rPr lang="zh-TW" sz="1600" kern="100" dirty="0" smtClean="0">
                          <a:effectLst/>
                          <a:latin typeface="微軟正黑體" panose="020B0604030504040204" pitchFamily="34" charset="-120"/>
                          <a:ea typeface="微軟正黑體" panose="020B0604030504040204" pitchFamily="34" charset="-120"/>
                        </a:rPr>
                        <a:t>前</a:t>
                      </a:r>
                      <a:r>
                        <a:rPr lang="zh-TW" sz="1600" kern="100" dirty="0">
                          <a:effectLst/>
                          <a:latin typeface="微軟正黑體" panose="020B0604030504040204" pitchFamily="34" charset="-120"/>
                          <a:ea typeface="微軟正黑體" panose="020B0604030504040204" pitchFamily="34" charset="-120"/>
                        </a:rPr>
                        <a:t>學期學業總成績維持校排前</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（含）。</a:t>
                      </a:r>
                    </a:p>
                    <a:p>
                      <a:pPr algn="l">
                        <a:lnSpc>
                          <a:spcPts val="2200"/>
                        </a:lnSpc>
                        <a:spcAft>
                          <a:spcPts val="0"/>
                        </a:spcAft>
                      </a:pP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條件（</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）為必要條件，條件（</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）若有符合者則持續發放。</a:t>
                      </a:r>
                    </a:p>
                    <a:p>
                      <a:pPr marL="0" lvl="0" indent="0" algn="l">
                        <a:lnSpc>
                          <a:spcPts val="2200"/>
                        </a:lnSpc>
                        <a:spcAft>
                          <a:spcPts val="0"/>
                        </a:spcAft>
                        <a:buFont typeface="+mj-lt"/>
                        <a:buNone/>
                      </a:pPr>
                      <a:r>
                        <a:rPr lang="en-US" altLang="zh-TW" sz="1600" kern="100" dirty="0" smtClean="0">
                          <a:effectLst/>
                          <a:latin typeface="微軟正黑體" panose="020B0604030504040204" pitchFamily="34" charset="-120"/>
                          <a:ea typeface="微軟正黑體" panose="020B0604030504040204" pitchFamily="34" charset="-120"/>
                        </a:rPr>
                        <a:t>3.</a:t>
                      </a:r>
                      <a:r>
                        <a:rPr lang="zh-TW" sz="1600" kern="100" dirty="0" smtClean="0">
                          <a:effectLst/>
                          <a:latin typeface="微軟正黑體" panose="020B0604030504040204" pitchFamily="34" charset="-120"/>
                          <a:ea typeface="微軟正黑體" panose="020B0604030504040204" pitchFamily="34" charset="-120"/>
                        </a:rPr>
                        <a:t>額度：滿足</a:t>
                      </a:r>
                      <a:r>
                        <a:rPr lang="zh-TW" sz="1600" kern="100" dirty="0">
                          <a:effectLst/>
                          <a:latin typeface="微軟正黑體" panose="020B0604030504040204" pitchFamily="34" charset="-120"/>
                          <a:ea typeface="微軟正黑體" panose="020B0604030504040204" pitchFamily="34" charset="-120"/>
                        </a:rPr>
                        <a:t>前項條件，每人每學期獎學金</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萬元整。</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3323621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6" name="標題 1"/>
          <p:cNvSpPr txBox="1">
            <a:spLocks/>
          </p:cNvSpPr>
          <p:nvPr/>
        </p:nvSpPr>
        <p:spPr bwMode="auto">
          <a:xfrm>
            <a:off x="538163" y="144463"/>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3600" b="0" dirty="0" smtClean="0">
                <a:solidFill>
                  <a:srgbClr val="FF0000"/>
                </a:solidFill>
                <a:latin typeface="Calibri"/>
              </a:rPr>
              <a:t> </a:t>
            </a:r>
            <a:r>
              <a:rPr lang="zh-TW" altLang="en-US" sz="2800" dirty="0" smtClean="0">
                <a:solidFill>
                  <a:srgbClr val="FF0000"/>
                </a:solidFill>
                <a:latin typeface="微軟正黑體" panose="020B0604030504040204" pitchFamily="34" charset="-120"/>
                <a:ea typeface="微軟正黑體" panose="020B0604030504040204" pitchFamily="34" charset="-120"/>
              </a:rPr>
              <a:t>採</a:t>
            </a:r>
            <a:r>
              <a:rPr lang="en-US" altLang="zh-TW" sz="2800" dirty="0" smtClean="0">
                <a:solidFill>
                  <a:srgbClr val="FF0000"/>
                </a:solidFill>
                <a:latin typeface="微軟正黑體" panose="020B0604030504040204" pitchFamily="34" charset="-120"/>
                <a:ea typeface="微軟正黑體" panose="020B0604030504040204" pitchFamily="34" charset="-120"/>
              </a:rPr>
              <a:t>NGT</a:t>
            </a:r>
            <a:r>
              <a:rPr lang="zh-TW" altLang="en-US" sz="2800" dirty="0" smtClean="0">
                <a:solidFill>
                  <a:srgbClr val="FF0000"/>
                </a:solidFill>
                <a:latin typeface="微軟正黑體" panose="020B0604030504040204" pitchFamily="34" charset="-120"/>
                <a:ea typeface="微軟正黑體" panose="020B0604030504040204" pitchFamily="34" charset="-120"/>
              </a:rPr>
              <a:t>精進發展策略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56</a:t>
            </a:fld>
            <a:endParaRPr kumimoji="1" lang="zh-TW" altLang="en-US" sz="1200" dirty="0">
              <a:solidFill>
                <a:prstClr val="black"/>
              </a:solidFill>
              <a:latin typeface="Sylfaen" pitchFamily="18" charset="0"/>
            </a:endParaRPr>
          </a:p>
        </p:txBody>
      </p:sp>
      <p:sp>
        <p:nvSpPr>
          <p:cNvPr id="8" name="內容版面配置區 2"/>
          <p:cNvSpPr txBox="1">
            <a:spLocks/>
          </p:cNvSpPr>
          <p:nvPr/>
        </p:nvSpPr>
        <p:spPr>
          <a:xfrm>
            <a:off x="195421" y="1141413"/>
            <a:ext cx="8713787" cy="65881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國英寫作課程 </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&amp; </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強化學科 </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&amp; </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夜間週六留班 或</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 K</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中</a:t>
            </a:r>
            <a:r>
              <a:rPr kumimoji="0" lang="en-US" altLang="zh-TW"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p:cNvGrpSpPr/>
          <p:nvPr/>
        </p:nvGrpSpPr>
        <p:grpSpPr>
          <a:xfrm>
            <a:off x="384870" y="1733055"/>
            <a:ext cx="8174969" cy="4777679"/>
            <a:chOff x="384870" y="1733055"/>
            <a:chExt cx="8174969" cy="4777679"/>
          </a:xfrm>
        </p:grpSpPr>
        <p:cxnSp>
          <p:nvCxnSpPr>
            <p:cNvPr id="10" name="直線接點 9"/>
            <p:cNvCxnSpPr/>
            <p:nvPr/>
          </p:nvCxnSpPr>
          <p:spPr>
            <a:xfrm>
              <a:off x="5630569" y="4286535"/>
              <a:ext cx="309583" cy="0"/>
            </a:xfrm>
            <a:prstGeom prst="line">
              <a:avLst/>
            </a:prstGeom>
            <a:noFill/>
            <a:ln w="9525" cap="flat" cmpd="sng" algn="ctr">
              <a:solidFill>
                <a:srgbClr val="4F81BD">
                  <a:shade val="95000"/>
                  <a:satMod val="105000"/>
                </a:srgbClr>
              </a:solidFill>
              <a:prstDash val="solid"/>
            </a:ln>
            <a:effectLst/>
          </p:spPr>
        </p:cxnSp>
        <p:sp>
          <p:nvSpPr>
            <p:cNvPr id="11" name="圓角矩形 10"/>
            <p:cNvSpPr/>
            <p:nvPr/>
          </p:nvSpPr>
          <p:spPr>
            <a:xfrm>
              <a:off x="384870" y="2457450"/>
              <a:ext cx="2714199" cy="1277804"/>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高二開始啟動國文及英文寫作加強  課程</a:t>
              </a:r>
            </a:p>
          </p:txBody>
        </p:sp>
        <p:sp>
          <p:nvSpPr>
            <p:cNvPr id="12" name="圓角矩形 11"/>
            <p:cNvSpPr/>
            <p:nvPr/>
          </p:nvSpPr>
          <p:spPr>
            <a:xfrm>
              <a:off x="384870" y="4528710"/>
              <a:ext cx="2714199" cy="1277804"/>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高二下學期鼓勵各班週六返校自習或授課</a:t>
              </a:r>
            </a:p>
          </p:txBody>
        </p:sp>
        <p:sp>
          <p:nvSpPr>
            <p:cNvPr id="13" name="圓角矩形 12"/>
            <p:cNvSpPr/>
            <p:nvPr/>
          </p:nvSpPr>
          <p:spPr>
            <a:xfrm>
              <a:off x="5845640" y="1733055"/>
              <a:ext cx="2714199" cy="1277804"/>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高二升高三暑假</a:t>
              </a:r>
              <a: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
              </a:r>
              <a:b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b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鼓勵各班留校自習或授課</a:t>
              </a:r>
            </a:p>
          </p:txBody>
        </p:sp>
        <p:sp>
          <p:nvSpPr>
            <p:cNvPr id="14" name="圓角矩形 13"/>
            <p:cNvSpPr/>
            <p:nvPr/>
          </p:nvSpPr>
          <p:spPr>
            <a:xfrm>
              <a:off x="5845639" y="5232930"/>
              <a:ext cx="2714199" cy="1277804"/>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高三夜間及週六</a:t>
              </a:r>
              <a: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
              </a:r>
              <a:b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b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鼓勵各班留（返）校自習或授課</a:t>
              </a:r>
            </a:p>
          </p:txBody>
        </p:sp>
        <p:sp>
          <p:nvSpPr>
            <p:cNvPr id="15" name="橢圓 14"/>
            <p:cNvSpPr/>
            <p:nvPr/>
          </p:nvSpPr>
          <p:spPr>
            <a:xfrm>
              <a:off x="3567033" y="3516202"/>
              <a:ext cx="1848463" cy="1540665"/>
            </a:xfrm>
            <a:prstGeom prst="ellipse">
              <a:avLst/>
            </a:prstGeom>
            <a:solidFill>
              <a:srgbClr val="FF0000"/>
            </a:soli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學測衝刺</a:t>
              </a:r>
              <a: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
              </a:r>
              <a:br>
                <a:rPr kumimoji="0" lang="en-US" altLang="zh-TW"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b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全面照顧</a:t>
              </a:r>
            </a:p>
          </p:txBody>
        </p:sp>
        <p:cxnSp>
          <p:nvCxnSpPr>
            <p:cNvPr id="16" name="肘形接點 15"/>
            <p:cNvCxnSpPr>
              <a:stCxn id="11" idx="3"/>
            </p:cNvCxnSpPr>
            <p:nvPr/>
          </p:nvCxnSpPr>
          <p:spPr>
            <a:xfrm>
              <a:off x="3099069" y="3096352"/>
              <a:ext cx="467965" cy="1190183"/>
            </a:xfrm>
            <a:prstGeom prst="bentConnector3">
              <a:avLst/>
            </a:prstGeom>
            <a:noFill/>
            <a:ln w="9525" cap="flat" cmpd="sng" algn="ctr">
              <a:solidFill>
                <a:srgbClr val="4F81BD">
                  <a:shade val="95000"/>
                  <a:satMod val="105000"/>
                </a:srgbClr>
              </a:solidFill>
              <a:prstDash val="solid"/>
            </a:ln>
            <a:effectLst/>
          </p:spPr>
        </p:cxnSp>
        <p:cxnSp>
          <p:nvCxnSpPr>
            <p:cNvPr id="17" name="肘形接點 16"/>
            <p:cNvCxnSpPr>
              <a:stCxn id="12" idx="3"/>
            </p:cNvCxnSpPr>
            <p:nvPr/>
          </p:nvCxnSpPr>
          <p:spPr>
            <a:xfrm flipV="1">
              <a:off x="3099069" y="4286535"/>
              <a:ext cx="467965" cy="881077"/>
            </a:xfrm>
            <a:prstGeom prst="bentConnector3">
              <a:avLst/>
            </a:prstGeom>
            <a:noFill/>
            <a:ln w="9525" cap="flat" cmpd="sng" algn="ctr">
              <a:solidFill>
                <a:srgbClr val="4F81BD">
                  <a:shade val="95000"/>
                  <a:satMod val="105000"/>
                </a:srgbClr>
              </a:solidFill>
              <a:prstDash val="solid"/>
            </a:ln>
            <a:effectLst/>
          </p:spPr>
        </p:cxnSp>
        <p:cxnSp>
          <p:nvCxnSpPr>
            <p:cNvPr id="18" name="肘形接點 17"/>
            <p:cNvCxnSpPr>
              <a:stCxn id="13" idx="1"/>
              <a:endCxn id="15" idx="6"/>
            </p:cNvCxnSpPr>
            <p:nvPr/>
          </p:nvCxnSpPr>
          <p:spPr>
            <a:xfrm rot="10800000" flipV="1">
              <a:off x="5415496" y="2371957"/>
              <a:ext cx="430144" cy="1914578"/>
            </a:xfrm>
            <a:prstGeom prst="bentConnector3">
              <a:avLst>
                <a:gd name="adj1" fmla="val 50000"/>
              </a:avLst>
            </a:prstGeom>
            <a:noFill/>
            <a:ln w="9525" cap="flat" cmpd="sng" algn="ctr">
              <a:solidFill>
                <a:srgbClr val="4F81BD">
                  <a:shade val="95000"/>
                  <a:satMod val="105000"/>
                </a:srgbClr>
              </a:solidFill>
              <a:prstDash val="solid"/>
            </a:ln>
            <a:effectLst/>
          </p:spPr>
        </p:cxnSp>
        <p:cxnSp>
          <p:nvCxnSpPr>
            <p:cNvPr id="19" name="肘形接點 18"/>
            <p:cNvCxnSpPr>
              <a:stCxn id="14" idx="1"/>
              <a:endCxn id="15" idx="6"/>
            </p:cNvCxnSpPr>
            <p:nvPr/>
          </p:nvCxnSpPr>
          <p:spPr>
            <a:xfrm rot="10800000">
              <a:off x="5415497" y="4286536"/>
              <a:ext cx="430143" cy="1585297"/>
            </a:xfrm>
            <a:prstGeom prst="bentConnector3">
              <a:avLst/>
            </a:prstGeom>
            <a:noFill/>
            <a:ln w="9525" cap="flat" cmpd="sng" algn="ctr">
              <a:solidFill>
                <a:srgbClr val="4F81BD">
                  <a:shade val="95000"/>
                  <a:satMod val="105000"/>
                </a:srgbClr>
              </a:solidFill>
              <a:prstDash val="solid"/>
            </a:ln>
            <a:effectLst/>
          </p:spPr>
        </p:cxnSp>
        <p:sp>
          <p:nvSpPr>
            <p:cNvPr id="20" name="圓角矩形 19"/>
            <p:cNvSpPr/>
            <p:nvPr/>
          </p:nvSpPr>
          <p:spPr>
            <a:xfrm>
              <a:off x="5845638" y="3602501"/>
              <a:ext cx="2714199" cy="1277804"/>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高三暑假及高三上學期辦理學測素養導向題型講座</a:t>
              </a:r>
            </a:p>
          </p:txBody>
        </p:sp>
      </p:grpSp>
    </p:spTree>
    <p:extLst>
      <p:ext uri="{BB962C8B-B14F-4D97-AF65-F5344CB8AC3E}">
        <p14:creationId xmlns:p14="http://schemas.microsoft.com/office/powerpoint/2010/main" val="25572581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6" name="標題 1"/>
          <p:cNvSpPr txBox="1">
            <a:spLocks/>
          </p:cNvSpPr>
          <p:nvPr/>
        </p:nvSpPr>
        <p:spPr bwMode="auto">
          <a:xfrm>
            <a:off x="395288" y="192088"/>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2800" dirty="0">
                <a:solidFill>
                  <a:srgbClr val="FF0000"/>
                </a:solidFill>
                <a:latin typeface="微軟正黑體" panose="020B0604030504040204" pitchFamily="34" charset="-120"/>
                <a:ea typeface="微軟正黑體" panose="020B0604030504040204" pitchFamily="34" charset="-120"/>
              </a:rPr>
              <a:t>邁向國立</a:t>
            </a:r>
            <a:r>
              <a:rPr lang="zh-TW" altLang="en-US" sz="2800" dirty="0" smtClean="0">
                <a:solidFill>
                  <a:srgbClr val="FF0000"/>
                </a:solidFill>
                <a:latin typeface="微軟正黑體" panose="020B0604030504040204" pitchFamily="34" charset="-120"/>
                <a:ea typeface="微軟正黑體" panose="020B0604030504040204" pitchFamily="34" charset="-120"/>
              </a:rPr>
              <a:t>計畫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57</a:t>
            </a:fld>
            <a:endParaRPr kumimoji="1" lang="zh-TW" altLang="en-US" sz="1200" dirty="0">
              <a:solidFill>
                <a:prstClr val="black"/>
              </a:solidFill>
              <a:latin typeface="Sylfaen" pitchFamily="18" charset="0"/>
            </a:endParaRPr>
          </a:p>
        </p:txBody>
      </p:sp>
      <p:sp>
        <p:nvSpPr>
          <p:cNvPr id="8" name="內容版面配置區 2"/>
          <p:cNvSpPr txBox="1">
            <a:spLocks/>
          </p:cNvSpPr>
          <p:nvPr/>
        </p:nvSpPr>
        <p:spPr>
          <a:xfrm>
            <a:off x="1475656" y="1158876"/>
            <a:ext cx="7142336" cy="658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適性有效</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教學，全面</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提升</a:t>
            </a:r>
            <a:r>
              <a:rPr kumimoji="0" lang="zh-TW" altLang="en-US" sz="28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學力 </a:t>
            </a:r>
            <a:endPar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p:cNvGrpSpPr>
            <a:grpSpLocks noChangeAspect="1"/>
          </p:cNvGrpSpPr>
          <p:nvPr/>
        </p:nvGrpSpPr>
        <p:grpSpPr>
          <a:xfrm>
            <a:off x="936954" y="2097118"/>
            <a:ext cx="7583118" cy="3375516"/>
            <a:chOff x="936954" y="1630393"/>
            <a:chExt cx="10833026" cy="4822165"/>
          </a:xfrm>
        </p:grpSpPr>
        <p:grpSp>
          <p:nvGrpSpPr>
            <p:cNvPr id="10" name="群組 9"/>
            <p:cNvGrpSpPr/>
            <p:nvPr/>
          </p:nvGrpSpPr>
          <p:grpSpPr>
            <a:xfrm>
              <a:off x="936954" y="1630393"/>
              <a:ext cx="10833026" cy="4822165"/>
              <a:chOff x="936954" y="1630393"/>
              <a:chExt cx="10833026" cy="4822165"/>
            </a:xfrm>
          </p:grpSpPr>
          <p:grpSp>
            <p:nvGrpSpPr>
              <p:cNvPr id="12" name="群組 11"/>
              <p:cNvGrpSpPr/>
              <p:nvPr/>
            </p:nvGrpSpPr>
            <p:grpSpPr>
              <a:xfrm>
                <a:off x="936954" y="1630393"/>
                <a:ext cx="10833026" cy="4822165"/>
                <a:chOff x="936954" y="1630393"/>
                <a:chExt cx="10833026" cy="4822165"/>
              </a:xfrm>
            </p:grpSpPr>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833" y="4147653"/>
                  <a:ext cx="3945147" cy="2304905"/>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954" y="4147653"/>
                  <a:ext cx="3904535" cy="2304905"/>
                </a:xfrm>
                <a:prstGeom prst="rect">
                  <a:avLst/>
                </a:prstGeom>
              </p:spPr>
            </p:pic>
            <p:pic>
              <p:nvPicPr>
                <p:cNvPr id="19" name="圖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833" y="1630393"/>
                  <a:ext cx="3945147" cy="2202826"/>
                </a:xfrm>
                <a:prstGeom prst="rect">
                  <a:avLst/>
                </a:prstGeom>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954" y="1630393"/>
                  <a:ext cx="3904535" cy="2202826"/>
                </a:xfrm>
                <a:prstGeom prst="rect">
                  <a:avLst/>
                </a:prstGeom>
                <a:ln>
                  <a:noFill/>
                </a:ln>
                <a:effectLst>
                  <a:outerShdw blurRad="292100" dist="139700" dir="2700000" algn="tl" rotWithShape="0">
                    <a:srgbClr val="333333">
                      <a:alpha val="65000"/>
                    </a:srgbClr>
                  </a:outerShdw>
                </a:effectLst>
              </p:spPr>
            </p:pic>
          </p:grpSp>
          <p:grpSp>
            <p:nvGrpSpPr>
              <p:cNvPr id="13" name="群組 12"/>
              <p:cNvGrpSpPr/>
              <p:nvPr/>
            </p:nvGrpSpPr>
            <p:grpSpPr>
              <a:xfrm>
                <a:off x="3969637" y="2055781"/>
                <a:ext cx="5349166" cy="3723916"/>
                <a:chOff x="3969637" y="2055781"/>
                <a:chExt cx="5349166" cy="3723916"/>
              </a:xfrm>
            </p:grpSpPr>
            <p:sp>
              <p:nvSpPr>
                <p:cNvPr id="14" name="手繪多邊形 13"/>
                <p:cNvSpPr/>
                <p:nvPr/>
              </p:nvSpPr>
              <p:spPr>
                <a:xfrm>
                  <a:off x="3969637" y="3254853"/>
                  <a:ext cx="5349166" cy="1156730"/>
                </a:xfrm>
                <a:custGeom>
                  <a:avLst/>
                  <a:gdLst>
                    <a:gd name="connsiteX0" fmla="*/ 0 w 4215286"/>
                    <a:gd name="connsiteY0" fmla="*/ 192792 h 1156729"/>
                    <a:gd name="connsiteX1" fmla="*/ 192792 w 4215286"/>
                    <a:gd name="connsiteY1" fmla="*/ 0 h 1156729"/>
                    <a:gd name="connsiteX2" fmla="*/ 4022494 w 4215286"/>
                    <a:gd name="connsiteY2" fmla="*/ 0 h 1156729"/>
                    <a:gd name="connsiteX3" fmla="*/ 4215286 w 4215286"/>
                    <a:gd name="connsiteY3" fmla="*/ 192792 h 1156729"/>
                    <a:gd name="connsiteX4" fmla="*/ 4215286 w 4215286"/>
                    <a:gd name="connsiteY4" fmla="*/ 963937 h 1156729"/>
                    <a:gd name="connsiteX5" fmla="*/ 4022494 w 4215286"/>
                    <a:gd name="connsiteY5" fmla="*/ 1156729 h 1156729"/>
                    <a:gd name="connsiteX6" fmla="*/ 192792 w 4215286"/>
                    <a:gd name="connsiteY6" fmla="*/ 1156729 h 1156729"/>
                    <a:gd name="connsiteX7" fmla="*/ 0 w 4215286"/>
                    <a:gd name="connsiteY7" fmla="*/ 963937 h 1156729"/>
                    <a:gd name="connsiteX8" fmla="*/ 0 w 4215286"/>
                    <a:gd name="connsiteY8" fmla="*/ 192792 h 115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286" h="1156729">
                      <a:moveTo>
                        <a:pt x="0" y="192792"/>
                      </a:moveTo>
                      <a:cubicBezTo>
                        <a:pt x="0" y="86316"/>
                        <a:pt x="86316" y="0"/>
                        <a:pt x="192792" y="0"/>
                      </a:cubicBezTo>
                      <a:lnTo>
                        <a:pt x="4022494" y="0"/>
                      </a:lnTo>
                      <a:cubicBezTo>
                        <a:pt x="4128970" y="0"/>
                        <a:pt x="4215286" y="86316"/>
                        <a:pt x="4215286" y="192792"/>
                      </a:cubicBezTo>
                      <a:lnTo>
                        <a:pt x="4215286" y="963937"/>
                      </a:lnTo>
                      <a:cubicBezTo>
                        <a:pt x="4215286" y="1070413"/>
                        <a:pt x="4128970" y="1156729"/>
                        <a:pt x="4022494" y="1156729"/>
                      </a:cubicBezTo>
                      <a:lnTo>
                        <a:pt x="192792" y="1156729"/>
                      </a:lnTo>
                      <a:cubicBezTo>
                        <a:pt x="86316" y="1156729"/>
                        <a:pt x="0" y="1070413"/>
                        <a:pt x="0" y="963937"/>
                      </a:cubicBezTo>
                      <a:lnTo>
                        <a:pt x="0" y="192792"/>
                      </a:lnTo>
                      <a:close/>
                    </a:path>
                  </a:pathLst>
                </a:cu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spcFirstLastPara="0" vert="horz" wrap="square" lIns="258181" tIns="56467" rIns="258181" bIns="56467" numCol="1" spcCol="1270" anchor="ctr" anchorCtr="0">
                  <a:noAutofit/>
                </a:bodyPr>
                <a:lstStyle/>
                <a:p>
                  <a:pPr marL="0" marR="0" lvl="0" indent="0" defTabSz="1422400" eaLnBrk="1" fontAlgn="auto" latinLnBrk="0" hangingPunct="1">
                    <a:lnSpc>
                      <a:spcPct val="90000"/>
                    </a:lnSpc>
                    <a:spcBef>
                      <a:spcPts val="0"/>
                    </a:spcBef>
                    <a:spcAft>
                      <a:spcPct val="35000"/>
                    </a:spcAft>
                    <a:buClrTx/>
                    <a:buSzTx/>
                    <a:buFontTx/>
                    <a:buNone/>
                    <a:tabLst/>
                    <a:defRPr/>
                  </a:pPr>
                  <a:r>
                    <a:rPr kumimoji="0" lang="zh-TW" altLang="en-US" sz="28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加強課程  深化學力  </a:t>
                  </a:r>
                </a:p>
              </p:txBody>
            </p:sp>
            <p:sp>
              <p:nvSpPr>
                <p:cNvPr id="15" name="圓角矩形圖說文字 14"/>
                <p:cNvSpPr/>
                <p:nvPr/>
              </p:nvSpPr>
              <p:spPr>
                <a:xfrm>
                  <a:off x="5116427" y="2055781"/>
                  <a:ext cx="2517904" cy="1043797"/>
                </a:xfrm>
                <a:prstGeom prst="wedgeRoundRectCallou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國文、英文</a:t>
                  </a:r>
                  <a:r>
                    <a:rPr kumimoji="0" lang="en-US" altLang="zh-TW"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
                  </a:r>
                  <a:br>
                    <a:rPr kumimoji="0" lang="en-US" altLang="zh-TW"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b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學科強化課程</a:t>
                  </a:r>
                </a:p>
              </p:txBody>
            </p:sp>
            <p:sp>
              <p:nvSpPr>
                <p:cNvPr id="16" name="圓角矩形圖說文字 15"/>
                <p:cNvSpPr/>
                <p:nvPr/>
              </p:nvSpPr>
              <p:spPr>
                <a:xfrm rot="10800000">
                  <a:off x="5466206" y="4566858"/>
                  <a:ext cx="1837426" cy="1212839"/>
                </a:xfrm>
                <a:prstGeom prst="wedgeRoundRectCallou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prstClr val="black"/>
                    </a:solidFill>
                    <a:effectLst/>
                    <a:uLnTx/>
                    <a:uFillTx/>
                    <a:latin typeface="Calibri"/>
                    <a:ea typeface="新細明體" panose="02020500000000000000" pitchFamily="18" charset="-120"/>
                    <a:cs typeface="+mn-cs"/>
                  </a:endParaRPr>
                </a:p>
              </p:txBody>
            </p:sp>
          </p:grpSp>
        </p:grpSp>
        <p:sp>
          <p:nvSpPr>
            <p:cNvPr id="11" name="文字方塊 10"/>
            <p:cNvSpPr txBox="1"/>
            <p:nvPr/>
          </p:nvSpPr>
          <p:spPr>
            <a:xfrm>
              <a:off x="5211680" y="4686827"/>
              <a:ext cx="2327403"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數學</a:t>
              </a:r>
              <a:endParaRPr kumimoji="0" lang="en-US" altLang="zh-TW"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強化課程</a:t>
              </a:r>
            </a:p>
          </p:txBody>
        </p:sp>
      </p:grpSp>
    </p:spTree>
    <p:extLst>
      <p:ext uri="{BB962C8B-B14F-4D97-AF65-F5344CB8AC3E}">
        <p14:creationId xmlns:p14="http://schemas.microsoft.com/office/powerpoint/2010/main" val="34822102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58</a:t>
            </a:fld>
            <a:endParaRPr kumimoji="1" lang="zh-TW" altLang="en-US" sz="1200" dirty="0">
              <a:solidFill>
                <a:prstClr val="black"/>
              </a:solidFill>
              <a:latin typeface="Sylfaen" pitchFamily="18" charset="0"/>
            </a:endParaRPr>
          </a:p>
        </p:txBody>
      </p:sp>
      <p:sp>
        <p:nvSpPr>
          <p:cNvPr id="21"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22" name="標題 1"/>
          <p:cNvSpPr txBox="1">
            <a:spLocks/>
          </p:cNvSpPr>
          <p:nvPr/>
        </p:nvSpPr>
        <p:spPr bwMode="auto">
          <a:xfrm>
            <a:off x="395288" y="144463"/>
            <a:ext cx="8229600" cy="850900"/>
          </a:xfrm>
          <a:prstGeom prst="rect">
            <a:avLst/>
          </a:prstGeom>
          <a:noFill/>
          <a:ln w="9525">
            <a:noFill/>
            <a:miter lim="800000"/>
            <a:headEnd/>
            <a:tailEnd/>
          </a:ln>
        </p:spPr>
        <p:txBody>
          <a:bodyPr anchor="ctr"/>
          <a:lstStyle/>
          <a:p>
            <a:pPr algn="ctr" eaLnBrk="0" fontAlgn="auto" hangingPunct="0">
              <a:spcBef>
                <a:spcPts val="0"/>
              </a:spcBef>
              <a:spcAft>
                <a:spcPts val="0"/>
              </a:spcAft>
            </a:pPr>
            <a:r>
              <a:rPr lang="zh-TW" altLang="en-US" sz="3600" dirty="0" smtClean="0">
                <a:solidFill>
                  <a:srgbClr val="FF0000"/>
                </a:solidFill>
                <a:latin typeface="微軟正黑體" panose="020B0604030504040204" pitchFamily="34" charset="-120"/>
                <a:ea typeface="微軟正黑體" panose="020B0604030504040204" pitchFamily="34" charset="-120"/>
              </a:rPr>
              <a:t>學力提升方案</a:t>
            </a:r>
            <a:r>
              <a:rPr lang="en-US" altLang="zh-TW" sz="1400" dirty="0" smtClean="0">
                <a:solidFill>
                  <a:srgbClr val="FF0000"/>
                </a:solidFill>
                <a:latin typeface="Calibri"/>
              </a:rPr>
              <a:t>6</a:t>
            </a:r>
            <a:r>
              <a:rPr lang="en-US" altLang="zh-TW" sz="3600" b="0" dirty="0" smtClean="0">
                <a:solidFill>
                  <a:srgbClr val="FF0000"/>
                </a:solidFill>
                <a:latin typeface="Calibri"/>
              </a:rPr>
              <a:t> ~</a:t>
            </a:r>
            <a:r>
              <a:rPr lang="zh-TW" altLang="en-US" sz="2800" dirty="0" smtClean="0">
                <a:solidFill>
                  <a:srgbClr val="FF0000"/>
                </a:solidFill>
                <a:latin typeface="微軟正黑體" panose="020B0604030504040204" pitchFamily="34" charset="-120"/>
                <a:ea typeface="微軟正黑體" panose="020B0604030504040204" pitchFamily="34" charset="-120"/>
              </a:rPr>
              <a:t>邁向頂大計畫 </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23"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58</a:t>
            </a:fld>
            <a:endParaRPr kumimoji="1" lang="zh-TW" altLang="en-US" sz="1200" dirty="0">
              <a:solidFill>
                <a:prstClr val="black"/>
              </a:solidFill>
              <a:latin typeface="Sylfaen" pitchFamily="18" charset="0"/>
            </a:endParaRPr>
          </a:p>
        </p:txBody>
      </p:sp>
      <p:grpSp>
        <p:nvGrpSpPr>
          <p:cNvPr id="24" name="群組 23"/>
          <p:cNvGrpSpPr>
            <a:grpSpLocks noChangeAspect="1"/>
          </p:cNvGrpSpPr>
          <p:nvPr/>
        </p:nvGrpSpPr>
        <p:grpSpPr>
          <a:xfrm>
            <a:off x="655607" y="2233703"/>
            <a:ext cx="7706334" cy="3345323"/>
            <a:chOff x="655607" y="1690778"/>
            <a:chExt cx="11009048" cy="4779033"/>
          </a:xfrm>
        </p:grpSpPr>
        <p:grpSp>
          <p:nvGrpSpPr>
            <p:cNvPr id="25" name="群組 24"/>
            <p:cNvGrpSpPr/>
            <p:nvPr/>
          </p:nvGrpSpPr>
          <p:grpSpPr>
            <a:xfrm>
              <a:off x="655607" y="1690778"/>
              <a:ext cx="11009048" cy="4779033"/>
              <a:chOff x="655607" y="1690778"/>
              <a:chExt cx="11009048" cy="4779033"/>
            </a:xfrm>
          </p:grpSpPr>
          <p:pic>
            <p:nvPicPr>
              <p:cNvPr id="30" name="Picture 3" descr="E:\資優評鑑\海報PIC\地科能力競賽培訓.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07" y="4342277"/>
                <a:ext cx="4180224" cy="2127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2" descr="E:\資優評鑑\海報PIC\能力競賽培訓.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07" y="1690778"/>
                <a:ext cx="4180223" cy="2435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圖片 31"/>
              <p:cNvPicPr>
                <a:picLocks noChangeAspect="1"/>
              </p:cNvPicPr>
              <p:nvPr/>
            </p:nvPicPr>
            <p:blipFill>
              <a:blip r:embed="rId5"/>
              <a:stretch>
                <a:fillRect/>
              </a:stretch>
            </p:blipFill>
            <p:spPr>
              <a:xfrm>
                <a:off x="7022575" y="4087691"/>
                <a:ext cx="4642080" cy="2382120"/>
              </a:xfrm>
              <a:prstGeom prst="rect">
                <a:avLst/>
              </a:prstGeom>
              <a:ln>
                <a:noFill/>
              </a:ln>
              <a:effectLst>
                <a:softEdge rad="112500"/>
              </a:effectLst>
            </p:spPr>
          </p:pic>
          <p:pic>
            <p:nvPicPr>
              <p:cNvPr id="34" name="Picture 3" descr="E:\資優評鑑\海報PIC\108生物科展.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0761" y="1690778"/>
                <a:ext cx="3844526" cy="2250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6" name="手繪多邊形 25"/>
            <p:cNvSpPr/>
            <p:nvPr/>
          </p:nvSpPr>
          <p:spPr>
            <a:xfrm>
              <a:off x="3781608" y="3254854"/>
              <a:ext cx="5349165" cy="1156729"/>
            </a:xfrm>
            <a:custGeom>
              <a:avLst/>
              <a:gdLst>
                <a:gd name="connsiteX0" fmla="*/ 0 w 4215286"/>
                <a:gd name="connsiteY0" fmla="*/ 192792 h 1156729"/>
                <a:gd name="connsiteX1" fmla="*/ 192792 w 4215286"/>
                <a:gd name="connsiteY1" fmla="*/ 0 h 1156729"/>
                <a:gd name="connsiteX2" fmla="*/ 4022494 w 4215286"/>
                <a:gd name="connsiteY2" fmla="*/ 0 h 1156729"/>
                <a:gd name="connsiteX3" fmla="*/ 4215286 w 4215286"/>
                <a:gd name="connsiteY3" fmla="*/ 192792 h 1156729"/>
                <a:gd name="connsiteX4" fmla="*/ 4215286 w 4215286"/>
                <a:gd name="connsiteY4" fmla="*/ 963937 h 1156729"/>
                <a:gd name="connsiteX5" fmla="*/ 4022494 w 4215286"/>
                <a:gd name="connsiteY5" fmla="*/ 1156729 h 1156729"/>
                <a:gd name="connsiteX6" fmla="*/ 192792 w 4215286"/>
                <a:gd name="connsiteY6" fmla="*/ 1156729 h 1156729"/>
                <a:gd name="connsiteX7" fmla="*/ 0 w 4215286"/>
                <a:gd name="connsiteY7" fmla="*/ 963937 h 1156729"/>
                <a:gd name="connsiteX8" fmla="*/ 0 w 4215286"/>
                <a:gd name="connsiteY8" fmla="*/ 192792 h 115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5286" h="1156729">
                  <a:moveTo>
                    <a:pt x="0" y="192792"/>
                  </a:moveTo>
                  <a:cubicBezTo>
                    <a:pt x="0" y="86316"/>
                    <a:pt x="86316" y="0"/>
                    <a:pt x="192792" y="0"/>
                  </a:cubicBezTo>
                  <a:lnTo>
                    <a:pt x="4022494" y="0"/>
                  </a:lnTo>
                  <a:cubicBezTo>
                    <a:pt x="4128970" y="0"/>
                    <a:pt x="4215286" y="86316"/>
                    <a:pt x="4215286" y="192792"/>
                  </a:cubicBezTo>
                  <a:lnTo>
                    <a:pt x="4215286" y="963937"/>
                  </a:lnTo>
                  <a:cubicBezTo>
                    <a:pt x="4215286" y="1070413"/>
                    <a:pt x="4128970" y="1156729"/>
                    <a:pt x="4022494" y="1156729"/>
                  </a:cubicBezTo>
                  <a:lnTo>
                    <a:pt x="192792" y="1156729"/>
                  </a:lnTo>
                  <a:cubicBezTo>
                    <a:pt x="86316" y="1156729"/>
                    <a:pt x="0" y="1070413"/>
                    <a:pt x="0" y="963937"/>
                  </a:cubicBezTo>
                  <a:lnTo>
                    <a:pt x="0" y="192792"/>
                  </a:lnTo>
                  <a:close/>
                </a:path>
              </a:pathLst>
            </a:cu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spcFirstLastPara="0" vert="horz" wrap="square" lIns="258181" tIns="56467" rIns="258181" bIns="56467" numCol="1" spcCol="1270" anchor="ctr" anchorCtr="0">
              <a:noAutofit/>
            </a:bodyPr>
            <a:lstStyle/>
            <a:p>
              <a:pPr marL="0" marR="0" lvl="0" indent="0" defTabSz="1422400" eaLnBrk="1" fontAlgn="auto" latinLnBrk="0" hangingPunct="1">
                <a:lnSpc>
                  <a:spcPct val="90000"/>
                </a:lnSpc>
                <a:spcBef>
                  <a:spcPts val="0"/>
                </a:spcBef>
                <a:spcAft>
                  <a:spcPct val="35000"/>
                </a:spcAft>
                <a:buClrTx/>
                <a:buSzTx/>
                <a:buFontTx/>
                <a:buNone/>
                <a:tabLst/>
                <a:defRPr/>
              </a:pPr>
              <a:r>
                <a:rPr kumimoji="0" lang="zh-TW" altLang="en-US" sz="2800" b="0" i="0" u="none" strike="noStrike" kern="0" cap="none" spc="0" normalizeH="0" baseline="0" noProof="0" dirty="0" smtClean="0">
                  <a:ln>
                    <a:noFill/>
                  </a:ln>
                  <a:solidFill>
                    <a:prstClr val="white"/>
                  </a:solidFill>
                  <a:effectLst/>
                  <a:uLnTx/>
                  <a:uFillTx/>
                  <a:latin typeface="標楷體" panose="03000509000000000000" pitchFamily="65" charset="-120"/>
                  <a:ea typeface="標楷體" panose="03000509000000000000" pitchFamily="65" charset="-120"/>
                  <a:cs typeface="+mn-cs"/>
                </a:rPr>
                <a:t>拔尖課程  邁向顛峰</a:t>
              </a:r>
            </a:p>
          </p:txBody>
        </p:sp>
        <p:sp>
          <p:nvSpPr>
            <p:cNvPr id="27" name="橢圓形圖說文字 26"/>
            <p:cNvSpPr/>
            <p:nvPr/>
          </p:nvSpPr>
          <p:spPr>
            <a:xfrm>
              <a:off x="5313872" y="1828800"/>
              <a:ext cx="1984655" cy="1260410"/>
            </a:xfrm>
            <a:prstGeom prst="wedgeEllipseCallou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200" b="0" i="1"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專題研究</a:t>
              </a:r>
            </a:p>
          </p:txBody>
        </p:sp>
        <p:sp>
          <p:nvSpPr>
            <p:cNvPr id="28" name="橢圓形圖說文字 27"/>
            <p:cNvSpPr/>
            <p:nvPr/>
          </p:nvSpPr>
          <p:spPr>
            <a:xfrm rot="9199187">
              <a:off x="5290985" y="4674074"/>
              <a:ext cx="2026842" cy="1463938"/>
            </a:xfrm>
            <a:prstGeom prst="wedgeEllipseCallout">
              <a:avLst/>
            </a:prstGeom>
            <a:solidFill>
              <a:sysClr val="window" lastClr="FFFFFF"/>
            </a:solidFill>
            <a:ln w="25400" cap="flat" cmpd="sng" algn="ctr">
              <a:solidFill>
                <a:srgbClr val="8064A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smtClean="0">
                <a:ln>
                  <a:noFill/>
                </a:ln>
                <a:solidFill>
                  <a:prstClr val="black"/>
                </a:solidFill>
                <a:effectLst/>
                <a:uLnTx/>
                <a:uFillTx/>
                <a:latin typeface="Calibri"/>
                <a:ea typeface="新細明體" panose="02020500000000000000" pitchFamily="18" charset="-120"/>
                <a:cs typeface="+mn-cs"/>
              </a:endParaRPr>
            </a:p>
          </p:txBody>
        </p:sp>
        <p:sp>
          <p:nvSpPr>
            <p:cNvPr id="29" name="文字方塊 28"/>
            <p:cNvSpPr txBox="1"/>
            <p:nvPr/>
          </p:nvSpPr>
          <p:spPr>
            <a:xfrm>
              <a:off x="5323172" y="5221377"/>
              <a:ext cx="21140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rPr>
                <a:t>學科能力競賽培訓</a:t>
              </a:r>
            </a:p>
          </p:txBody>
        </p:sp>
      </p:grpSp>
      <p:sp>
        <p:nvSpPr>
          <p:cNvPr id="35" name="內容版面配置區 2"/>
          <p:cNvSpPr txBox="1">
            <a:spLocks/>
          </p:cNvSpPr>
          <p:nvPr/>
        </p:nvSpPr>
        <p:spPr>
          <a:xfrm>
            <a:off x="1323256" y="1130301"/>
            <a:ext cx="7142336" cy="658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專案式學習課程</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(PBL)~</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培養探究與思辨能力</a:t>
            </a:r>
          </a:p>
        </p:txBody>
      </p:sp>
    </p:spTree>
    <p:extLst>
      <p:ext uri="{BB962C8B-B14F-4D97-AF65-F5344CB8AC3E}">
        <p14:creationId xmlns:p14="http://schemas.microsoft.com/office/powerpoint/2010/main" val="32573060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59</a:t>
            </a:fld>
            <a:endParaRPr kumimoji="1" lang="zh-TW" altLang="en-US" sz="1200" dirty="0">
              <a:solidFill>
                <a:prstClr val="black"/>
              </a:solidFill>
              <a:latin typeface="Sylfaen" pitchFamily="18" charset="0"/>
            </a:endParaRPr>
          </a:p>
        </p:txBody>
      </p:sp>
      <p:sp>
        <p:nvSpPr>
          <p:cNvPr id="21"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23"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59</a:t>
            </a:fld>
            <a:endParaRPr kumimoji="1" lang="zh-TW" altLang="en-US" sz="1200" dirty="0">
              <a:solidFill>
                <a:prstClr val="black"/>
              </a:solidFill>
              <a:latin typeface="Sylfaen" pitchFamily="18" charset="0"/>
            </a:endParaRPr>
          </a:p>
        </p:txBody>
      </p:sp>
      <p:sp>
        <p:nvSpPr>
          <p:cNvPr id="19" name="內容版面配置區 2"/>
          <p:cNvSpPr txBox="1">
            <a:spLocks/>
          </p:cNvSpPr>
          <p:nvPr/>
        </p:nvSpPr>
        <p:spPr>
          <a:xfrm>
            <a:off x="876869" y="1150939"/>
            <a:ext cx="7981381" cy="658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微軟正黑體" panose="020B0604030504040204" pitchFamily="34" charset="-120"/>
                <a:ea typeface="微軟正黑體"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2400" kern="1200" baseline="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日本</a:t>
            </a:r>
            <a:r>
              <a:rPr kumimoji="0" lang="en-US" altLang="zh-TW"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AISF</a:t>
            </a:r>
            <a:r>
              <a:rPr kumimoji="0" lang="zh-TW" altLang="en-US" sz="28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及筑波科學博覽會、尼泊爾國際志工</a:t>
            </a:r>
            <a:endPar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20" name="投影片編號版面配置區 5"/>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srgbClr val="FFFFFF"/>
              </a:solidFill>
              <a:latin typeface="Calibri"/>
            </a:endParaRPr>
          </a:p>
        </p:txBody>
      </p:sp>
      <p:pic>
        <p:nvPicPr>
          <p:cNvPr id="36" name="圖片 3"/>
          <p:cNvPicPr>
            <a:picLocks noChangeAspect="1"/>
          </p:cNvPicPr>
          <p:nvPr/>
        </p:nvPicPr>
        <p:blipFill>
          <a:blip r:embed="rId3"/>
          <a:srcRect/>
          <a:stretch>
            <a:fillRect/>
          </a:stretch>
        </p:blipFill>
        <p:spPr bwMode="auto">
          <a:xfrm>
            <a:off x="4675956" y="1771650"/>
            <a:ext cx="4010025" cy="5049838"/>
          </a:xfrm>
          <a:prstGeom prst="rect">
            <a:avLst/>
          </a:prstGeom>
          <a:noFill/>
          <a:ln w="9525">
            <a:noFill/>
            <a:miter lim="800000"/>
            <a:headEnd/>
            <a:tailEnd/>
          </a:ln>
        </p:spPr>
      </p:pic>
      <p:pic>
        <p:nvPicPr>
          <p:cNvPr id="37" name="圖片 4"/>
          <p:cNvPicPr>
            <a:picLocks noChangeAspect="1"/>
          </p:cNvPicPr>
          <p:nvPr/>
        </p:nvPicPr>
        <p:blipFill>
          <a:blip r:embed="rId4"/>
          <a:srcRect/>
          <a:stretch>
            <a:fillRect/>
          </a:stretch>
        </p:blipFill>
        <p:spPr bwMode="auto">
          <a:xfrm>
            <a:off x="107504" y="1793875"/>
            <a:ext cx="4570412" cy="5016500"/>
          </a:xfrm>
          <a:prstGeom prst="rect">
            <a:avLst/>
          </a:prstGeom>
          <a:noFill/>
          <a:ln w="9525">
            <a:noFill/>
            <a:miter lim="800000"/>
            <a:headEnd/>
            <a:tailEnd/>
          </a:ln>
        </p:spPr>
      </p:pic>
      <p:sp>
        <p:nvSpPr>
          <p:cNvPr id="38"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59</a:t>
            </a:fld>
            <a:endParaRPr kumimoji="1" lang="zh-TW" altLang="en-US" sz="1200" dirty="0">
              <a:solidFill>
                <a:prstClr val="black"/>
              </a:solidFill>
              <a:latin typeface="Sylfaen" pitchFamily="18" charset="0"/>
            </a:endParaRPr>
          </a:p>
        </p:txBody>
      </p:sp>
      <p:sp>
        <p:nvSpPr>
          <p:cNvPr id="39" name="Rectangle 2"/>
          <p:cNvSpPr txBox="1">
            <a:spLocks noChangeArrowheads="1"/>
          </p:cNvSpPr>
          <p:nvPr/>
        </p:nvSpPr>
        <p:spPr>
          <a:xfrm>
            <a:off x="414112" y="6508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j-cs"/>
              </a:rPr>
              <a:t>優質屏中</a:t>
            </a:r>
            <a:r>
              <a:rPr kumimoji="0" lang="en-US" altLang="zh-TW" sz="1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j-cs"/>
              </a:rPr>
              <a:t>6</a:t>
            </a:r>
            <a:r>
              <a:rPr kumimoji="0" lang="en-US" altLang="zh-TW" sz="3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j-cs"/>
              </a:rPr>
              <a:t> ~</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j-cs"/>
              </a:rPr>
              <a:t>築夢計畫</a:t>
            </a:r>
          </a:p>
        </p:txBody>
      </p:sp>
    </p:spTree>
    <p:extLst>
      <p:ext uri="{BB962C8B-B14F-4D97-AF65-F5344CB8AC3E}">
        <p14:creationId xmlns:p14="http://schemas.microsoft.com/office/powerpoint/2010/main" val="2785396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a:t>
            </a:r>
            <a:r>
              <a:rPr lang="zh-TW" altLang="en-US" sz="44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及五專</a:t>
            </a: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定位</a:t>
            </a:r>
            <a:r>
              <a:rPr lang="zh-TW" altLang="en-US" sz="44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5"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7"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60</a:t>
            </a:fld>
            <a:endParaRPr kumimoji="1" lang="zh-TW" altLang="en-US" sz="1200" dirty="0">
              <a:solidFill>
                <a:prstClr val="black"/>
              </a:solidFill>
              <a:latin typeface="Sylfaen" pitchFamily="18" charset="0"/>
            </a:endParaRPr>
          </a:p>
        </p:txBody>
      </p:sp>
      <p:sp>
        <p:nvSpPr>
          <p:cNvPr id="21" name="投影片編號版面配置區 4"/>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prstClr val="black"/>
              </a:solidFill>
              <a:latin typeface="Calibri"/>
            </a:endParaRPr>
          </a:p>
        </p:txBody>
      </p:sp>
      <p:sp>
        <p:nvSpPr>
          <p:cNvPr id="23"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60</a:t>
            </a:fld>
            <a:endParaRPr kumimoji="1" lang="zh-TW" altLang="en-US" sz="1200" dirty="0">
              <a:solidFill>
                <a:prstClr val="black"/>
              </a:solidFill>
              <a:latin typeface="Sylfaen" pitchFamily="18" charset="0"/>
            </a:endParaRPr>
          </a:p>
        </p:txBody>
      </p:sp>
      <p:sp>
        <p:nvSpPr>
          <p:cNvPr id="20" name="投影片編號版面配置區 5"/>
          <p:cNvSpPr txBox="1">
            <a:spLocks noGrp="1"/>
          </p:cNvSpPr>
          <p:nvPr/>
        </p:nvSpPr>
        <p:spPr bwMode="auto">
          <a:xfrm>
            <a:off x="8572500" y="0"/>
            <a:ext cx="571500" cy="428625"/>
          </a:xfrm>
          <a:prstGeom prst="rect">
            <a:avLst/>
          </a:prstGeom>
          <a:noFill/>
          <a:ln w="9525">
            <a:noFill/>
            <a:miter lim="800000"/>
            <a:headEnd/>
            <a:tailEnd/>
          </a:ln>
        </p:spPr>
        <p:txBody>
          <a:bodyPr anchor="b"/>
          <a:lstStyle/>
          <a:p>
            <a:pPr algn="r" fontAlgn="auto">
              <a:spcBef>
                <a:spcPts val="0"/>
              </a:spcBef>
              <a:spcAft>
                <a:spcPts val="0"/>
              </a:spcAft>
            </a:pPr>
            <a:endParaRPr lang="en-US" altLang="zh-TW" sz="1600" b="0">
              <a:solidFill>
                <a:srgbClr val="FFFFFF"/>
              </a:solidFill>
              <a:latin typeface="Calibri"/>
            </a:endParaRPr>
          </a:p>
        </p:txBody>
      </p:sp>
      <p:sp>
        <p:nvSpPr>
          <p:cNvPr id="38" name="投影片編號版面配置區 2"/>
          <p:cNvSpPr txBox="1">
            <a:spLocks/>
          </p:cNvSpPr>
          <p:nvPr/>
        </p:nvSpPr>
        <p:spPr>
          <a:xfrm>
            <a:off x="8676456" y="6172993"/>
            <a:ext cx="448494" cy="33774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73DA0BB7-265A-403C-9275-D587AB510EDC}" type="slidenum">
              <a:rPr kumimoji="1" lang="zh-TW" altLang="en-US" sz="1200">
                <a:solidFill>
                  <a:prstClr val="black"/>
                </a:solidFill>
                <a:latin typeface="Sylfaen" pitchFamily="18" charset="0"/>
              </a:rPr>
              <a:pPr fontAlgn="auto">
                <a:spcBef>
                  <a:spcPts val="0"/>
                </a:spcBef>
                <a:spcAft>
                  <a:spcPts val="0"/>
                </a:spcAft>
              </a:pPr>
              <a:t>60</a:t>
            </a:fld>
            <a:endParaRPr kumimoji="1" lang="zh-TW" altLang="en-US" sz="1200" dirty="0">
              <a:solidFill>
                <a:prstClr val="black"/>
              </a:solidFill>
              <a:latin typeface="Sylfaen" pitchFamily="18" charset="0"/>
            </a:endParaRPr>
          </a:p>
        </p:txBody>
      </p:sp>
      <p:pic>
        <p:nvPicPr>
          <p:cNvPr id="17" name="圖片 16">
            <a:extLst>
              <a:ext uri="{FF2B5EF4-FFF2-40B4-BE49-F238E27FC236}">
                <a16:creationId xmlns:a16="http://schemas.microsoft.com/office/drawing/2014/main" xmlns="" id="{3E679A6C-8B0E-413A-80E6-D773D3E3880D}"/>
              </a:ext>
            </a:extLst>
          </p:cNvPr>
          <p:cNvPicPr>
            <a:picLocks noChangeAspect="1"/>
          </p:cNvPicPr>
          <p:nvPr/>
        </p:nvPicPr>
        <p:blipFill>
          <a:blip r:embed="rId3"/>
          <a:stretch>
            <a:fillRect/>
          </a:stretch>
        </p:blipFill>
        <p:spPr>
          <a:xfrm rot="474122">
            <a:off x="583457" y="920175"/>
            <a:ext cx="3638550" cy="3286125"/>
          </a:xfrm>
          <a:prstGeom prst="rect">
            <a:avLst/>
          </a:prstGeom>
        </p:spPr>
      </p:pic>
      <p:pic>
        <p:nvPicPr>
          <p:cNvPr id="18" name="圖片 17">
            <a:extLst>
              <a:ext uri="{FF2B5EF4-FFF2-40B4-BE49-F238E27FC236}">
                <a16:creationId xmlns:a16="http://schemas.microsoft.com/office/drawing/2014/main" xmlns="" id="{1344494F-265A-43FE-99BB-082F2E98252E}"/>
              </a:ext>
            </a:extLst>
          </p:cNvPr>
          <p:cNvPicPr>
            <a:picLocks noChangeAspect="1"/>
          </p:cNvPicPr>
          <p:nvPr/>
        </p:nvPicPr>
        <p:blipFill>
          <a:blip r:embed="rId4"/>
          <a:stretch>
            <a:fillRect/>
          </a:stretch>
        </p:blipFill>
        <p:spPr>
          <a:xfrm rot="21219198">
            <a:off x="4631372" y="191507"/>
            <a:ext cx="3638550" cy="3133725"/>
          </a:xfrm>
          <a:prstGeom prst="rect">
            <a:avLst/>
          </a:prstGeom>
        </p:spPr>
      </p:pic>
      <p:sp>
        <p:nvSpPr>
          <p:cNvPr id="22" name="矩形: 圓角 9">
            <a:extLst>
              <a:ext uri="{FF2B5EF4-FFF2-40B4-BE49-F238E27FC236}">
                <a16:creationId xmlns:a16="http://schemas.microsoft.com/office/drawing/2014/main" xmlns="" id="{8940B7D8-0133-4DB4-B12D-0ABD7C01C43A}"/>
              </a:ext>
            </a:extLst>
          </p:cNvPr>
          <p:cNvSpPr/>
          <p:nvPr/>
        </p:nvSpPr>
        <p:spPr>
          <a:xfrm>
            <a:off x="50235" y="4599335"/>
            <a:ext cx="5029200" cy="1736646"/>
          </a:xfrm>
          <a:prstGeom prst="roundRect">
            <a:avLst/>
          </a:prstGeom>
          <a:solidFill>
            <a:srgbClr val="CCECFF"/>
          </a:solidFill>
          <a:ln w="25400" cap="flat" cmpd="sng" algn="ctr">
            <a:solidFill>
              <a:sysClr val="window" lastClr="FFFFFF"/>
            </a:solidFill>
            <a:prstDash val="solid"/>
          </a:ln>
          <a:effectLst/>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TW" altLang="zh-TW" sz="2400" b="0" i="0" u="none" strike="noStrike" kern="100" cap="none" spc="0" normalizeH="0" baseline="0" noProof="0" dirty="0" smtClean="0">
                <a:ln>
                  <a:noFill/>
                </a:ln>
                <a:solidFill>
                  <a:srgbClr val="FF0000"/>
                </a:solidFill>
                <a:effectLst/>
                <a:uLnTx/>
                <a:uFillTx/>
                <a:latin typeface="華康少女文字W7" panose="040F0709000000000000" pitchFamily="81" charset="-120"/>
                <a:ea typeface="華康少女文字W7" panose="040F0709000000000000" pitchFamily="81" charset="-120"/>
                <a:cs typeface="Helvetica" panose="020B0604020202020204" pitchFamily="34" charset="0"/>
              </a:rPr>
              <a:t>築夢計畫之國際壯遊獎助辦法</a:t>
            </a:r>
            <a:endParaRPr kumimoji="0" lang="zh-TW" altLang="zh-TW" sz="1600" b="0" i="0" u="none" strike="noStrike" kern="100" cap="none" spc="0" normalizeH="0" baseline="0" noProof="0" dirty="0" smtClean="0">
              <a:ln>
                <a:noFill/>
              </a:ln>
              <a:solidFill>
                <a:srgbClr val="FF0000"/>
              </a:solidFill>
              <a:effectLst/>
              <a:uLnTx/>
              <a:uFillTx/>
              <a:latin typeface="華康少女文字W7" panose="040F0709000000000000" pitchFamily="81" charset="-120"/>
              <a:ea typeface="華康少女文字W7" panose="040F0709000000000000" pitchFamily="81" charset="-120"/>
              <a:cs typeface="Times New Roman" panose="020206030504050203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1C1E21"/>
                </a:solidFill>
                <a:effectLst/>
                <a:uLnTx/>
                <a:uFillTx/>
                <a:latin typeface="華康少女文字W7" panose="040F0709000000000000" pitchFamily="81" charset="-120"/>
                <a:ea typeface="華康少女文字W7" panose="040F0709000000000000" pitchFamily="81" charset="-120"/>
                <a:cs typeface="+mn-cs"/>
              </a:rPr>
              <a:t>1.</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每組獎助金最少</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3</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萬元，以企畫書所提經費</a:t>
            </a:r>
            <a:endPar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  </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概算之</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70%</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為原則，</a:t>
            </a:r>
            <a:r>
              <a:rPr kumimoji="0" lang="zh-TW" altLang="zh-TW" sz="1800" b="0" i="0" u="none" strike="noStrike" kern="0" cap="none" spc="0" normalizeH="0" baseline="0" noProof="0" dirty="0" smtClean="0">
                <a:ln>
                  <a:noFill/>
                </a:ln>
                <a:solidFill>
                  <a:srgbClr val="4047E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最多不超過</a:t>
            </a:r>
            <a:r>
              <a:rPr kumimoji="0" lang="en-US" altLang="zh-TW" sz="1800" b="0" i="0" u="none" strike="noStrike" kern="0" cap="none" spc="0" normalizeH="0" baseline="0" noProof="0" dirty="0" smtClean="0">
                <a:ln>
                  <a:noFill/>
                </a:ln>
                <a:solidFill>
                  <a:srgbClr val="4047E0"/>
                </a:solidFill>
                <a:effectLst/>
                <a:uLnTx/>
                <a:uFillTx/>
                <a:latin typeface="華康粗黑體(P)" panose="020B0700000000000000" pitchFamily="34" charset="-120"/>
                <a:ea typeface="華康粗黑體(P)" panose="020B0700000000000000" pitchFamily="34" charset="-120"/>
                <a:cs typeface="+mn-cs"/>
              </a:rPr>
              <a:t>8</a:t>
            </a:r>
            <a:r>
              <a:rPr kumimoji="0" lang="zh-TW" altLang="zh-TW" sz="1800" b="0" i="0" u="none" strike="noStrike" kern="0" cap="none" spc="0" normalizeH="0" baseline="0" noProof="0" dirty="0" smtClean="0">
                <a:ln>
                  <a:noFill/>
                </a:ln>
                <a:solidFill>
                  <a:srgbClr val="4047E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萬元</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
            </a:r>
            <a:b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b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2.</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提案錄取獎助金：</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以審定金額之</a:t>
            </a:r>
            <a:r>
              <a:rPr kumimoji="0" lang="en-US"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mn-cs"/>
              </a:rPr>
              <a:t>50%</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獎助</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
            </a:r>
            <a:b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br>
            <a:r>
              <a:rPr kumimoji="0" lang="en-US"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mn-cs"/>
              </a:rPr>
              <a:t>3.</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壯遊完成獎助金：</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以審定金額之</a:t>
            </a:r>
            <a:r>
              <a:rPr kumimoji="0" lang="en-US"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mn-cs"/>
              </a:rPr>
              <a:t>50%</a:t>
            </a:r>
            <a:r>
              <a:rPr kumimoji="0" lang="zh-TW" altLang="zh-TW" sz="1800" b="0" i="0" u="none" strike="noStrike" kern="0" cap="none" spc="0" normalizeH="0" baseline="0" noProof="0" dirty="0" smtClean="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獎助</a:t>
            </a:r>
            <a:r>
              <a:rPr kumimoji="0" lang="zh-TW" altLang="zh-TW" sz="1800" b="0" i="0" u="none" strike="noStrike" kern="0" cap="none" spc="0" normalizeH="0" baseline="0" noProof="0" dirty="0" smtClean="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endParaRPr kumimoji="0" lang="zh-TW" altLang="en-US" sz="1800" b="0" i="0" u="none" strike="noStrike" kern="0" cap="none" spc="0" normalizeH="0" baseline="0" noProof="0" dirty="0" smtClean="0">
              <a:ln>
                <a:noFill/>
              </a:ln>
              <a:solidFill>
                <a:prstClr val="white"/>
              </a:solidFill>
              <a:effectLst/>
              <a:uLnTx/>
              <a:uFillTx/>
              <a:latin typeface="華康粗黑體(P)" panose="020B0700000000000000" pitchFamily="34" charset="-120"/>
              <a:ea typeface="華康粗黑體(P)" panose="020B0700000000000000" pitchFamily="34" charset="-120"/>
              <a:cs typeface="+mn-cs"/>
            </a:endParaRPr>
          </a:p>
        </p:txBody>
      </p:sp>
      <p:pic>
        <p:nvPicPr>
          <p:cNvPr id="24" name="Google Shape;317;p12">
            <a:extLst>
              <a:ext uri="{FF2B5EF4-FFF2-40B4-BE49-F238E27FC236}">
                <a16:creationId xmlns:a16="http://schemas.microsoft.com/office/drawing/2014/main" xmlns="" id="{68108BDB-7DF4-4CB2-82A0-41B887CDBAAA}"/>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274136">
            <a:off x="5330933" y="3700561"/>
            <a:ext cx="3410940" cy="2362825"/>
          </a:xfrm>
          <a:prstGeom prst="rect">
            <a:avLst/>
          </a:prstGeom>
          <a:noFill/>
          <a:ln w="76200">
            <a:solidFill>
              <a:srgbClr val="FFC819"/>
            </a:solidFill>
          </a:ln>
        </p:spPr>
      </p:pic>
      <p:sp>
        <p:nvSpPr>
          <p:cNvPr id="25" name="矩形 24">
            <a:extLst>
              <a:ext uri="{FF2B5EF4-FFF2-40B4-BE49-F238E27FC236}">
                <a16:creationId xmlns:a16="http://schemas.microsoft.com/office/drawing/2014/main" xmlns="" id="{70A118A7-93EA-41A5-A597-43889DCB7B83}"/>
              </a:ext>
            </a:extLst>
          </p:cNvPr>
          <p:cNvSpPr/>
          <p:nvPr/>
        </p:nvSpPr>
        <p:spPr>
          <a:xfrm rot="258076">
            <a:off x="4582874" y="6042970"/>
            <a:ext cx="4572000" cy="461665"/>
          </a:xfrm>
          <a:prstGeom prst="rect">
            <a:avLst/>
          </a:prstGeom>
        </p:spPr>
        <p:txBody>
          <a:bodyPr>
            <a:spAutoFit/>
          </a:bodyPr>
          <a:lstStyle/>
          <a:p>
            <a:pPr algn="ctr" defTabSz="457200" fontAlgn="auto">
              <a:spcBef>
                <a:spcPts val="600"/>
              </a:spcBef>
              <a:spcAft>
                <a:spcPts val="0"/>
              </a:spcAft>
            </a:pPr>
            <a:r>
              <a:rPr lang="zh-TW" altLang="en-US" sz="2400" b="0" dirty="0">
                <a:solidFill>
                  <a:srgbClr val="7030A0"/>
                </a:solidFill>
                <a:latin typeface="華康少女文字W7" panose="040F0709000000000000" pitchFamily="81" charset="-120"/>
                <a:ea typeface="華康少女文字W7" panose="040F0709000000000000" pitchFamily="81" charset="-120"/>
                <a:cs typeface="Montserrat"/>
                <a:sym typeface="Montserrat"/>
              </a:rPr>
              <a:t>日本教育旅行入班交流上課</a:t>
            </a:r>
            <a:r>
              <a:rPr lang="en-US" altLang="zh-TW" sz="2400" b="0" dirty="0">
                <a:solidFill>
                  <a:srgbClr val="7030A0"/>
                </a:solidFill>
                <a:latin typeface="華康少女文字W7" panose="040F0709000000000000" pitchFamily="81" charset="-120"/>
                <a:ea typeface="華康少女文字W7" panose="040F0709000000000000" pitchFamily="81" charset="-120"/>
                <a:cs typeface="Montserrat"/>
                <a:sym typeface="Montserrat"/>
              </a:rPr>
              <a:t>!</a:t>
            </a:r>
            <a:endParaRPr lang="zh-TW" altLang="en-US" sz="2400" b="0" dirty="0">
              <a:solidFill>
                <a:srgbClr val="7030A0"/>
              </a:solidFill>
              <a:latin typeface="華康少女文字W7" panose="040F0709000000000000" pitchFamily="81" charset="-120"/>
              <a:ea typeface="華康少女文字W7" panose="040F0709000000000000" pitchFamily="81" charset="-120"/>
              <a:cs typeface="Montserrat"/>
              <a:sym typeface="Montserrat"/>
            </a:endParaRPr>
          </a:p>
        </p:txBody>
      </p:sp>
      <p:pic>
        <p:nvPicPr>
          <p:cNvPr id="26" name="圖片 25">
            <a:extLst>
              <a:ext uri="{FF2B5EF4-FFF2-40B4-BE49-F238E27FC236}">
                <a16:creationId xmlns:a16="http://schemas.microsoft.com/office/drawing/2014/main" xmlns="" id="{121E606C-DB89-4BF6-A52B-3E8F93A63E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0"/>
            <a:ext cx="4328794" cy="616171"/>
          </a:xfrm>
          <a:prstGeom prst="rect">
            <a:avLst/>
          </a:prstGeom>
        </p:spPr>
      </p:pic>
    </p:spTree>
    <p:extLst>
      <p:ext uri="{BB962C8B-B14F-4D97-AF65-F5344CB8AC3E}">
        <p14:creationId xmlns:p14="http://schemas.microsoft.com/office/powerpoint/2010/main" val="5612130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a:t>
            </a:r>
            <a:r>
              <a:rPr lang="zh-TW" altLang="en-US" sz="2000" dirty="0" smtClean="0">
                <a:latin typeface="微軟正黑體" panose="020B0604030504040204" pitchFamily="34" charset="-120"/>
                <a:ea typeface="微軟正黑體" panose="020B0604030504040204" pitchFamily="34" charset="-120"/>
              </a:rPr>
              <a:t>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smtClean="0">
                <a:solidFill>
                  <a:srgbClr val="FF0000"/>
                </a:solidFill>
                <a:latin typeface="微軟正黑體" panose="020B0604030504040204" pitchFamily="34" charset="-120"/>
                <a:ea typeface="微軟正黑體" panose="020B0604030504040204" pitchFamily="34" charset="-120"/>
              </a:rPr>
              <a:t>112</a:t>
            </a:r>
            <a:r>
              <a:rPr lang="zh-TW" altLang="en-US" sz="2000" dirty="0" smtClean="0">
                <a:solidFill>
                  <a:srgbClr val="FF0000"/>
                </a:solidFill>
                <a:latin typeface="微軟正黑體" panose="020B0604030504040204" pitchFamily="34" charset="-120"/>
                <a:ea typeface="微軟正黑體" panose="020B0604030504040204" pitchFamily="34" charset="-120"/>
              </a:rPr>
              <a:t>學年</a:t>
            </a:r>
            <a:r>
              <a:rPr lang="zh-TW" altLang="en-US" sz="2000" dirty="0">
                <a:solidFill>
                  <a:srgbClr val="FF0000"/>
                </a:solidFill>
                <a:latin typeface="微軟正黑體" panose="020B0604030504040204" pitchFamily="34" charset="-120"/>
                <a:ea typeface="微軟正黑體" panose="020B0604030504040204" pitchFamily="34" charset="-120"/>
              </a:rPr>
              <a:t>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11413" t="13600" r="23226" b="5201"/>
          <a:stretch/>
        </p:blipFill>
        <p:spPr>
          <a:xfrm>
            <a:off x="0" y="476672"/>
            <a:ext cx="9144000" cy="6381328"/>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smtClean="0">
                <a:solidFill>
                  <a:srgbClr val="FF0000"/>
                </a:solidFill>
                <a:latin typeface="微軟正黑體" panose="020B0604030504040204" pitchFamily="34" charset="-120"/>
                <a:ea typeface="微軟正黑體" panose="020B0604030504040204" pitchFamily="34" charset="-120"/>
              </a:rPr>
              <a:t>112</a:t>
            </a:r>
            <a:r>
              <a:rPr lang="zh-TW" altLang="en-US" sz="3600" dirty="0" smtClean="0">
                <a:solidFill>
                  <a:srgbClr val="FF0000"/>
                </a:solidFill>
                <a:latin typeface="微軟正黑體" panose="020B0604030504040204" pitchFamily="34" charset="-120"/>
                <a:ea typeface="微軟正黑體" panose="020B0604030504040204" pitchFamily="34" charset="-120"/>
              </a:rPr>
              <a:t>年</a:t>
            </a:r>
            <a:r>
              <a:rPr lang="zh-TW" altLang="en-US" sz="3600" dirty="0">
                <a:solidFill>
                  <a:srgbClr val="FF0000"/>
                </a:solidFill>
                <a:latin typeface="微軟正黑體" panose="020B0604030504040204" pitchFamily="34" charset="-120"/>
                <a:ea typeface="微軟正黑體" panose="020B0604030504040204" pitchFamily="34" charset="-120"/>
              </a:rPr>
              <a:t>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smtClean="0">
                <a:solidFill>
                  <a:schemeClr val="bg1"/>
                </a:solidFill>
                <a:latin typeface="微軟正黑體" panose="020B0604030504040204" pitchFamily="34" charset="-120"/>
                <a:ea typeface="微軟正黑體" panose="020B0604030504040204" pitchFamily="34" charset="-120"/>
              </a:rPr>
              <a:t>112</a:t>
            </a:r>
            <a:r>
              <a:rPr lang="zh-TW" altLang="en-US" sz="3200" dirty="0" smtClean="0">
                <a:solidFill>
                  <a:schemeClr val="bg1"/>
                </a:solidFill>
                <a:latin typeface="微軟正黑體" panose="020B0604030504040204" pitchFamily="34" charset="-120"/>
                <a:ea typeface="微軟正黑體" panose="020B0604030504040204" pitchFamily="34" charset="-120"/>
              </a:rPr>
              <a:t>學年</a:t>
            </a:r>
            <a:r>
              <a:rPr lang="zh-TW" altLang="en-US" sz="3200" dirty="0">
                <a:solidFill>
                  <a:schemeClr val="bg1"/>
                </a:solidFill>
                <a:latin typeface="微軟正黑體" panose="020B0604030504040204" pitchFamily="34" charset="-120"/>
                <a:ea typeface="微軟正黑體" panose="020B0604030504040204" pitchFamily="34" charset="-120"/>
              </a:rPr>
              <a:t>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4" name="圖片 13">
            <a:hlinkClick r:id="rId2" action="ppaction://hlinksldjump"/>
            <a:extLst>
              <a:ext uri="{FF2B5EF4-FFF2-40B4-BE49-F238E27FC236}">
                <a16:creationId xmlns="" xmlns:a16="http://schemas.microsoft.com/office/drawing/2014/main" id="{151E92B3-886F-4231-84FF-7D17FD589B2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3" name="圖片 2"/>
          <p:cNvPicPr>
            <a:picLocks noChangeAspect="1"/>
          </p:cNvPicPr>
          <p:nvPr/>
        </p:nvPicPr>
        <p:blipFill rotWithShape="1">
          <a:blip r:embed="rId5"/>
          <a:srcRect l="27950" t="16401" r="40550" b="6601"/>
          <a:stretch/>
        </p:blipFill>
        <p:spPr>
          <a:xfrm>
            <a:off x="11306" y="2914128"/>
            <a:ext cx="2400454" cy="3300624"/>
          </a:xfrm>
          <a:prstGeom prst="rect">
            <a:avLst/>
          </a:prstGeom>
        </p:spPr>
      </p:pic>
      <p:pic>
        <p:nvPicPr>
          <p:cNvPr id="6" name="圖片 5"/>
          <p:cNvPicPr>
            <a:picLocks noChangeAspect="1"/>
          </p:cNvPicPr>
          <p:nvPr/>
        </p:nvPicPr>
        <p:blipFill rotWithShape="1">
          <a:blip r:embed="rId6"/>
          <a:srcRect l="27163" t="13602" r="42913" b="3800"/>
          <a:stretch/>
        </p:blipFill>
        <p:spPr>
          <a:xfrm>
            <a:off x="6516216" y="2914128"/>
            <a:ext cx="2445499" cy="3796959"/>
          </a:xfrm>
          <a:prstGeom prst="rect">
            <a:avLst/>
          </a:prstGeom>
        </p:spPr>
      </p:pic>
      <p:pic>
        <p:nvPicPr>
          <p:cNvPr id="5" name="圖片 4"/>
          <p:cNvPicPr>
            <a:picLocks noChangeAspect="1"/>
          </p:cNvPicPr>
          <p:nvPr/>
        </p:nvPicPr>
        <p:blipFill rotWithShape="1">
          <a:blip r:embed="rId7"/>
          <a:srcRect l="48823" t="2459" r="15739" b="13542"/>
          <a:stretch/>
        </p:blipFill>
        <p:spPr>
          <a:xfrm>
            <a:off x="4435653" y="2963233"/>
            <a:ext cx="1728192" cy="2304256"/>
          </a:xfrm>
          <a:prstGeom prst="rect">
            <a:avLst/>
          </a:prstGeom>
        </p:spPr>
      </p:pic>
      <p:pic>
        <p:nvPicPr>
          <p:cNvPr id="2" name="圖片 1"/>
          <p:cNvPicPr>
            <a:picLocks noChangeAspect="1"/>
          </p:cNvPicPr>
          <p:nvPr/>
        </p:nvPicPr>
        <p:blipFill rotWithShape="1">
          <a:blip r:embed="rId8"/>
          <a:srcRect l="62600" t="15001" r="16138" b="8000"/>
          <a:stretch/>
        </p:blipFill>
        <p:spPr>
          <a:xfrm>
            <a:off x="2486948" y="2943682"/>
            <a:ext cx="1873517" cy="3816424"/>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687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smtClean="0">
                <a:latin typeface="微軟正黑體" panose="020B0604030504040204" pitchFamily="34" charset="-120"/>
                <a:ea typeface="微軟正黑體" panose="020B0604030504040204" pitchFamily="34" charset="-120"/>
                <a:cs typeface="華康儷粗圓"/>
              </a:rPr>
              <a:t>教育部</a:t>
            </a:r>
            <a:r>
              <a:rPr lang="zh-TW" altLang="en-US" sz="2400" dirty="0">
                <a:latin typeface="微軟正黑體" panose="020B0604030504040204" pitchFamily="34" charset="-120"/>
                <a:ea typeface="微軟正黑體" panose="020B0604030504040204" pitchFamily="34" charset="-120"/>
                <a:cs typeface="華康儷粗圓"/>
              </a:rPr>
              <a:t>試辦技術型高級中學以群招生之入學方式，裨益國民中學畢業生適性選擇。</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112</a:t>
            </a:r>
            <a:r>
              <a:rPr lang="zh-TW" altLang="en-US" sz="2400" dirty="0">
                <a:latin typeface="微軟正黑體" panose="020B0604030504040204" pitchFamily="34" charset="-120"/>
                <a:ea typeface="微軟正黑體" panose="020B0604030504040204" pitchFamily="34" charset="-120"/>
                <a:cs typeface="華康儷粗圓"/>
              </a:rPr>
              <a:t>學年度屏東區試辦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之學校如下：</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一</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國立</a:t>
            </a:r>
            <a:r>
              <a:rPr lang="zh-TW" altLang="en-US" sz="2400" dirty="0">
                <a:latin typeface="微軟正黑體" panose="020B0604030504040204" pitchFamily="34" charset="-120"/>
                <a:ea typeface="微軟正黑體" panose="020B0604030504040204" pitchFamily="34" charset="-120"/>
                <a:cs typeface="華康儷粗圓"/>
              </a:rPr>
              <a:t>內埔高級農工職業學校「動力機械群」：汽車科、農業機械科。</a:t>
            </a:r>
          </a:p>
          <a:p>
            <a:pPr marL="457200" lvl="1" indent="0" algn="just" eaLnBrk="1" hangingPunct="1">
              <a:lnSpc>
                <a:spcPct val="110000"/>
              </a:lnSpc>
              <a:spcAft>
                <a:spcPts val="1200"/>
              </a:spcAft>
              <a:buClr>
                <a:schemeClr val="accent2"/>
              </a:buClr>
              <a:buSzPct val="85000"/>
            </a:pP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二</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國立</a:t>
            </a:r>
            <a:r>
              <a:rPr lang="zh-TW" altLang="en-US" sz="2400" dirty="0">
                <a:latin typeface="微軟正黑體" panose="020B0604030504040204" pitchFamily="34" charset="-120"/>
                <a:ea typeface="微軟正黑體" panose="020B0604030504040204" pitchFamily="34" charset="-120"/>
                <a:cs typeface="華康儷粗圓"/>
              </a:rPr>
              <a:t>恆春高級工商職業學校「電機與電子群」：電子科、資訊科</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smtClean="0">
                <a:latin typeface="微軟正黑體" panose="020B0604030504040204" pitchFamily="34" charset="-120"/>
                <a:ea typeface="微軟正黑體" panose="020B0604030504040204" pitchFamily="34" charset="-120"/>
                <a:cs typeface="華康儷粗圓"/>
              </a:rPr>
              <a:t>屏東區免試入學</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zh-TW" altLang="en-US" sz="2400" dirty="0">
                <a:latin typeface="微軟正黑體" panose="020B0604030504040204" pitchFamily="34" charset="-120"/>
                <a:ea typeface="微軟正黑體" panose="020B0604030504040204" pitchFamily="34" charset="-120"/>
                <a:cs typeface="華康儷粗圓"/>
              </a:rPr>
              <a:t>表現成績計分方式一覽表納入</a:t>
            </a:r>
            <a:r>
              <a:rPr lang="zh-TW" altLang="en-US" sz="2400" dirty="0" smtClean="0">
                <a:latin typeface="微軟正黑體" panose="020B0604030504040204" pitchFamily="34" charset="-120"/>
                <a:ea typeface="微軟正黑體" panose="020B0604030504040204" pitchFamily="34" charset="-120"/>
                <a:cs typeface="華康儷粗圓"/>
              </a:rPr>
              <a:t>：科學</a:t>
            </a:r>
            <a:r>
              <a:rPr lang="zh-TW" altLang="en-US" sz="2400" dirty="0">
                <a:latin typeface="微軟正黑體" panose="020B0604030504040204" pitchFamily="34" charset="-120"/>
                <a:ea typeface="微軟正黑體" panose="020B0604030504040204" pitchFamily="34" charset="-120"/>
                <a:cs typeface="華康儷粗圓"/>
              </a:rPr>
              <a:t>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臺灣能</a:t>
            </a:r>
            <a:r>
              <a:rPr lang="en-US" altLang="zh-TW" sz="2400" dirty="0" smtClean="0">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永續能源創意實作競賽。</a:t>
            </a:r>
            <a:endParaRPr lang="zh-TW" altLang="en-US"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smtClean="0">
                <a:solidFill>
                  <a:schemeClr val="bg1"/>
                </a:solidFill>
                <a:latin typeface="微軟正黑體" panose="020B0604030504040204" pitchFamily="34" charset="-120"/>
                <a:ea typeface="微軟正黑體" panose="020B0604030504040204" pitchFamily="34" charset="-120"/>
              </a:rPr>
              <a:t>112</a:t>
            </a:r>
            <a:r>
              <a:rPr lang="zh-TW" altLang="en-US" sz="4400" b="1" dirty="0" smtClean="0">
                <a:solidFill>
                  <a:schemeClr val="bg1"/>
                </a:solidFill>
                <a:latin typeface="微軟正黑體" panose="020B0604030504040204" pitchFamily="34" charset="-120"/>
                <a:ea typeface="微軟正黑體" panose="020B0604030504040204" pitchFamily="34" charset="-120"/>
              </a:rPr>
              <a:t>學年</a:t>
            </a:r>
            <a:r>
              <a:rPr lang="zh-TW" altLang="en-US" sz="4400" b="1" dirty="0">
                <a:solidFill>
                  <a:schemeClr val="bg1"/>
                </a:solidFill>
                <a:latin typeface="微軟正黑體" panose="020B0604030504040204" pitchFamily="34" charset="-120"/>
                <a:ea typeface="微軟正黑體" panose="020B0604030504040204" pitchFamily="34" charset="-120"/>
              </a:rPr>
              <a:t>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15756</TotalTime>
  <Words>5494</Words>
  <Application>Microsoft Office PowerPoint</Application>
  <PresentationFormat>如螢幕大小 (4:3)</PresentationFormat>
  <Paragraphs>930</Paragraphs>
  <Slides>66</Slides>
  <Notes>52</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66</vt:i4>
      </vt:variant>
    </vt:vector>
  </HeadingPairs>
  <TitlesOfParts>
    <vt:vector size="83" baseType="lpstr">
      <vt:lpstr>標楷體</vt:lpstr>
      <vt:lpstr>Arial Unicode MS</vt:lpstr>
      <vt:lpstr>華康儷粗圓</vt:lpstr>
      <vt:lpstr>Helvetica</vt:lpstr>
      <vt:lpstr>Arial</vt:lpstr>
      <vt:lpstr>微軟正黑體</vt:lpstr>
      <vt:lpstr>Wingdings</vt:lpstr>
      <vt:lpstr>華康仿宋體W6</vt:lpstr>
      <vt:lpstr>Calibri</vt:lpstr>
      <vt:lpstr>華康少女文字W7</vt:lpstr>
      <vt:lpstr>Times New Roman</vt:lpstr>
      <vt:lpstr>Gill Sans MT</vt:lpstr>
      <vt:lpstr>華康粗黑體(P)</vt:lpstr>
      <vt:lpstr>新細明體</vt:lpstr>
      <vt:lpstr>Montserrat</vt:lpstr>
      <vt:lpstr>Sylfaen</vt:lpstr>
      <vt:lpstr>圖庫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★溫馨提醒★</vt:lpstr>
      <vt:lpstr>★溫馨提醒★</vt:lpstr>
      <vt:lpstr>★溫馨提醒★</vt:lpstr>
      <vt:lpstr>★溫馨提醒★</vt:lpstr>
      <vt:lpstr>結語</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673</cp:revision>
  <cp:lastPrinted>2021-01-05T07:24:10Z</cp:lastPrinted>
  <dcterms:created xsi:type="dcterms:W3CDTF">2012-12-02T17:04:08Z</dcterms:created>
  <dcterms:modified xsi:type="dcterms:W3CDTF">2023-03-25T06:20:53Z</dcterms:modified>
</cp:coreProperties>
</file>